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45"/>
  </p:notesMasterIdLst>
  <p:sldIdLst>
    <p:sldId id="894" r:id="rId2"/>
    <p:sldId id="740" r:id="rId3"/>
    <p:sldId id="775" r:id="rId4"/>
    <p:sldId id="896" r:id="rId5"/>
    <p:sldId id="903" r:id="rId6"/>
    <p:sldId id="747" r:id="rId7"/>
    <p:sldId id="1295" r:id="rId8"/>
    <p:sldId id="1296" r:id="rId9"/>
    <p:sldId id="813" r:id="rId10"/>
    <p:sldId id="1294" r:id="rId11"/>
    <p:sldId id="1293" r:id="rId12"/>
    <p:sldId id="257" r:id="rId13"/>
    <p:sldId id="314" r:id="rId14"/>
    <p:sldId id="318" r:id="rId15"/>
    <p:sldId id="315" r:id="rId16"/>
    <p:sldId id="312" r:id="rId17"/>
    <p:sldId id="313" r:id="rId18"/>
    <p:sldId id="309" r:id="rId19"/>
    <p:sldId id="301" r:id="rId20"/>
    <p:sldId id="316" r:id="rId21"/>
    <p:sldId id="304" r:id="rId22"/>
    <p:sldId id="310" r:id="rId23"/>
    <p:sldId id="274" r:id="rId24"/>
    <p:sldId id="311" r:id="rId25"/>
    <p:sldId id="317" r:id="rId26"/>
    <p:sldId id="270" r:id="rId27"/>
    <p:sldId id="1291" r:id="rId28"/>
    <p:sldId id="308" r:id="rId29"/>
    <p:sldId id="269" r:id="rId30"/>
    <p:sldId id="1260" r:id="rId31"/>
    <p:sldId id="1290" r:id="rId32"/>
    <p:sldId id="258" r:id="rId33"/>
    <p:sldId id="1270" r:id="rId34"/>
    <p:sldId id="1261" r:id="rId35"/>
    <p:sldId id="1264" r:id="rId36"/>
    <p:sldId id="1274" r:id="rId37"/>
    <p:sldId id="1266" r:id="rId38"/>
    <p:sldId id="261" r:id="rId39"/>
    <p:sldId id="1284" r:id="rId40"/>
    <p:sldId id="267" r:id="rId41"/>
    <p:sldId id="287" r:id="rId42"/>
    <p:sldId id="902" r:id="rId43"/>
    <p:sldId id="129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ndsay K. Cloud" initials="LKC" lastIdx="5" clrIdx="0">
    <p:extLst>
      <p:ext uri="{19B8F6BF-5375-455C-9EA6-DF929625EA0E}">
        <p15:presenceInfo xmlns:p15="http://schemas.microsoft.com/office/powerpoint/2012/main" userId="S-1-5-21-3496871491-3148157022-986074665-256678" providerId="AD"/>
      </p:ext>
    </p:extLst>
  </p:cmAuthor>
  <p:cmAuthor id="2" name="Jonathan K. Larsen" initials="JKL" lastIdx="2" clrIdx="1">
    <p:extLst>
      <p:ext uri="{19B8F6BF-5375-455C-9EA6-DF929625EA0E}">
        <p15:presenceInfo xmlns:p15="http://schemas.microsoft.com/office/powerpoint/2012/main" userId="S-1-5-21-3496871491-3148157022-986074665-43521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3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3E46B49-737C-4FA0-28F3-5DE852CF4226}" v="6" dt="2023-02-02T14:54:27.45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366" autoAdjust="0"/>
    <p:restoredTop sz="56458" autoAdjust="0"/>
  </p:normalViewPr>
  <p:slideViewPr>
    <p:cSldViewPr snapToGrid="0">
      <p:cViewPr varScale="1">
        <p:scale>
          <a:sx n="52" d="100"/>
          <a:sy n="52" d="100"/>
        </p:scale>
        <p:origin x="42" y="282"/>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51" Type="http://schemas.microsoft.com/office/2015/10/relationships/revisionInfo" Target="revisionInfo.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4573D5B-6AC3-454A-9BC2-F334DEFBE5C9}" type="doc">
      <dgm:prSet loTypeId="urn:microsoft.com/office/officeart/2005/8/layout/cycle6" loCatId="cycle" qsTypeId="urn:microsoft.com/office/officeart/2005/8/quickstyle/simple1" qsCatId="simple" csTypeId="urn:microsoft.com/office/officeart/2005/8/colors/accent2_2" csCatId="accent2" phldr="1"/>
      <dgm:spPr/>
      <dgm:t>
        <a:bodyPr/>
        <a:lstStyle/>
        <a:p>
          <a:endParaRPr lang="en-US"/>
        </a:p>
      </dgm:t>
    </dgm:pt>
    <dgm:pt modelId="{BCF8ED4B-EE63-4ACB-871D-1F22D68CD4FA}">
      <dgm:prSet phldrT="[Text]"/>
      <dgm:spPr>
        <a:ln>
          <a:noFill/>
        </a:ln>
        <a:effectLst/>
      </dgm:spPr>
      <dgm:t>
        <a:bodyPr/>
        <a:lstStyle/>
        <a:p>
          <a:r>
            <a:rPr lang="en-US" dirty="0"/>
            <a:t>Defining the scope</a:t>
          </a:r>
        </a:p>
      </dgm:t>
    </dgm:pt>
    <dgm:pt modelId="{5AFA5C34-C7F1-4095-ABBB-E3282643D388}" type="parTrans" cxnId="{6571F10F-E490-498F-A42F-BC6CE2FD61CA}">
      <dgm:prSet/>
      <dgm:spPr/>
      <dgm:t>
        <a:bodyPr/>
        <a:lstStyle/>
        <a:p>
          <a:endParaRPr lang="en-US"/>
        </a:p>
      </dgm:t>
    </dgm:pt>
    <dgm:pt modelId="{EE503A9A-8DAF-4089-8556-3BA7E524DCEE}" type="sibTrans" cxnId="{6571F10F-E490-498F-A42F-BC6CE2FD61CA}">
      <dgm:prSet/>
      <dgm:spPr/>
      <dgm:t>
        <a:bodyPr/>
        <a:lstStyle/>
        <a:p>
          <a:endParaRPr lang="en-US"/>
        </a:p>
      </dgm:t>
    </dgm:pt>
    <dgm:pt modelId="{947CF418-4176-4AD5-8425-E208077AB019}">
      <dgm:prSet phldrT="[Text]"/>
      <dgm:spPr>
        <a:ln>
          <a:noFill/>
        </a:ln>
      </dgm:spPr>
      <dgm:t>
        <a:bodyPr/>
        <a:lstStyle/>
        <a:p>
          <a:r>
            <a:rPr lang="en-US" dirty="0"/>
            <a:t>Collecting the law and creating the legal text</a:t>
          </a:r>
        </a:p>
      </dgm:t>
    </dgm:pt>
    <dgm:pt modelId="{B0E798E7-7A50-482F-8A1A-B5126F8A3C84}" type="parTrans" cxnId="{080D80CB-31F2-4B71-8727-6CD9AD028E48}">
      <dgm:prSet/>
      <dgm:spPr/>
      <dgm:t>
        <a:bodyPr/>
        <a:lstStyle/>
        <a:p>
          <a:endParaRPr lang="en-US"/>
        </a:p>
      </dgm:t>
    </dgm:pt>
    <dgm:pt modelId="{36DC08C3-2686-4F52-B14B-F1FAAD7D0682}" type="sibTrans" cxnId="{080D80CB-31F2-4B71-8727-6CD9AD028E48}">
      <dgm:prSet/>
      <dgm:spPr/>
      <dgm:t>
        <a:bodyPr/>
        <a:lstStyle/>
        <a:p>
          <a:endParaRPr lang="en-US"/>
        </a:p>
      </dgm:t>
    </dgm:pt>
    <dgm:pt modelId="{B11FD5ED-784E-406A-AA8D-10C848DFB971}">
      <dgm:prSet phldrT="[Text]"/>
      <dgm:spPr>
        <a:ln>
          <a:noFill/>
        </a:ln>
      </dgm:spPr>
      <dgm:t>
        <a:bodyPr/>
        <a:lstStyle/>
        <a:p>
          <a:r>
            <a:rPr lang="en-US" dirty="0"/>
            <a:t>Coding the law</a:t>
          </a:r>
        </a:p>
      </dgm:t>
    </dgm:pt>
    <dgm:pt modelId="{10D9EFF1-42A6-401B-8A43-E36D4FDAD2D8}" type="parTrans" cxnId="{4F2E2AC7-6E76-4D0C-B429-2451529ECC62}">
      <dgm:prSet/>
      <dgm:spPr/>
      <dgm:t>
        <a:bodyPr/>
        <a:lstStyle/>
        <a:p>
          <a:endParaRPr lang="en-US"/>
        </a:p>
      </dgm:t>
    </dgm:pt>
    <dgm:pt modelId="{D142CA43-76E7-466F-9621-F072D39637DF}" type="sibTrans" cxnId="{4F2E2AC7-6E76-4D0C-B429-2451529ECC62}">
      <dgm:prSet/>
      <dgm:spPr/>
      <dgm:t>
        <a:bodyPr/>
        <a:lstStyle/>
        <a:p>
          <a:endParaRPr lang="en-US"/>
        </a:p>
      </dgm:t>
    </dgm:pt>
    <dgm:pt modelId="{89C10DE0-6731-4408-AC4A-EB38953E75AF}">
      <dgm:prSet phldrT="[Text]"/>
      <dgm:spPr>
        <a:ln>
          <a:noFill/>
        </a:ln>
      </dgm:spPr>
      <dgm:t>
        <a:bodyPr/>
        <a:lstStyle/>
        <a:p>
          <a:r>
            <a:rPr lang="en-US" dirty="0"/>
            <a:t>Publication and dissemination</a:t>
          </a:r>
        </a:p>
      </dgm:t>
    </dgm:pt>
    <dgm:pt modelId="{8A3BA440-5B70-4641-9BA4-72000B83F607}" type="parTrans" cxnId="{A2D127CD-9B8D-4743-B21A-65D10CB8D176}">
      <dgm:prSet/>
      <dgm:spPr/>
      <dgm:t>
        <a:bodyPr/>
        <a:lstStyle/>
        <a:p>
          <a:endParaRPr lang="en-US"/>
        </a:p>
      </dgm:t>
    </dgm:pt>
    <dgm:pt modelId="{C887CFDA-A19D-461D-9439-43A0741DD4DF}" type="sibTrans" cxnId="{A2D127CD-9B8D-4743-B21A-65D10CB8D176}">
      <dgm:prSet/>
      <dgm:spPr/>
      <dgm:t>
        <a:bodyPr/>
        <a:lstStyle/>
        <a:p>
          <a:endParaRPr lang="en-US"/>
        </a:p>
      </dgm:t>
    </dgm:pt>
    <dgm:pt modelId="{B9A5D233-C3AE-49DB-B9C4-143E0C90A959}">
      <dgm:prSet phldrT="[Text]"/>
      <dgm:spPr>
        <a:ln>
          <a:noFill/>
        </a:ln>
      </dgm:spPr>
      <dgm:t>
        <a:bodyPr/>
        <a:lstStyle/>
        <a:p>
          <a:r>
            <a:rPr lang="en-US" dirty="0"/>
            <a:t>Tracking and updating the law</a:t>
          </a:r>
        </a:p>
      </dgm:t>
    </dgm:pt>
    <dgm:pt modelId="{0D41C9A3-9286-4FE5-98CA-831718C8EC8B}" type="parTrans" cxnId="{F083D861-53E3-4155-BC4F-8ECF3FBE5A0F}">
      <dgm:prSet/>
      <dgm:spPr/>
      <dgm:t>
        <a:bodyPr/>
        <a:lstStyle/>
        <a:p>
          <a:endParaRPr lang="en-US"/>
        </a:p>
      </dgm:t>
    </dgm:pt>
    <dgm:pt modelId="{5DFF6ED4-EF9F-4414-B3AB-679AB7D9D809}" type="sibTrans" cxnId="{F083D861-53E3-4155-BC4F-8ECF3FBE5A0F}">
      <dgm:prSet/>
      <dgm:spPr/>
      <dgm:t>
        <a:bodyPr/>
        <a:lstStyle/>
        <a:p>
          <a:endParaRPr lang="en-US"/>
        </a:p>
      </dgm:t>
    </dgm:pt>
    <dgm:pt modelId="{5B6A0702-497F-4681-AFFC-91106588ACCF}">
      <dgm:prSet/>
      <dgm:spPr>
        <a:ln>
          <a:noFill/>
        </a:ln>
      </dgm:spPr>
      <dgm:t>
        <a:bodyPr/>
        <a:lstStyle/>
        <a:p>
          <a:r>
            <a:rPr lang="en-US" dirty="0"/>
            <a:t>Conducting background research</a:t>
          </a:r>
        </a:p>
      </dgm:t>
    </dgm:pt>
    <dgm:pt modelId="{963A7EAB-DECD-4F1A-8003-40A17C2654FA}" type="parTrans" cxnId="{41963CF9-5DAC-4E49-A683-1A3F52878EB2}">
      <dgm:prSet/>
      <dgm:spPr/>
      <dgm:t>
        <a:bodyPr/>
        <a:lstStyle/>
        <a:p>
          <a:endParaRPr lang="en-US"/>
        </a:p>
      </dgm:t>
    </dgm:pt>
    <dgm:pt modelId="{B133F2BB-5E47-4FBE-8E61-56E067E83E25}" type="sibTrans" cxnId="{41963CF9-5DAC-4E49-A683-1A3F52878EB2}">
      <dgm:prSet/>
      <dgm:spPr/>
      <dgm:t>
        <a:bodyPr/>
        <a:lstStyle/>
        <a:p>
          <a:endParaRPr lang="en-US"/>
        </a:p>
      </dgm:t>
    </dgm:pt>
    <dgm:pt modelId="{42D7DC44-D15C-4A6C-9924-3A3504D694A9}">
      <dgm:prSet/>
      <dgm:spPr>
        <a:ln>
          <a:noFill/>
        </a:ln>
      </dgm:spPr>
      <dgm:t>
        <a:bodyPr/>
        <a:lstStyle/>
        <a:p>
          <a:r>
            <a:rPr lang="en-US" dirty="0"/>
            <a:t>Developing coding questions</a:t>
          </a:r>
        </a:p>
      </dgm:t>
    </dgm:pt>
    <dgm:pt modelId="{E76E4108-A77E-499E-BD51-B0BA0CAF7702}" type="parTrans" cxnId="{99E89DD6-68E3-4BFA-969E-ADBC5034B84A}">
      <dgm:prSet/>
      <dgm:spPr/>
      <dgm:t>
        <a:bodyPr/>
        <a:lstStyle/>
        <a:p>
          <a:endParaRPr lang="en-US"/>
        </a:p>
      </dgm:t>
    </dgm:pt>
    <dgm:pt modelId="{C11C9896-64EC-4F44-8F7F-1637AFF161EB}" type="sibTrans" cxnId="{99E89DD6-68E3-4BFA-969E-ADBC5034B84A}">
      <dgm:prSet/>
      <dgm:spPr/>
      <dgm:t>
        <a:bodyPr/>
        <a:lstStyle/>
        <a:p>
          <a:endParaRPr lang="en-US"/>
        </a:p>
      </dgm:t>
    </dgm:pt>
    <dgm:pt modelId="{7FEA3E25-EFEB-4E8C-95D0-01ABC8217B38}" type="pres">
      <dgm:prSet presAssocID="{24573D5B-6AC3-454A-9BC2-F334DEFBE5C9}" presName="cycle" presStyleCnt="0">
        <dgm:presLayoutVars>
          <dgm:dir/>
          <dgm:resizeHandles val="exact"/>
        </dgm:presLayoutVars>
      </dgm:prSet>
      <dgm:spPr/>
    </dgm:pt>
    <dgm:pt modelId="{C5342BBE-21E2-4BF0-88A5-C9D2D957AF1C}" type="pres">
      <dgm:prSet presAssocID="{BCF8ED4B-EE63-4ACB-871D-1F22D68CD4FA}" presName="node" presStyleLbl="node1" presStyleIdx="0" presStyleCnt="7" custRadScaleRad="100000" custRadScaleInc="-544">
        <dgm:presLayoutVars>
          <dgm:bulletEnabled val="1"/>
        </dgm:presLayoutVars>
      </dgm:prSet>
      <dgm:spPr>
        <a:prstGeom prst="rect">
          <a:avLst/>
        </a:prstGeom>
      </dgm:spPr>
    </dgm:pt>
    <dgm:pt modelId="{D96D0DC1-04E3-4C58-9811-2C5665427031}" type="pres">
      <dgm:prSet presAssocID="{BCF8ED4B-EE63-4ACB-871D-1F22D68CD4FA}" presName="spNode" presStyleCnt="0"/>
      <dgm:spPr/>
    </dgm:pt>
    <dgm:pt modelId="{E185D3A2-6D8F-4AFC-A6EC-71AEEFE436B1}" type="pres">
      <dgm:prSet presAssocID="{EE503A9A-8DAF-4089-8556-3BA7E524DCEE}" presName="sibTrans" presStyleLbl="sibTrans1D1" presStyleIdx="0" presStyleCnt="7"/>
      <dgm:spPr/>
    </dgm:pt>
    <dgm:pt modelId="{74D7B5FC-6FAC-4417-A29D-F2E32176D402}" type="pres">
      <dgm:prSet presAssocID="{5B6A0702-497F-4681-AFFC-91106588ACCF}" presName="node" presStyleLbl="node1" presStyleIdx="1" presStyleCnt="7" custRadScaleRad="99873" custRadScaleInc="-340">
        <dgm:presLayoutVars>
          <dgm:bulletEnabled val="1"/>
        </dgm:presLayoutVars>
      </dgm:prSet>
      <dgm:spPr>
        <a:prstGeom prst="rect">
          <a:avLst/>
        </a:prstGeom>
      </dgm:spPr>
    </dgm:pt>
    <dgm:pt modelId="{5A5753C7-ED3B-43CF-885A-19EEF700CFFD}" type="pres">
      <dgm:prSet presAssocID="{5B6A0702-497F-4681-AFFC-91106588ACCF}" presName="spNode" presStyleCnt="0"/>
      <dgm:spPr/>
    </dgm:pt>
    <dgm:pt modelId="{A3D3E220-61E3-4870-9F23-E062CAC69366}" type="pres">
      <dgm:prSet presAssocID="{B133F2BB-5E47-4FBE-8E61-56E067E83E25}" presName="sibTrans" presStyleLbl="sibTrans1D1" presStyleIdx="1" presStyleCnt="7"/>
      <dgm:spPr/>
    </dgm:pt>
    <dgm:pt modelId="{A1C2918E-8185-4E1E-A625-C8CA17C1E0B7}" type="pres">
      <dgm:prSet presAssocID="{42D7DC44-D15C-4A6C-9924-3A3504D694A9}" presName="node" presStyleLbl="node1" presStyleIdx="2" presStyleCnt="7">
        <dgm:presLayoutVars>
          <dgm:bulletEnabled val="1"/>
        </dgm:presLayoutVars>
      </dgm:prSet>
      <dgm:spPr>
        <a:prstGeom prst="rect">
          <a:avLst/>
        </a:prstGeom>
      </dgm:spPr>
    </dgm:pt>
    <dgm:pt modelId="{66733EDA-8F47-4D88-AE3F-2942E50BEF69}" type="pres">
      <dgm:prSet presAssocID="{42D7DC44-D15C-4A6C-9924-3A3504D694A9}" presName="spNode" presStyleCnt="0"/>
      <dgm:spPr/>
    </dgm:pt>
    <dgm:pt modelId="{4BA36479-0608-452C-9B17-FE59E6627C12}" type="pres">
      <dgm:prSet presAssocID="{C11C9896-64EC-4F44-8F7F-1637AFF161EB}" presName="sibTrans" presStyleLbl="sibTrans1D1" presStyleIdx="2" presStyleCnt="7"/>
      <dgm:spPr/>
    </dgm:pt>
    <dgm:pt modelId="{CE13E0E1-8BB9-454C-8285-1AEBADAE73BC}" type="pres">
      <dgm:prSet presAssocID="{947CF418-4176-4AD5-8425-E208077AB019}" presName="node" presStyleLbl="node1" presStyleIdx="3" presStyleCnt="7">
        <dgm:presLayoutVars>
          <dgm:bulletEnabled val="1"/>
        </dgm:presLayoutVars>
      </dgm:prSet>
      <dgm:spPr>
        <a:prstGeom prst="rect">
          <a:avLst/>
        </a:prstGeom>
      </dgm:spPr>
    </dgm:pt>
    <dgm:pt modelId="{34D63240-9253-4B87-AEC3-A0216F956A43}" type="pres">
      <dgm:prSet presAssocID="{947CF418-4176-4AD5-8425-E208077AB019}" presName="spNode" presStyleCnt="0"/>
      <dgm:spPr/>
    </dgm:pt>
    <dgm:pt modelId="{0CFD8A15-340D-416A-9FA4-BFEF0ECC041A}" type="pres">
      <dgm:prSet presAssocID="{36DC08C3-2686-4F52-B14B-F1FAAD7D0682}" presName="sibTrans" presStyleLbl="sibTrans1D1" presStyleIdx="3" presStyleCnt="7"/>
      <dgm:spPr/>
    </dgm:pt>
    <dgm:pt modelId="{B8A88A0B-E587-4472-B606-885246A505CE}" type="pres">
      <dgm:prSet presAssocID="{B11FD5ED-784E-406A-AA8D-10C848DFB971}" presName="node" presStyleLbl="node1" presStyleIdx="4" presStyleCnt="7">
        <dgm:presLayoutVars>
          <dgm:bulletEnabled val="1"/>
        </dgm:presLayoutVars>
      </dgm:prSet>
      <dgm:spPr>
        <a:prstGeom prst="rect">
          <a:avLst/>
        </a:prstGeom>
      </dgm:spPr>
    </dgm:pt>
    <dgm:pt modelId="{266E969A-9D2E-45CC-8F4B-3671F10FD783}" type="pres">
      <dgm:prSet presAssocID="{B11FD5ED-784E-406A-AA8D-10C848DFB971}" presName="spNode" presStyleCnt="0"/>
      <dgm:spPr/>
    </dgm:pt>
    <dgm:pt modelId="{E91D5D6D-7D07-416A-AAFF-15A6493D3520}" type="pres">
      <dgm:prSet presAssocID="{D142CA43-76E7-466F-9621-F072D39637DF}" presName="sibTrans" presStyleLbl="sibTrans1D1" presStyleIdx="4" presStyleCnt="7"/>
      <dgm:spPr/>
    </dgm:pt>
    <dgm:pt modelId="{6B4D21C8-1F8C-4871-96B3-C7109D4A06F6}" type="pres">
      <dgm:prSet presAssocID="{89C10DE0-6731-4408-AC4A-EB38953E75AF}" presName="node" presStyleLbl="node1" presStyleIdx="5" presStyleCnt="7">
        <dgm:presLayoutVars>
          <dgm:bulletEnabled val="1"/>
        </dgm:presLayoutVars>
      </dgm:prSet>
      <dgm:spPr>
        <a:prstGeom prst="rect">
          <a:avLst/>
        </a:prstGeom>
      </dgm:spPr>
    </dgm:pt>
    <dgm:pt modelId="{66172DFC-EFBE-477A-ADBF-6BEF896FA82D}" type="pres">
      <dgm:prSet presAssocID="{89C10DE0-6731-4408-AC4A-EB38953E75AF}" presName="spNode" presStyleCnt="0"/>
      <dgm:spPr/>
    </dgm:pt>
    <dgm:pt modelId="{49B4A451-6C86-4BE9-8C84-FE7DB576781D}" type="pres">
      <dgm:prSet presAssocID="{C887CFDA-A19D-461D-9439-43A0741DD4DF}" presName="sibTrans" presStyleLbl="sibTrans1D1" presStyleIdx="5" presStyleCnt="7"/>
      <dgm:spPr/>
    </dgm:pt>
    <dgm:pt modelId="{AF97E873-EF23-4A4E-A9E4-ED0A62FFF6E1}" type="pres">
      <dgm:prSet presAssocID="{B9A5D233-C3AE-49DB-B9C4-143E0C90A959}" presName="node" presStyleLbl="node1" presStyleIdx="6" presStyleCnt="7" custRadScaleRad="100127" custRadScaleInc="-339">
        <dgm:presLayoutVars>
          <dgm:bulletEnabled val="1"/>
        </dgm:presLayoutVars>
      </dgm:prSet>
      <dgm:spPr>
        <a:prstGeom prst="rect">
          <a:avLst/>
        </a:prstGeom>
      </dgm:spPr>
    </dgm:pt>
    <dgm:pt modelId="{20974AB2-EC10-4BA9-9BC1-CA6B46551EC9}" type="pres">
      <dgm:prSet presAssocID="{B9A5D233-C3AE-49DB-B9C4-143E0C90A959}" presName="spNode" presStyleCnt="0"/>
      <dgm:spPr/>
    </dgm:pt>
    <dgm:pt modelId="{AFF2543F-D3E2-4F28-B287-08B75EB881AA}" type="pres">
      <dgm:prSet presAssocID="{5DFF6ED4-EF9F-4414-B3AB-679AB7D9D809}" presName="sibTrans" presStyleLbl="sibTrans1D1" presStyleIdx="6" presStyleCnt="7"/>
      <dgm:spPr/>
    </dgm:pt>
  </dgm:ptLst>
  <dgm:cxnLst>
    <dgm:cxn modelId="{2EA27A00-B3AF-4B39-A60C-B38F60FDF1D9}" type="presOf" srcId="{D142CA43-76E7-466F-9621-F072D39637DF}" destId="{E91D5D6D-7D07-416A-AAFF-15A6493D3520}" srcOrd="0" destOrd="0" presId="urn:microsoft.com/office/officeart/2005/8/layout/cycle6"/>
    <dgm:cxn modelId="{A3760104-9C6B-42C6-A692-D3B98277233F}" type="presOf" srcId="{B133F2BB-5E47-4FBE-8E61-56E067E83E25}" destId="{A3D3E220-61E3-4870-9F23-E062CAC69366}" srcOrd="0" destOrd="0" presId="urn:microsoft.com/office/officeart/2005/8/layout/cycle6"/>
    <dgm:cxn modelId="{9E462006-640A-4CE2-91B3-2715878E436E}" type="presOf" srcId="{42D7DC44-D15C-4A6C-9924-3A3504D694A9}" destId="{A1C2918E-8185-4E1E-A625-C8CA17C1E0B7}" srcOrd="0" destOrd="0" presId="urn:microsoft.com/office/officeart/2005/8/layout/cycle6"/>
    <dgm:cxn modelId="{A52CC506-0D4E-4FC0-862E-4345DDAC4FC8}" type="presOf" srcId="{5DFF6ED4-EF9F-4414-B3AB-679AB7D9D809}" destId="{AFF2543F-D3E2-4F28-B287-08B75EB881AA}" srcOrd="0" destOrd="0" presId="urn:microsoft.com/office/officeart/2005/8/layout/cycle6"/>
    <dgm:cxn modelId="{6571F10F-E490-498F-A42F-BC6CE2FD61CA}" srcId="{24573D5B-6AC3-454A-9BC2-F334DEFBE5C9}" destId="{BCF8ED4B-EE63-4ACB-871D-1F22D68CD4FA}" srcOrd="0" destOrd="0" parTransId="{5AFA5C34-C7F1-4095-ABBB-E3282643D388}" sibTransId="{EE503A9A-8DAF-4089-8556-3BA7E524DCEE}"/>
    <dgm:cxn modelId="{67B71B17-0F7D-4F6D-86D5-A50423D08464}" type="presOf" srcId="{89C10DE0-6731-4408-AC4A-EB38953E75AF}" destId="{6B4D21C8-1F8C-4871-96B3-C7109D4A06F6}" srcOrd="0" destOrd="0" presId="urn:microsoft.com/office/officeart/2005/8/layout/cycle6"/>
    <dgm:cxn modelId="{BD06351D-03D5-42D2-BA85-80E43C3B4D6F}" type="presOf" srcId="{36DC08C3-2686-4F52-B14B-F1FAAD7D0682}" destId="{0CFD8A15-340D-416A-9FA4-BFEF0ECC041A}" srcOrd="0" destOrd="0" presId="urn:microsoft.com/office/officeart/2005/8/layout/cycle6"/>
    <dgm:cxn modelId="{FAA69322-B0AF-4873-A5FA-AA72BEB35734}" type="presOf" srcId="{EE503A9A-8DAF-4089-8556-3BA7E524DCEE}" destId="{E185D3A2-6D8F-4AFC-A6EC-71AEEFE436B1}" srcOrd="0" destOrd="0" presId="urn:microsoft.com/office/officeart/2005/8/layout/cycle6"/>
    <dgm:cxn modelId="{F083D861-53E3-4155-BC4F-8ECF3FBE5A0F}" srcId="{24573D5B-6AC3-454A-9BC2-F334DEFBE5C9}" destId="{B9A5D233-C3AE-49DB-B9C4-143E0C90A959}" srcOrd="6" destOrd="0" parTransId="{0D41C9A3-9286-4FE5-98CA-831718C8EC8B}" sibTransId="{5DFF6ED4-EF9F-4414-B3AB-679AB7D9D809}"/>
    <dgm:cxn modelId="{A42C0962-661F-4D58-B133-881341F6E52B}" type="presOf" srcId="{947CF418-4176-4AD5-8425-E208077AB019}" destId="{CE13E0E1-8BB9-454C-8285-1AEBADAE73BC}" srcOrd="0" destOrd="0" presId="urn:microsoft.com/office/officeart/2005/8/layout/cycle6"/>
    <dgm:cxn modelId="{506A7B43-D3FF-4202-BBAA-CAA45CC83C32}" type="presOf" srcId="{24573D5B-6AC3-454A-9BC2-F334DEFBE5C9}" destId="{7FEA3E25-EFEB-4E8C-95D0-01ABC8217B38}" srcOrd="0" destOrd="0" presId="urn:microsoft.com/office/officeart/2005/8/layout/cycle6"/>
    <dgm:cxn modelId="{02091848-0F13-4AED-9161-7BCA6E52D4F6}" type="presOf" srcId="{B9A5D233-C3AE-49DB-B9C4-143E0C90A959}" destId="{AF97E873-EF23-4A4E-A9E4-ED0A62FFF6E1}" srcOrd="0" destOrd="0" presId="urn:microsoft.com/office/officeart/2005/8/layout/cycle6"/>
    <dgm:cxn modelId="{036BD24C-3AD4-4E17-95DE-F9391860652A}" type="presOf" srcId="{C887CFDA-A19D-461D-9439-43A0741DD4DF}" destId="{49B4A451-6C86-4BE9-8C84-FE7DB576781D}" srcOrd="0" destOrd="0" presId="urn:microsoft.com/office/officeart/2005/8/layout/cycle6"/>
    <dgm:cxn modelId="{D74E0C4F-1BED-4EAF-B4B0-0396FFFFBC5E}" type="presOf" srcId="{C11C9896-64EC-4F44-8F7F-1637AFF161EB}" destId="{4BA36479-0608-452C-9B17-FE59E6627C12}" srcOrd="0" destOrd="0" presId="urn:microsoft.com/office/officeart/2005/8/layout/cycle6"/>
    <dgm:cxn modelId="{6DD68878-726A-473A-8431-17810EB6C7B0}" type="presOf" srcId="{5B6A0702-497F-4681-AFFC-91106588ACCF}" destId="{74D7B5FC-6FAC-4417-A29D-F2E32176D402}" srcOrd="0" destOrd="0" presId="urn:microsoft.com/office/officeart/2005/8/layout/cycle6"/>
    <dgm:cxn modelId="{72622786-7D55-4D11-AB27-8EE4F9807CC5}" type="presOf" srcId="{BCF8ED4B-EE63-4ACB-871D-1F22D68CD4FA}" destId="{C5342BBE-21E2-4BF0-88A5-C9D2D957AF1C}" srcOrd="0" destOrd="0" presId="urn:microsoft.com/office/officeart/2005/8/layout/cycle6"/>
    <dgm:cxn modelId="{35BEBCC4-7935-4B1C-86D2-0C1D271AE0EF}" type="presOf" srcId="{B11FD5ED-784E-406A-AA8D-10C848DFB971}" destId="{B8A88A0B-E587-4472-B606-885246A505CE}" srcOrd="0" destOrd="0" presId="urn:microsoft.com/office/officeart/2005/8/layout/cycle6"/>
    <dgm:cxn modelId="{4F2E2AC7-6E76-4D0C-B429-2451529ECC62}" srcId="{24573D5B-6AC3-454A-9BC2-F334DEFBE5C9}" destId="{B11FD5ED-784E-406A-AA8D-10C848DFB971}" srcOrd="4" destOrd="0" parTransId="{10D9EFF1-42A6-401B-8A43-E36D4FDAD2D8}" sibTransId="{D142CA43-76E7-466F-9621-F072D39637DF}"/>
    <dgm:cxn modelId="{080D80CB-31F2-4B71-8727-6CD9AD028E48}" srcId="{24573D5B-6AC3-454A-9BC2-F334DEFBE5C9}" destId="{947CF418-4176-4AD5-8425-E208077AB019}" srcOrd="3" destOrd="0" parTransId="{B0E798E7-7A50-482F-8A1A-B5126F8A3C84}" sibTransId="{36DC08C3-2686-4F52-B14B-F1FAAD7D0682}"/>
    <dgm:cxn modelId="{A2D127CD-9B8D-4743-B21A-65D10CB8D176}" srcId="{24573D5B-6AC3-454A-9BC2-F334DEFBE5C9}" destId="{89C10DE0-6731-4408-AC4A-EB38953E75AF}" srcOrd="5" destOrd="0" parTransId="{8A3BA440-5B70-4641-9BA4-72000B83F607}" sibTransId="{C887CFDA-A19D-461D-9439-43A0741DD4DF}"/>
    <dgm:cxn modelId="{99E89DD6-68E3-4BFA-969E-ADBC5034B84A}" srcId="{24573D5B-6AC3-454A-9BC2-F334DEFBE5C9}" destId="{42D7DC44-D15C-4A6C-9924-3A3504D694A9}" srcOrd="2" destOrd="0" parTransId="{E76E4108-A77E-499E-BD51-B0BA0CAF7702}" sibTransId="{C11C9896-64EC-4F44-8F7F-1637AFF161EB}"/>
    <dgm:cxn modelId="{41963CF9-5DAC-4E49-A683-1A3F52878EB2}" srcId="{24573D5B-6AC3-454A-9BC2-F334DEFBE5C9}" destId="{5B6A0702-497F-4681-AFFC-91106588ACCF}" srcOrd="1" destOrd="0" parTransId="{963A7EAB-DECD-4F1A-8003-40A17C2654FA}" sibTransId="{B133F2BB-5E47-4FBE-8E61-56E067E83E25}"/>
    <dgm:cxn modelId="{B1D9BD3B-2D23-47AE-A32A-FC8A00975F63}" type="presParOf" srcId="{7FEA3E25-EFEB-4E8C-95D0-01ABC8217B38}" destId="{C5342BBE-21E2-4BF0-88A5-C9D2D957AF1C}" srcOrd="0" destOrd="0" presId="urn:microsoft.com/office/officeart/2005/8/layout/cycle6"/>
    <dgm:cxn modelId="{7F88BA14-BA8D-4661-AA17-9D30BCD7B10E}" type="presParOf" srcId="{7FEA3E25-EFEB-4E8C-95D0-01ABC8217B38}" destId="{D96D0DC1-04E3-4C58-9811-2C5665427031}" srcOrd="1" destOrd="0" presId="urn:microsoft.com/office/officeart/2005/8/layout/cycle6"/>
    <dgm:cxn modelId="{9492580A-7BF1-473F-B82A-7B58B20173E2}" type="presParOf" srcId="{7FEA3E25-EFEB-4E8C-95D0-01ABC8217B38}" destId="{E185D3A2-6D8F-4AFC-A6EC-71AEEFE436B1}" srcOrd="2" destOrd="0" presId="urn:microsoft.com/office/officeart/2005/8/layout/cycle6"/>
    <dgm:cxn modelId="{2A97DD4F-499A-4016-B8A4-46A04C140474}" type="presParOf" srcId="{7FEA3E25-EFEB-4E8C-95D0-01ABC8217B38}" destId="{74D7B5FC-6FAC-4417-A29D-F2E32176D402}" srcOrd="3" destOrd="0" presId="urn:microsoft.com/office/officeart/2005/8/layout/cycle6"/>
    <dgm:cxn modelId="{DE3CD434-5C1A-4258-8F37-45C296655936}" type="presParOf" srcId="{7FEA3E25-EFEB-4E8C-95D0-01ABC8217B38}" destId="{5A5753C7-ED3B-43CF-885A-19EEF700CFFD}" srcOrd="4" destOrd="0" presId="urn:microsoft.com/office/officeart/2005/8/layout/cycle6"/>
    <dgm:cxn modelId="{60D4BA95-42AB-4ECA-A496-3B8692D438A3}" type="presParOf" srcId="{7FEA3E25-EFEB-4E8C-95D0-01ABC8217B38}" destId="{A3D3E220-61E3-4870-9F23-E062CAC69366}" srcOrd="5" destOrd="0" presId="urn:microsoft.com/office/officeart/2005/8/layout/cycle6"/>
    <dgm:cxn modelId="{CAC442EC-3D70-4867-9C86-04AFA75FC3DE}" type="presParOf" srcId="{7FEA3E25-EFEB-4E8C-95D0-01ABC8217B38}" destId="{A1C2918E-8185-4E1E-A625-C8CA17C1E0B7}" srcOrd="6" destOrd="0" presId="urn:microsoft.com/office/officeart/2005/8/layout/cycle6"/>
    <dgm:cxn modelId="{4D703F21-9D54-462E-B51A-3B60C35BE70E}" type="presParOf" srcId="{7FEA3E25-EFEB-4E8C-95D0-01ABC8217B38}" destId="{66733EDA-8F47-4D88-AE3F-2942E50BEF69}" srcOrd="7" destOrd="0" presId="urn:microsoft.com/office/officeart/2005/8/layout/cycle6"/>
    <dgm:cxn modelId="{EE146E8B-D032-4380-A6A9-8B43653566DC}" type="presParOf" srcId="{7FEA3E25-EFEB-4E8C-95D0-01ABC8217B38}" destId="{4BA36479-0608-452C-9B17-FE59E6627C12}" srcOrd="8" destOrd="0" presId="urn:microsoft.com/office/officeart/2005/8/layout/cycle6"/>
    <dgm:cxn modelId="{C33F8F66-3979-4B9E-9593-53FB1DDC0264}" type="presParOf" srcId="{7FEA3E25-EFEB-4E8C-95D0-01ABC8217B38}" destId="{CE13E0E1-8BB9-454C-8285-1AEBADAE73BC}" srcOrd="9" destOrd="0" presId="urn:microsoft.com/office/officeart/2005/8/layout/cycle6"/>
    <dgm:cxn modelId="{10762DDB-CE50-4080-B894-4B0FE54BDC39}" type="presParOf" srcId="{7FEA3E25-EFEB-4E8C-95D0-01ABC8217B38}" destId="{34D63240-9253-4B87-AEC3-A0216F956A43}" srcOrd="10" destOrd="0" presId="urn:microsoft.com/office/officeart/2005/8/layout/cycle6"/>
    <dgm:cxn modelId="{FFE8B08C-35CB-49ED-9289-4035F4ADDC91}" type="presParOf" srcId="{7FEA3E25-EFEB-4E8C-95D0-01ABC8217B38}" destId="{0CFD8A15-340D-416A-9FA4-BFEF0ECC041A}" srcOrd="11" destOrd="0" presId="urn:microsoft.com/office/officeart/2005/8/layout/cycle6"/>
    <dgm:cxn modelId="{FCC4DD1F-B755-4E0B-9543-13AB7551FAE2}" type="presParOf" srcId="{7FEA3E25-EFEB-4E8C-95D0-01ABC8217B38}" destId="{B8A88A0B-E587-4472-B606-885246A505CE}" srcOrd="12" destOrd="0" presId="urn:microsoft.com/office/officeart/2005/8/layout/cycle6"/>
    <dgm:cxn modelId="{B53677F5-AAE2-47F2-BEE2-BD39B9504A8A}" type="presParOf" srcId="{7FEA3E25-EFEB-4E8C-95D0-01ABC8217B38}" destId="{266E969A-9D2E-45CC-8F4B-3671F10FD783}" srcOrd="13" destOrd="0" presId="urn:microsoft.com/office/officeart/2005/8/layout/cycle6"/>
    <dgm:cxn modelId="{F8F04C5D-6695-4308-95E1-9FF1C0651CAA}" type="presParOf" srcId="{7FEA3E25-EFEB-4E8C-95D0-01ABC8217B38}" destId="{E91D5D6D-7D07-416A-AAFF-15A6493D3520}" srcOrd="14" destOrd="0" presId="urn:microsoft.com/office/officeart/2005/8/layout/cycle6"/>
    <dgm:cxn modelId="{CE751B15-6E4A-4598-9909-7F618F513C58}" type="presParOf" srcId="{7FEA3E25-EFEB-4E8C-95D0-01ABC8217B38}" destId="{6B4D21C8-1F8C-4871-96B3-C7109D4A06F6}" srcOrd="15" destOrd="0" presId="urn:microsoft.com/office/officeart/2005/8/layout/cycle6"/>
    <dgm:cxn modelId="{BE64721A-7567-43CA-B3E4-235A29806E31}" type="presParOf" srcId="{7FEA3E25-EFEB-4E8C-95D0-01ABC8217B38}" destId="{66172DFC-EFBE-477A-ADBF-6BEF896FA82D}" srcOrd="16" destOrd="0" presId="urn:microsoft.com/office/officeart/2005/8/layout/cycle6"/>
    <dgm:cxn modelId="{6EB8DB1E-DB1E-42A7-B761-95D0B3F77547}" type="presParOf" srcId="{7FEA3E25-EFEB-4E8C-95D0-01ABC8217B38}" destId="{49B4A451-6C86-4BE9-8C84-FE7DB576781D}" srcOrd="17" destOrd="0" presId="urn:microsoft.com/office/officeart/2005/8/layout/cycle6"/>
    <dgm:cxn modelId="{B91EEE00-07E9-4373-B23A-E1745C1D7996}" type="presParOf" srcId="{7FEA3E25-EFEB-4E8C-95D0-01ABC8217B38}" destId="{AF97E873-EF23-4A4E-A9E4-ED0A62FFF6E1}" srcOrd="18" destOrd="0" presId="urn:microsoft.com/office/officeart/2005/8/layout/cycle6"/>
    <dgm:cxn modelId="{257D2F0C-FBBA-41CE-84BD-CC29197C7632}" type="presParOf" srcId="{7FEA3E25-EFEB-4E8C-95D0-01ABC8217B38}" destId="{20974AB2-EC10-4BA9-9BC1-CA6B46551EC9}" srcOrd="19" destOrd="0" presId="urn:microsoft.com/office/officeart/2005/8/layout/cycle6"/>
    <dgm:cxn modelId="{287FB200-7768-4124-B704-833A4714E8DA}" type="presParOf" srcId="{7FEA3E25-EFEB-4E8C-95D0-01ABC8217B38}" destId="{AFF2543F-D3E2-4F28-B287-08B75EB881AA}" srcOrd="20" destOrd="0" presId="urn:microsoft.com/office/officeart/2005/8/layout/cycle6"/>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342BBE-21E2-4BF0-88A5-C9D2D957AF1C}">
      <dsp:nvSpPr>
        <dsp:cNvPr id="0" name=""/>
        <dsp:cNvSpPr/>
      </dsp:nvSpPr>
      <dsp:spPr>
        <a:xfrm>
          <a:off x="3297201" y="392"/>
          <a:ext cx="1240728" cy="806473"/>
        </a:xfrm>
        <a:prstGeom prst="rect">
          <a:avLst/>
        </a:prstGeom>
        <a:solidFill>
          <a:schemeClr val="accent2">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Defining the scope</a:t>
          </a:r>
        </a:p>
      </dsp:txBody>
      <dsp:txXfrm>
        <a:off x="3297201" y="392"/>
        <a:ext cx="1240728" cy="806473"/>
      </dsp:txXfrm>
    </dsp:sp>
    <dsp:sp modelId="{E185D3A2-6D8F-4AFC-A6EC-71AEEFE436B1}">
      <dsp:nvSpPr>
        <dsp:cNvPr id="0" name=""/>
        <dsp:cNvSpPr/>
      </dsp:nvSpPr>
      <dsp:spPr>
        <a:xfrm>
          <a:off x="1610920" y="401462"/>
          <a:ext cx="4605326" cy="4605326"/>
        </a:xfrm>
        <a:custGeom>
          <a:avLst/>
          <a:gdLst/>
          <a:ahLst/>
          <a:cxnLst/>
          <a:rect l="0" t="0" r="0" b="0"/>
          <a:pathLst>
            <a:path>
              <a:moveTo>
                <a:pt x="2935219" y="88587"/>
              </a:moveTo>
              <a:arcTo wR="2302663" hR="2302663" stAng="17156672" swAng="1256095"/>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4D7B5FC-6FAC-4417-A29D-F2E32176D402}">
      <dsp:nvSpPr>
        <dsp:cNvPr id="0" name=""/>
        <dsp:cNvSpPr/>
      </dsp:nvSpPr>
      <dsp:spPr>
        <a:xfrm>
          <a:off x="5097498" y="867360"/>
          <a:ext cx="1240728" cy="806473"/>
        </a:xfrm>
        <a:prstGeom prst="rect">
          <a:avLst/>
        </a:prstGeom>
        <a:solidFill>
          <a:schemeClr val="accent2">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Conducting background research</a:t>
          </a:r>
        </a:p>
      </dsp:txBody>
      <dsp:txXfrm>
        <a:off x="5097498" y="867360"/>
        <a:ext cx="1240728" cy="806473"/>
      </dsp:txXfrm>
    </dsp:sp>
    <dsp:sp modelId="{A3D3E220-61E3-4870-9F23-E062CAC69366}">
      <dsp:nvSpPr>
        <dsp:cNvPr id="0" name=""/>
        <dsp:cNvSpPr/>
      </dsp:nvSpPr>
      <dsp:spPr>
        <a:xfrm>
          <a:off x="1618375" y="409579"/>
          <a:ext cx="4605326" cy="4605326"/>
        </a:xfrm>
        <a:custGeom>
          <a:avLst/>
          <a:gdLst/>
          <a:ahLst/>
          <a:cxnLst/>
          <a:rect l="0" t="0" r="0" b="0"/>
          <a:pathLst>
            <a:path>
              <a:moveTo>
                <a:pt x="4363130" y="1274688"/>
              </a:moveTo>
              <a:arcTo wR="2302663" hR="2302663" stAng="20009114" swAng="1727578"/>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1C2918E-8185-4E1E-A625-C8CA17C1E0B7}">
      <dsp:nvSpPr>
        <dsp:cNvPr id="0" name=""/>
        <dsp:cNvSpPr/>
      </dsp:nvSpPr>
      <dsp:spPr>
        <a:xfrm>
          <a:off x="5545880" y="2815443"/>
          <a:ext cx="1240728" cy="806473"/>
        </a:xfrm>
        <a:prstGeom prst="rect">
          <a:avLst/>
        </a:prstGeom>
        <a:solidFill>
          <a:schemeClr val="accent2">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Developing coding questions</a:t>
          </a:r>
        </a:p>
      </dsp:txBody>
      <dsp:txXfrm>
        <a:off x="5545880" y="2815443"/>
        <a:ext cx="1240728" cy="806473"/>
      </dsp:txXfrm>
    </dsp:sp>
    <dsp:sp modelId="{4BA36479-0608-452C-9B17-FE59E6627C12}">
      <dsp:nvSpPr>
        <dsp:cNvPr id="0" name=""/>
        <dsp:cNvSpPr/>
      </dsp:nvSpPr>
      <dsp:spPr>
        <a:xfrm>
          <a:off x="1618650" y="403625"/>
          <a:ext cx="4605326" cy="4605326"/>
        </a:xfrm>
        <a:custGeom>
          <a:avLst/>
          <a:gdLst/>
          <a:ahLst/>
          <a:cxnLst/>
          <a:rect l="0" t="0" r="0" b="0"/>
          <a:pathLst>
            <a:path>
              <a:moveTo>
                <a:pt x="4411769" y="3226747"/>
              </a:moveTo>
              <a:arcTo wR="2302663" hR="2302663" stAng="1419609" swAng="1359002"/>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E13E0E1-8BB9-454C-8285-1AEBADAE73BC}">
      <dsp:nvSpPr>
        <dsp:cNvPr id="0" name=""/>
        <dsp:cNvSpPr/>
      </dsp:nvSpPr>
      <dsp:spPr>
        <a:xfrm>
          <a:off x="4300038" y="4377680"/>
          <a:ext cx="1240728" cy="806473"/>
        </a:xfrm>
        <a:prstGeom prst="rect">
          <a:avLst/>
        </a:prstGeom>
        <a:solidFill>
          <a:schemeClr val="accent2">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Collecting the law and creating the legal text</a:t>
          </a:r>
        </a:p>
      </dsp:txBody>
      <dsp:txXfrm>
        <a:off x="4300038" y="4377680"/>
        <a:ext cx="1240728" cy="806473"/>
      </dsp:txXfrm>
    </dsp:sp>
    <dsp:sp modelId="{0CFD8A15-340D-416A-9FA4-BFEF0ECC041A}">
      <dsp:nvSpPr>
        <dsp:cNvPr id="0" name=""/>
        <dsp:cNvSpPr/>
      </dsp:nvSpPr>
      <dsp:spPr>
        <a:xfrm>
          <a:off x="1618650" y="403625"/>
          <a:ext cx="4605326" cy="4605326"/>
        </a:xfrm>
        <a:custGeom>
          <a:avLst/>
          <a:gdLst/>
          <a:ahLst/>
          <a:cxnLst/>
          <a:rect l="0" t="0" r="0" b="0"/>
          <a:pathLst>
            <a:path>
              <a:moveTo>
                <a:pt x="2673913" y="4575201"/>
              </a:moveTo>
              <a:arcTo wR="2302663" hR="2302663" stAng="4843314" swAng="1113372"/>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8A88A0B-E587-4472-B606-885246A505CE}">
      <dsp:nvSpPr>
        <dsp:cNvPr id="0" name=""/>
        <dsp:cNvSpPr/>
      </dsp:nvSpPr>
      <dsp:spPr>
        <a:xfrm>
          <a:off x="2301861" y="4377680"/>
          <a:ext cx="1240728" cy="806473"/>
        </a:xfrm>
        <a:prstGeom prst="rect">
          <a:avLst/>
        </a:prstGeom>
        <a:solidFill>
          <a:schemeClr val="accent2">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Coding the law</a:t>
          </a:r>
        </a:p>
      </dsp:txBody>
      <dsp:txXfrm>
        <a:off x="2301861" y="4377680"/>
        <a:ext cx="1240728" cy="806473"/>
      </dsp:txXfrm>
    </dsp:sp>
    <dsp:sp modelId="{E91D5D6D-7D07-416A-AAFF-15A6493D3520}">
      <dsp:nvSpPr>
        <dsp:cNvPr id="0" name=""/>
        <dsp:cNvSpPr/>
      </dsp:nvSpPr>
      <dsp:spPr>
        <a:xfrm>
          <a:off x="1618650" y="403625"/>
          <a:ext cx="4605326" cy="4605326"/>
        </a:xfrm>
        <a:custGeom>
          <a:avLst/>
          <a:gdLst/>
          <a:ahLst/>
          <a:cxnLst/>
          <a:rect l="0" t="0" r="0" b="0"/>
          <a:pathLst>
            <a:path>
              <a:moveTo>
                <a:pt x="712089" y="3967696"/>
              </a:moveTo>
              <a:arcTo wR="2302663" hR="2302663" stAng="8021389" swAng="1359002"/>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B4D21C8-1F8C-4871-96B3-C7109D4A06F6}">
      <dsp:nvSpPr>
        <dsp:cNvPr id="0" name=""/>
        <dsp:cNvSpPr/>
      </dsp:nvSpPr>
      <dsp:spPr>
        <a:xfrm>
          <a:off x="1056019" y="2815443"/>
          <a:ext cx="1240728" cy="806473"/>
        </a:xfrm>
        <a:prstGeom prst="rect">
          <a:avLst/>
        </a:prstGeom>
        <a:solidFill>
          <a:schemeClr val="accent2">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Publication and dissemination</a:t>
          </a:r>
        </a:p>
      </dsp:txBody>
      <dsp:txXfrm>
        <a:off x="1056019" y="2815443"/>
        <a:ext cx="1240728" cy="806473"/>
      </dsp:txXfrm>
    </dsp:sp>
    <dsp:sp modelId="{49B4A451-6C86-4BE9-8C84-FE7DB576781D}">
      <dsp:nvSpPr>
        <dsp:cNvPr id="0" name=""/>
        <dsp:cNvSpPr/>
      </dsp:nvSpPr>
      <dsp:spPr>
        <a:xfrm>
          <a:off x="1618359" y="397662"/>
          <a:ext cx="4605326" cy="4605326"/>
        </a:xfrm>
        <a:custGeom>
          <a:avLst/>
          <a:gdLst/>
          <a:ahLst/>
          <a:cxnLst/>
          <a:rect l="0" t="0" r="0" b="0"/>
          <a:pathLst>
            <a:path>
              <a:moveTo>
                <a:pt x="2325" y="2406131"/>
              </a:moveTo>
              <a:arcTo wR="2302663" hR="2302663" stAng="10645476" swAng="1725508"/>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F97E873-EF23-4A4E-A9E4-ED0A62FFF6E1}">
      <dsp:nvSpPr>
        <dsp:cNvPr id="0" name=""/>
        <dsp:cNvSpPr/>
      </dsp:nvSpPr>
      <dsp:spPr>
        <a:xfrm>
          <a:off x="1496911" y="867371"/>
          <a:ext cx="1240728" cy="806473"/>
        </a:xfrm>
        <a:prstGeom prst="rect">
          <a:avLst/>
        </a:prstGeom>
        <a:solidFill>
          <a:schemeClr val="accent2">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Tracking and updating the law</a:t>
          </a:r>
        </a:p>
      </dsp:txBody>
      <dsp:txXfrm>
        <a:off x="1496911" y="867371"/>
        <a:ext cx="1240728" cy="806473"/>
      </dsp:txXfrm>
    </dsp:sp>
    <dsp:sp modelId="{AFF2543F-D3E2-4F28-B287-08B75EB881AA}">
      <dsp:nvSpPr>
        <dsp:cNvPr id="0" name=""/>
        <dsp:cNvSpPr/>
      </dsp:nvSpPr>
      <dsp:spPr>
        <a:xfrm>
          <a:off x="1610925" y="405786"/>
          <a:ext cx="4605326" cy="4605326"/>
        </a:xfrm>
        <a:custGeom>
          <a:avLst/>
          <a:gdLst/>
          <a:ahLst/>
          <a:cxnLst/>
          <a:rect l="0" t="0" r="0" b="0"/>
          <a:pathLst>
            <a:path>
              <a:moveTo>
                <a:pt x="926505" y="456464"/>
              </a:moveTo>
              <a:arcTo wR="2302663" hR="2302663" stAng="13997948" swAng="1257703"/>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40829E-4CBC-40F4-9CD8-81A6643A012E}" type="datetimeFigureOut">
              <a:rPr lang="en-US" smtClean="0"/>
              <a:t>2/15/2024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1891C9-628C-4C77-B2C1-E4BBBA95F74C}" type="slidenum">
              <a:rPr lang="en-US" smtClean="0"/>
              <a:t>‹#›</a:t>
            </a:fld>
            <a:endParaRPr lang="en-US"/>
          </a:p>
        </p:txBody>
      </p:sp>
    </p:spTree>
    <p:extLst>
      <p:ext uri="{BB962C8B-B14F-4D97-AF65-F5344CB8AC3E}">
        <p14:creationId xmlns:p14="http://schemas.microsoft.com/office/powerpoint/2010/main" val="18711133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37d7d28136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37d7d28136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a:spcBef>
                <a:spcPts val="0"/>
              </a:spcBef>
              <a:spcAft>
                <a:spcPts val="0"/>
              </a:spcAft>
            </a:pPr>
            <a:r>
              <a:rPr lang="en-US" sz="1800" dirty="0">
                <a:effectLst/>
                <a:latin typeface="Calibri" panose="020F0502020204030204" pitchFamily="34" charset="0"/>
                <a:ea typeface="Calibri" panose="020F0502020204030204" pitchFamily="34" charset="0"/>
              </a:rPr>
              <a:t>Derek Carr is a public health attorney who currently serves as Legal Technical Advisor for the Vital Strategies Overdose Prevention Program. In this role, Derek supports local, state, and federal initiatives to advance public health and harm reduction approaches to substance use and overdose. Derek was previously a Senior Attorney at </a:t>
            </a:r>
            <a:r>
              <a:rPr lang="en-US" sz="1800" dirty="0" err="1">
                <a:effectLst/>
                <a:latin typeface="Calibri" panose="020F0502020204030204" pitchFamily="34" charset="0"/>
                <a:ea typeface="Calibri" panose="020F0502020204030204" pitchFamily="34" charset="0"/>
              </a:rPr>
              <a:t>ChangeLab</a:t>
            </a:r>
            <a:r>
              <a:rPr lang="en-US" sz="1800" dirty="0">
                <a:effectLst/>
                <a:latin typeface="Calibri" panose="020F0502020204030204" pitchFamily="34" charset="0"/>
                <a:ea typeface="Calibri" panose="020F0502020204030204" pitchFamily="34" charset="0"/>
              </a:rPr>
              <a:t> Solutions and a Legal Fellow at the Network for Public Health Law. He earned both his BA and JD from the University of North Carolina - Chapel Hill.</a:t>
            </a:r>
          </a:p>
          <a:p>
            <a:endParaRPr lang="en-US" dirty="0"/>
          </a:p>
          <a:p>
            <a:endParaRPr lang="en-US" dirty="0"/>
          </a:p>
        </p:txBody>
      </p:sp>
    </p:spTree>
    <p:extLst>
      <p:ext uri="{BB962C8B-B14F-4D97-AF65-F5344CB8AC3E}">
        <p14:creationId xmlns:p14="http://schemas.microsoft.com/office/powerpoint/2010/main" val="2270364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37d7d28136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37d7d28136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lvl="0"/>
            <a:endParaRPr lang="en-US" sz="1200" kern="1200" dirty="0">
              <a:solidFill>
                <a:schemeClr val="tx1"/>
              </a:solidFill>
              <a:effectLst/>
              <a:latin typeface="+mn-lt"/>
              <a:ea typeface="+mn-ea"/>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a:p>
            <a:r>
              <a:rPr lang="en-US" dirty="0"/>
              <a:t>After more than 20 years of unacceptable opioid overdose deaths, government is still not pulling together as it should. The original whole-of-government</a:t>
            </a:r>
            <a:r>
              <a:rPr lang="en-US" baseline="0" dirty="0"/>
              <a:t> response to drugs aka “the War on Drugs” has failed</a:t>
            </a:r>
            <a:r>
              <a:rPr lang="en-US" dirty="0"/>
              <a:t>: both lack of horizontal cooperation across the federal, state and local governments, and lack of vertical cooperation between government levels. A whole</a:t>
            </a:r>
            <a:r>
              <a:rPr lang="en-US" baseline="0" dirty="0"/>
              <a:t> of government approach is needed to improve coordination and remove sand from the gears. But how do we get there? </a:t>
            </a:r>
            <a:r>
              <a:rPr lang="en-US" sz="1200" kern="1200" dirty="0">
                <a:solidFill>
                  <a:schemeClr val="tx1"/>
                </a:solidFill>
                <a:effectLst/>
                <a:latin typeface="+mn-lt"/>
                <a:ea typeface="+mn-ea"/>
                <a:cs typeface="+mn-cs"/>
              </a:rPr>
              <a:t>We focused on legal barriers to W-G cooperation:  laws that take the response in opposite directions, or that lead to one part of government blocking the initiatives of another, or that simply fail to enable and promote W-G cooperation to</a:t>
            </a:r>
            <a:r>
              <a:rPr lang="en-US" sz="1200" kern="1200" baseline="0" dirty="0">
                <a:solidFill>
                  <a:schemeClr val="tx1"/>
                </a:solidFill>
                <a:effectLst/>
                <a:latin typeface="+mn-lt"/>
                <a:ea typeface="+mn-ea"/>
                <a:cs typeface="+mn-cs"/>
              </a:rPr>
              <a:t> address the opioid crisis</a:t>
            </a:r>
            <a:r>
              <a:rPr lang="en-US" sz="1200" kern="1200" dirty="0">
                <a:solidFill>
                  <a:schemeClr val="tx1"/>
                </a:solidFill>
                <a:effectLst/>
                <a:latin typeface="+mn-lt"/>
                <a:ea typeface="+mn-ea"/>
                <a:cs typeface="+mn-cs"/>
              </a:rPr>
              <a:t>. Many of the policies we mention have been widely seen as important: our contribution is to specify the legal actions that need to be taken for them to work. </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Many agencies and divisions of government have an influence on OUD prevention, treatment, and recovery yet their efforts are often poorly aligned. Researchers from Temple University and Indiana University will showcase effective ways of aligning law and policy at a single level of government (“horizontal alignment”)  or at multiple levels  (“vertical alignment”).</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21891C9-628C-4C77-B2C1-E4BBBA95F74C}" type="slidenum">
              <a:rPr lang="en-US" smtClean="0"/>
              <a:t>13</a:t>
            </a:fld>
            <a:endParaRPr lang="en-US"/>
          </a:p>
        </p:txBody>
      </p:sp>
    </p:spTree>
    <p:extLst>
      <p:ext uri="{BB962C8B-B14F-4D97-AF65-F5344CB8AC3E}">
        <p14:creationId xmlns:p14="http://schemas.microsoft.com/office/powerpoint/2010/main" val="32879000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https://nida.nih.gov/research-topics/trends-statistics/overdose-death-rates</a:t>
            </a:r>
          </a:p>
          <a:p>
            <a:endParaRPr lang="en-US" dirty="0"/>
          </a:p>
        </p:txBody>
      </p:sp>
    </p:spTree>
    <p:extLst>
      <p:ext uri="{BB962C8B-B14F-4D97-AF65-F5344CB8AC3E}">
        <p14:creationId xmlns:p14="http://schemas.microsoft.com/office/powerpoint/2010/main" val="13841995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Traditional</a:t>
            </a:r>
            <a:r>
              <a:rPr lang="en-US" sz="1200" kern="1200" baseline="0" dirty="0">
                <a:solidFill>
                  <a:schemeClr val="tx1"/>
                </a:solidFill>
                <a:effectLst/>
                <a:latin typeface="+mn-lt"/>
                <a:ea typeface="+mn-ea"/>
                <a:cs typeface="+mn-cs"/>
              </a:rPr>
              <a:t> approaches have not stopped the crisis. W</a:t>
            </a:r>
            <a:r>
              <a:rPr lang="en-US" sz="1200" kern="1200" dirty="0">
                <a:solidFill>
                  <a:schemeClr val="tx1"/>
                </a:solidFill>
                <a:effectLst/>
                <a:latin typeface="+mn-lt"/>
                <a:ea typeface="+mn-ea"/>
                <a:cs typeface="+mn-cs"/>
              </a:rPr>
              <a:t>e have moved away from the conventional framework by being explicit that criminalization creates pervasive legal</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barriers to effective action, and  a three decades crisis demands that we address root causes of SUD. Overdose deaths</a:t>
            </a:r>
            <a:r>
              <a:rPr lang="en-US" sz="1200" kern="1200" baseline="0" dirty="0">
                <a:solidFill>
                  <a:schemeClr val="tx1"/>
                </a:solidFill>
                <a:effectLst/>
                <a:latin typeface="+mn-lt"/>
                <a:ea typeface="+mn-ea"/>
                <a:cs typeface="+mn-cs"/>
              </a:rPr>
              <a:t> have continued to rise and US life expectancy has fallen.</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kern="1200" dirty="0">
                <a:solidFill>
                  <a:schemeClr val="tx1"/>
                </a:solidFill>
                <a:effectLst/>
                <a:latin typeface="+mn-lt"/>
                <a:ea typeface="+mn-ea"/>
                <a:cs typeface="+mn-cs"/>
              </a:rPr>
              <a:t>These are components of a transformational Whole-of-Government approach to drug policy.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a:p>
            <a:endParaRPr lang="en-US" dirty="0"/>
          </a:p>
        </p:txBody>
      </p:sp>
      <p:sp>
        <p:nvSpPr>
          <p:cNvPr id="4" name="Slide Number Placeholder 3"/>
          <p:cNvSpPr>
            <a:spLocks noGrp="1"/>
          </p:cNvSpPr>
          <p:nvPr>
            <p:ph type="sldNum" sz="quarter" idx="10"/>
          </p:nvPr>
        </p:nvSpPr>
        <p:spPr/>
        <p:txBody>
          <a:bodyPr/>
          <a:lstStyle/>
          <a:p>
            <a:fld id="{321891C9-628C-4C77-B2C1-E4BBBA95F74C}" type="slidenum">
              <a:rPr lang="en-US" smtClean="0"/>
              <a:t>15</a:t>
            </a:fld>
            <a:endParaRPr lang="en-US"/>
          </a:p>
        </p:txBody>
      </p:sp>
    </p:spTree>
    <p:extLst>
      <p:ext uri="{BB962C8B-B14F-4D97-AF65-F5344CB8AC3E}">
        <p14:creationId xmlns:p14="http://schemas.microsoft.com/office/powerpoint/2010/main" val="15558049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White papers p</a:t>
            </a:r>
            <a:r>
              <a:rPr lang="en-US" baseline="0" dirty="0"/>
              <a:t>ublished November 2023</a:t>
            </a:r>
            <a:endParaRPr lang="en-US" sz="1100" kern="1200" dirty="0">
              <a:solidFill>
                <a:schemeClr val="tx1"/>
              </a:solidFill>
              <a:effectLst/>
              <a:latin typeface="+mn-lt"/>
              <a:ea typeface="+mn-ea"/>
              <a:cs typeface="+mn-cs"/>
            </a:endParaRPr>
          </a:p>
          <a:p>
            <a:pPr marL="139700" indent="0">
              <a:buNone/>
            </a:pPr>
            <a:endParaRPr lang="en-US" dirty="0"/>
          </a:p>
        </p:txBody>
      </p:sp>
    </p:spTree>
    <p:extLst>
      <p:ext uri="{BB962C8B-B14F-4D97-AF65-F5344CB8AC3E}">
        <p14:creationId xmlns:p14="http://schemas.microsoft.com/office/powerpoint/2010/main" val="12461227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White papers published</a:t>
            </a:r>
            <a:r>
              <a:rPr lang="en-US" baseline="0" dirty="0"/>
              <a:t> November 2023</a:t>
            </a:r>
            <a:endParaRPr lang="en-US" sz="1100" kern="1200" dirty="0">
              <a:solidFill>
                <a:schemeClr val="tx1"/>
              </a:solidFill>
              <a:effectLst/>
              <a:latin typeface="+mn-lt"/>
              <a:ea typeface="+mn-ea"/>
              <a:cs typeface="+mn-cs"/>
            </a:endParaRPr>
          </a:p>
          <a:p>
            <a:pPr marL="139700" indent="0">
              <a:buNone/>
            </a:pPr>
            <a:endParaRPr lang="en-US" dirty="0"/>
          </a:p>
        </p:txBody>
      </p:sp>
    </p:spTree>
    <p:extLst>
      <p:ext uri="{BB962C8B-B14F-4D97-AF65-F5344CB8AC3E}">
        <p14:creationId xmlns:p14="http://schemas.microsoft.com/office/powerpoint/2010/main" val="23467085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The opportunities identified from this project provide guidance to government entities at all levels — federal, state, and local — and within four overall policy domains: drug policing (DP), harm reduction (HR), health care (HC) and social determinants of health (SD). The opportunities are</a:t>
            </a:r>
            <a:r>
              <a:rPr lang="en-US" baseline="0" dirty="0"/>
              <a:t> either explained in more detail in our series of white papers or derive from concepts in those white papers.</a:t>
            </a:r>
            <a:endParaRPr lang="en-US" dirty="0"/>
          </a:p>
          <a:p>
            <a:pPr marL="139700" indent="0">
              <a:buNone/>
            </a:pPr>
            <a:endParaRPr lang="en-US" b="0" dirty="0"/>
          </a:p>
        </p:txBody>
      </p:sp>
    </p:spTree>
    <p:extLst>
      <p:ext uri="{BB962C8B-B14F-4D97-AF65-F5344CB8AC3E}">
        <p14:creationId xmlns:p14="http://schemas.microsoft.com/office/powerpoint/2010/main" val="26567262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1891C9-628C-4C77-B2C1-E4BBBA95F74C}" type="slidenum">
              <a:rPr lang="en-US" smtClean="0"/>
              <a:t>19</a:t>
            </a:fld>
            <a:endParaRPr lang="en-US"/>
          </a:p>
        </p:txBody>
      </p:sp>
    </p:spTree>
    <p:extLst>
      <p:ext uri="{BB962C8B-B14F-4D97-AF65-F5344CB8AC3E}">
        <p14:creationId xmlns:p14="http://schemas.microsoft.com/office/powerpoint/2010/main" val="38148143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1891C9-628C-4C77-B2C1-E4BBBA95F74C}" type="slidenum">
              <a:rPr lang="en-US" smtClean="0"/>
              <a:t>20</a:t>
            </a:fld>
            <a:endParaRPr lang="en-US"/>
          </a:p>
        </p:txBody>
      </p:sp>
    </p:spTree>
    <p:extLst>
      <p:ext uri="{BB962C8B-B14F-4D97-AF65-F5344CB8AC3E}">
        <p14:creationId xmlns:p14="http://schemas.microsoft.com/office/powerpoint/2010/main" val="33241550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r>
              <a:rPr lang="en-US" b="1" dirty="0"/>
              <a:t>Legal epidemiology</a:t>
            </a:r>
            <a:r>
              <a:rPr lang="en-US" dirty="0"/>
              <a:t>, also referred to as public health law research, is the scientific study and deployment of law as a factor in the cause, distribution, and prevention of disease and injury in a population. </a:t>
            </a:r>
          </a:p>
          <a:p>
            <a:pPr marL="139700" indent="0">
              <a:buNone/>
            </a:pPr>
            <a:r>
              <a:rPr lang="en-US" dirty="0"/>
              <a:t>This includes both direct relationships between law and health and relationships mediated through the impacts of law on health behaviors and other processes and structures that affect population health. Legal epidemiology uses a scientific approach. A scientific approach to understanding how law influences the delivery of public health law services and population health is crucial to assessing whether it does so and what law-based strategies work best.</a:t>
            </a:r>
          </a:p>
          <a:p>
            <a:pPr marL="139700" indent="0">
              <a:buNone/>
            </a:pPr>
            <a:endParaRPr lang="en-US" dirty="0"/>
          </a:p>
          <a:p>
            <a:endParaRPr lang="en-US" dirty="0"/>
          </a:p>
        </p:txBody>
      </p:sp>
    </p:spTree>
    <p:extLst>
      <p:ext uri="{BB962C8B-B14F-4D97-AF65-F5344CB8AC3E}">
        <p14:creationId xmlns:p14="http://schemas.microsoft.com/office/powerpoint/2010/main" val="3681767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1891C9-628C-4C77-B2C1-E4BBBA95F74C}" type="slidenum">
              <a:rPr lang="en-US" smtClean="0"/>
              <a:t>21</a:t>
            </a:fld>
            <a:endParaRPr lang="en-US"/>
          </a:p>
        </p:txBody>
      </p:sp>
    </p:spTree>
    <p:extLst>
      <p:ext uri="{BB962C8B-B14F-4D97-AF65-F5344CB8AC3E}">
        <p14:creationId xmlns:p14="http://schemas.microsoft.com/office/powerpoint/2010/main" val="41316125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1891C9-628C-4C77-B2C1-E4BBBA95F74C}" type="slidenum">
              <a:rPr lang="en-US" smtClean="0"/>
              <a:t>22</a:t>
            </a:fld>
            <a:endParaRPr lang="en-US"/>
          </a:p>
        </p:txBody>
      </p:sp>
    </p:spTree>
    <p:extLst>
      <p:ext uri="{BB962C8B-B14F-4D97-AF65-F5344CB8AC3E}">
        <p14:creationId xmlns:p14="http://schemas.microsoft.com/office/powerpoint/2010/main" val="41058647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1891C9-628C-4C77-B2C1-E4BBBA95F74C}" type="slidenum">
              <a:rPr lang="en-US" smtClean="0"/>
              <a:t>23</a:t>
            </a:fld>
            <a:endParaRPr lang="en-US"/>
          </a:p>
        </p:txBody>
      </p:sp>
    </p:spTree>
    <p:extLst>
      <p:ext uri="{BB962C8B-B14F-4D97-AF65-F5344CB8AC3E}">
        <p14:creationId xmlns:p14="http://schemas.microsoft.com/office/powerpoint/2010/main" val="14430098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Data is complete –</a:t>
            </a:r>
            <a:r>
              <a:rPr lang="en-US" baseline="0" dirty="0"/>
              <a:t> working on publication</a:t>
            </a:r>
            <a:endParaRPr lang="en-US" dirty="0"/>
          </a:p>
        </p:txBody>
      </p:sp>
      <p:sp>
        <p:nvSpPr>
          <p:cNvPr id="4" name="Slide Number Placeholder 3"/>
          <p:cNvSpPr>
            <a:spLocks noGrp="1"/>
          </p:cNvSpPr>
          <p:nvPr>
            <p:ph type="sldNum" sz="quarter" idx="5"/>
          </p:nvPr>
        </p:nvSpPr>
        <p:spPr/>
        <p:txBody>
          <a:bodyPr/>
          <a:lstStyle/>
          <a:p>
            <a:fld id="{321891C9-628C-4C77-B2C1-E4BBBA95F74C}" type="slidenum">
              <a:rPr lang="en-US" smtClean="0"/>
              <a:t>24</a:t>
            </a:fld>
            <a:endParaRPr lang="en-US"/>
          </a:p>
        </p:txBody>
      </p:sp>
    </p:spTree>
    <p:extLst>
      <p:ext uri="{BB962C8B-B14F-4D97-AF65-F5344CB8AC3E}">
        <p14:creationId xmlns:p14="http://schemas.microsoft.com/office/powerpoint/2010/main" val="36996222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37d7d28136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37d7d28136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lvl="0"/>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9326960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95FFDD-655D-0342-9CE2-DF6362251565}" type="slidenum">
              <a:rPr lang="en-BR" smtClean="0"/>
              <a:t>26</a:t>
            </a:fld>
            <a:endParaRPr lang="en-BR"/>
          </a:p>
        </p:txBody>
      </p:sp>
    </p:spTree>
    <p:extLst>
      <p:ext uri="{BB962C8B-B14F-4D97-AF65-F5344CB8AC3E}">
        <p14:creationId xmlns:p14="http://schemas.microsoft.com/office/powerpoint/2010/main" val="5881750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95FFDD-655D-0342-9CE2-DF6362251565}" type="slidenum">
              <a:rPr lang="en-BR" smtClean="0"/>
              <a:t>27</a:t>
            </a:fld>
            <a:endParaRPr lang="en-BR"/>
          </a:p>
        </p:txBody>
      </p:sp>
    </p:spTree>
    <p:extLst>
      <p:ext uri="{BB962C8B-B14F-4D97-AF65-F5344CB8AC3E}">
        <p14:creationId xmlns:p14="http://schemas.microsoft.com/office/powerpoint/2010/main" val="37544265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R" dirty="0"/>
          </a:p>
        </p:txBody>
      </p:sp>
      <p:sp>
        <p:nvSpPr>
          <p:cNvPr id="4" name="Slide Number Placeholder 3"/>
          <p:cNvSpPr>
            <a:spLocks noGrp="1"/>
          </p:cNvSpPr>
          <p:nvPr>
            <p:ph type="sldNum" sz="quarter" idx="5"/>
          </p:nvPr>
        </p:nvSpPr>
        <p:spPr/>
        <p:txBody>
          <a:bodyPr/>
          <a:lstStyle/>
          <a:p>
            <a:fld id="{1095FFDD-655D-0342-9CE2-DF6362251565}" type="slidenum">
              <a:rPr lang="en-BR" smtClean="0"/>
              <a:t>28</a:t>
            </a:fld>
            <a:endParaRPr lang="en-BR"/>
          </a:p>
        </p:txBody>
      </p:sp>
    </p:spTree>
    <p:extLst>
      <p:ext uri="{BB962C8B-B14F-4D97-AF65-F5344CB8AC3E}">
        <p14:creationId xmlns:p14="http://schemas.microsoft.com/office/powerpoint/2010/main" val="37397398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95FFDD-655D-0342-9CE2-DF6362251565}" type="slidenum">
              <a:rPr lang="en-BR" smtClean="0"/>
              <a:t>29</a:t>
            </a:fld>
            <a:endParaRPr lang="en-BR"/>
          </a:p>
        </p:txBody>
      </p:sp>
    </p:spTree>
    <p:extLst>
      <p:ext uri="{BB962C8B-B14F-4D97-AF65-F5344CB8AC3E}">
        <p14:creationId xmlns:p14="http://schemas.microsoft.com/office/powerpoint/2010/main" val="2325569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1095FFDD-655D-0342-9CE2-DF6362251565}" type="slidenum">
              <a:rPr lang="en-BR" smtClean="0"/>
              <a:t>30</a:t>
            </a:fld>
            <a:endParaRPr lang="en-BR"/>
          </a:p>
        </p:txBody>
      </p:sp>
    </p:spTree>
    <p:extLst>
      <p:ext uri="{BB962C8B-B14F-4D97-AF65-F5344CB8AC3E}">
        <p14:creationId xmlns:p14="http://schemas.microsoft.com/office/powerpoint/2010/main" val="8577437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100" b="0" i="0" u="none" strike="noStrike" kern="1200" cap="none" dirty="0">
                <a:solidFill>
                  <a:schemeClr val="tx1"/>
                </a:solidFill>
                <a:effectLst/>
                <a:latin typeface="Arial"/>
                <a:ea typeface="Arial"/>
                <a:cs typeface="Arial"/>
                <a:sym typeface="Arial"/>
              </a:rPr>
              <a:t>Policy surveillance allows anyone in public health law to keep the focus on law and keep the people you work with, and the public informed about important trends. </a:t>
            </a:r>
          </a:p>
          <a:p>
            <a:r>
              <a:rPr lang="en-US" sz="1100" b="0" i="0" u="none" strike="noStrike" kern="1200" cap="none" dirty="0">
                <a:solidFill>
                  <a:schemeClr val="tx1"/>
                </a:solidFill>
                <a:effectLst/>
                <a:latin typeface="Arial"/>
                <a:ea typeface="Arial"/>
                <a:cs typeface="Arial"/>
                <a:sym typeface="Arial"/>
              </a:rPr>
              <a:t>Policy surveillance uses a rigorous scientific process to create data for evaluation and empirical research. It tracks public health laws and policies across space and over time. it</a:t>
            </a:r>
            <a:r>
              <a:rPr lang="en-US" sz="1100" b="0" i="0" u="none" strike="noStrike" kern="1200" cap="none" baseline="0" dirty="0">
                <a:solidFill>
                  <a:schemeClr val="tx1"/>
                </a:solidFill>
                <a:effectLst/>
                <a:latin typeface="Arial"/>
                <a:ea typeface="Arial"/>
                <a:cs typeface="Arial"/>
                <a:sym typeface="Arial"/>
              </a:rPr>
              <a:t> is the necessary first step of legal epidemiology, as if you want to study the effects of the law, you need to know what the law says </a:t>
            </a:r>
            <a:endParaRPr lang="en-US" dirty="0"/>
          </a:p>
          <a:p>
            <a:endParaRPr lang="en-US" dirty="0"/>
          </a:p>
        </p:txBody>
      </p:sp>
    </p:spTree>
    <p:extLst>
      <p:ext uri="{BB962C8B-B14F-4D97-AF65-F5344CB8AC3E}">
        <p14:creationId xmlns:p14="http://schemas.microsoft.com/office/powerpoint/2010/main" val="35149340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80C838-844B-DBA4-D28C-8CABA357E8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0E236F-4506-3500-F138-06B5416C48E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75C0D72-4CE4-BB9E-D840-05FE43CAE53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D2FE839-EAFE-19E0-90F0-FDA9EFEB05DB}"/>
              </a:ext>
            </a:extLst>
          </p:cNvPr>
          <p:cNvSpPr>
            <a:spLocks noGrp="1"/>
          </p:cNvSpPr>
          <p:nvPr>
            <p:ph type="sldNum" sz="quarter" idx="5"/>
          </p:nvPr>
        </p:nvSpPr>
        <p:spPr/>
        <p:txBody>
          <a:bodyPr/>
          <a:lstStyle/>
          <a:p>
            <a:fld id="{1095FFDD-655D-0342-9CE2-DF6362251565}" type="slidenum">
              <a:rPr lang="en-BR" smtClean="0"/>
              <a:t>31</a:t>
            </a:fld>
            <a:endParaRPr lang="en-BR"/>
          </a:p>
        </p:txBody>
      </p:sp>
    </p:spTree>
    <p:extLst>
      <p:ext uri="{BB962C8B-B14F-4D97-AF65-F5344CB8AC3E}">
        <p14:creationId xmlns:p14="http://schemas.microsoft.com/office/powerpoint/2010/main" val="5014880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95FFDD-655D-0342-9CE2-DF6362251565}" type="slidenum">
              <a:rPr lang="en-BR" smtClean="0"/>
              <a:t>32</a:t>
            </a:fld>
            <a:endParaRPr lang="en-BR"/>
          </a:p>
        </p:txBody>
      </p:sp>
    </p:spTree>
    <p:extLst>
      <p:ext uri="{BB962C8B-B14F-4D97-AF65-F5344CB8AC3E}">
        <p14:creationId xmlns:p14="http://schemas.microsoft.com/office/powerpoint/2010/main" val="191123646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R" dirty="0"/>
          </a:p>
        </p:txBody>
      </p:sp>
      <p:sp>
        <p:nvSpPr>
          <p:cNvPr id="4" name="Slide Number Placeholder 3"/>
          <p:cNvSpPr>
            <a:spLocks noGrp="1"/>
          </p:cNvSpPr>
          <p:nvPr>
            <p:ph type="sldNum" sz="quarter" idx="5"/>
          </p:nvPr>
        </p:nvSpPr>
        <p:spPr/>
        <p:txBody>
          <a:bodyPr/>
          <a:lstStyle/>
          <a:p>
            <a:fld id="{1095FFDD-655D-0342-9CE2-DF6362251565}" type="slidenum">
              <a:rPr lang="en-BR" smtClean="0"/>
              <a:t>33</a:t>
            </a:fld>
            <a:endParaRPr lang="en-BR"/>
          </a:p>
        </p:txBody>
      </p:sp>
    </p:spTree>
    <p:extLst>
      <p:ext uri="{BB962C8B-B14F-4D97-AF65-F5344CB8AC3E}">
        <p14:creationId xmlns:p14="http://schemas.microsoft.com/office/powerpoint/2010/main" val="33254749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 typeface="Arial" panose="020B0604020202020204" pitchFamily="34" charset="0"/>
              <a:buNone/>
            </a:pPr>
            <a:endParaRPr lang="en-US" b="0" dirty="0"/>
          </a:p>
        </p:txBody>
      </p:sp>
      <p:sp>
        <p:nvSpPr>
          <p:cNvPr id="4" name="Slide Number Placeholder 3"/>
          <p:cNvSpPr>
            <a:spLocks noGrp="1"/>
          </p:cNvSpPr>
          <p:nvPr>
            <p:ph type="sldNum" sz="quarter" idx="5"/>
          </p:nvPr>
        </p:nvSpPr>
        <p:spPr/>
        <p:txBody>
          <a:bodyPr/>
          <a:lstStyle/>
          <a:p>
            <a:fld id="{1095FFDD-655D-0342-9CE2-DF6362251565}" type="slidenum">
              <a:rPr lang="en-BR" smtClean="0"/>
              <a:t>34</a:t>
            </a:fld>
            <a:endParaRPr lang="en-BR"/>
          </a:p>
        </p:txBody>
      </p:sp>
    </p:spTree>
    <p:extLst>
      <p:ext uri="{BB962C8B-B14F-4D97-AF65-F5344CB8AC3E}">
        <p14:creationId xmlns:p14="http://schemas.microsoft.com/office/powerpoint/2010/main" val="399132826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0" dirty="0"/>
          </a:p>
        </p:txBody>
      </p:sp>
      <p:sp>
        <p:nvSpPr>
          <p:cNvPr id="4" name="Slide Number Placeholder 3"/>
          <p:cNvSpPr>
            <a:spLocks noGrp="1"/>
          </p:cNvSpPr>
          <p:nvPr>
            <p:ph type="sldNum" sz="quarter" idx="5"/>
          </p:nvPr>
        </p:nvSpPr>
        <p:spPr/>
        <p:txBody>
          <a:bodyPr/>
          <a:lstStyle/>
          <a:p>
            <a:fld id="{1095FFDD-655D-0342-9CE2-DF6362251565}" type="slidenum">
              <a:rPr lang="en-BR" smtClean="0"/>
              <a:t>35</a:t>
            </a:fld>
            <a:endParaRPr lang="en-BR"/>
          </a:p>
        </p:txBody>
      </p:sp>
    </p:spTree>
    <p:extLst>
      <p:ext uri="{BB962C8B-B14F-4D97-AF65-F5344CB8AC3E}">
        <p14:creationId xmlns:p14="http://schemas.microsoft.com/office/powerpoint/2010/main" val="306576099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R" dirty="0"/>
          </a:p>
        </p:txBody>
      </p:sp>
      <p:sp>
        <p:nvSpPr>
          <p:cNvPr id="4" name="Slide Number Placeholder 3"/>
          <p:cNvSpPr>
            <a:spLocks noGrp="1"/>
          </p:cNvSpPr>
          <p:nvPr>
            <p:ph type="sldNum" sz="quarter" idx="5"/>
          </p:nvPr>
        </p:nvSpPr>
        <p:spPr/>
        <p:txBody>
          <a:bodyPr/>
          <a:lstStyle/>
          <a:p>
            <a:fld id="{1095FFDD-655D-0342-9CE2-DF6362251565}" type="slidenum">
              <a:rPr lang="en-BR" smtClean="0"/>
              <a:t>36</a:t>
            </a:fld>
            <a:endParaRPr lang="en-BR"/>
          </a:p>
        </p:txBody>
      </p:sp>
    </p:spTree>
    <p:extLst>
      <p:ext uri="{BB962C8B-B14F-4D97-AF65-F5344CB8AC3E}">
        <p14:creationId xmlns:p14="http://schemas.microsoft.com/office/powerpoint/2010/main" val="283754589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95FFDD-655D-0342-9CE2-DF6362251565}" type="slidenum">
              <a:rPr lang="en-BR" smtClean="0"/>
              <a:t>37</a:t>
            </a:fld>
            <a:endParaRPr lang="en-BR"/>
          </a:p>
        </p:txBody>
      </p:sp>
    </p:spTree>
    <p:extLst>
      <p:ext uri="{BB962C8B-B14F-4D97-AF65-F5344CB8AC3E}">
        <p14:creationId xmlns:p14="http://schemas.microsoft.com/office/powerpoint/2010/main" val="332208536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95FFDD-655D-0342-9CE2-DF6362251565}" type="slidenum">
              <a:rPr lang="en-BR" smtClean="0"/>
              <a:t>38</a:t>
            </a:fld>
            <a:endParaRPr lang="en-BR"/>
          </a:p>
        </p:txBody>
      </p:sp>
    </p:spTree>
    <p:extLst>
      <p:ext uri="{BB962C8B-B14F-4D97-AF65-F5344CB8AC3E}">
        <p14:creationId xmlns:p14="http://schemas.microsoft.com/office/powerpoint/2010/main" val="121215092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95FFDD-655D-0342-9CE2-DF6362251565}" type="slidenum">
              <a:rPr lang="en-BR" smtClean="0"/>
              <a:t>40</a:t>
            </a:fld>
            <a:endParaRPr lang="en-BR"/>
          </a:p>
        </p:txBody>
      </p:sp>
    </p:spTree>
    <p:extLst>
      <p:ext uri="{BB962C8B-B14F-4D97-AF65-F5344CB8AC3E}">
        <p14:creationId xmlns:p14="http://schemas.microsoft.com/office/powerpoint/2010/main" val="97155171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583e0d96cd_0_1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583e0d96cd_0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596900" lvl="1" indent="0">
              <a:buNone/>
            </a:pPr>
            <a:endParaRPr lang="en-US" dirty="0"/>
          </a:p>
        </p:txBody>
      </p:sp>
    </p:spTree>
    <p:extLst>
      <p:ext uri="{BB962C8B-B14F-4D97-AF65-F5344CB8AC3E}">
        <p14:creationId xmlns:p14="http://schemas.microsoft.com/office/powerpoint/2010/main" val="37903521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291602" lvl="1" indent="-291602" defTabSz="933126">
              <a:buFont typeface="Arial" panose="020B0604020202020204" pitchFamily="34" charset="0"/>
              <a:buChar char="•"/>
              <a:defRPr/>
            </a:pPr>
            <a:r>
              <a:rPr lang="en-US" b="1" dirty="0"/>
              <a:t>Creates data suitable for use in rigorous evaluation studies.</a:t>
            </a:r>
          </a:p>
          <a:p>
            <a:pPr marL="758165" lvl="2" indent="-291602" defTabSz="933126">
              <a:buFont typeface="Arial" panose="020B0604020202020204" pitchFamily="34" charset="0"/>
              <a:buChar char="•"/>
              <a:defRPr/>
            </a:pPr>
            <a:r>
              <a:rPr lang="en-US" dirty="0"/>
              <a:t>The rigorously produced data supports more nuanced analysis and evaluation than simple observation of whether a law on a certain topic exists or not</a:t>
            </a:r>
          </a:p>
          <a:p>
            <a:pPr marL="758165" lvl="2" indent="-291602" defTabSz="933126">
              <a:buFont typeface="Arial" panose="020B0604020202020204" pitchFamily="34" charset="0"/>
              <a:buChar char="•"/>
              <a:defRPr/>
            </a:pPr>
            <a:r>
              <a:rPr lang="en-US" dirty="0"/>
              <a:t>Surveillance datasets can be created in longitudinal form, or may naturally evolve from cross-sectional data (which captures a snapshot of the law at a point in time) into longitudinal data, through ongoing monitoring and updating during which successive versions of the law are added to the database rather than replacing existing information</a:t>
            </a:r>
          </a:p>
          <a:p>
            <a:pPr marL="1108088" lvl="3" indent="-174961" defTabSz="933126">
              <a:buFont typeface="Arial" panose="020B0604020202020204" pitchFamily="34" charset="0"/>
              <a:buChar char="•"/>
              <a:defRPr/>
            </a:pPr>
            <a:r>
              <a:rPr lang="en-US" dirty="0"/>
              <a:t>Longitudinal policy data supports quasi-experimental and other more rigorous observational designs that better support causal inference than cross-sectional studies capturing only one point in policy time</a:t>
            </a:r>
          </a:p>
          <a:p>
            <a:pPr marL="1108088" lvl="3" indent="-174961" defTabSz="933126">
              <a:buFont typeface="Arial" panose="020B0604020202020204" pitchFamily="34" charset="0"/>
              <a:buChar char="•"/>
              <a:defRPr/>
            </a:pPr>
            <a:r>
              <a:rPr lang="en-US" dirty="0"/>
              <a:t>Longitudinal policy data allows researchers to identify changes in policy over a period of time</a:t>
            </a:r>
          </a:p>
          <a:p>
            <a:pPr marL="641525" lvl="2" indent="-174961" defTabSz="933126">
              <a:buFont typeface="Arial" panose="020B0604020202020204" pitchFamily="34" charset="0"/>
              <a:buChar char="•"/>
              <a:defRPr/>
            </a:pPr>
            <a:r>
              <a:rPr lang="en-US" dirty="0"/>
              <a:t>The greater availability of reliable data will lower the cost, and can potentially speed evaluation of important policies.</a:t>
            </a:r>
          </a:p>
          <a:p>
            <a:pPr marL="291602" lvl="1" indent="-291602" defTabSz="933126">
              <a:buFont typeface="Arial" panose="020B0604020202020204" pitchFamily="34" charset="0"/>
              <a:buChar char="•"/>
              <a:defRPr/>
            </a:pPr>
            <a:endParaRPr lang="en-US" b="1" dirty="0"/>
          </a:p>
          <a:p>
            <a:pPr marL="291602" marR="0" lvl="1" indent="-291602" algn="l" defTabSz="933126"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b="1" dirty="0"/>
              <a:t>Creates accessible</a:t>
            </a:r>
            <a:r>
              <a:rPr lang="en-US" b="1" baseline="0" dirty="0"/>
              <a:t>, non-partisan information</a:t>
            </a:r>
          </a:p>
          <a:p>
            <a:pPr marL="748802" marR="0" lvl="2" indent="-291602" algn="l" defTabSz="933126"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US" b="0" baseline="0" dirty="0"/>
              <a:t>By turning the law into data we create an objective evidence base of what the law says, free of any partisan language. </a:t>
            </a:r>
            <a:endParaRPr lang="en-US" b="0" dirty="0"/>
          </a:p>
          <a:p>
            <a:pPr marL="291602" lvl="1" indent="-291602" defTabSz="933126">
              <a:buFont typeface="Arial" panose="020B0604020202020204" pitchFamily="34" charset="0"/>
              <a:buChar char="•"/>
              <a:defRPr/>
            </a:pPr>
            <a:endParaRPr lang="en-US" dirty="0"/>
          </a:p>
          <a:p>
            <a:pPr marL="291602" lvl="1" indent="-291602" defTabSz="933126">
              <a:buFont typeface="Arial" panose="020B0604020202020204" pitchFamily="34" charset="0"/>
              <a:buChar char="•"/>
              <a:defRPr/>
            </a:pPr>
            <a:r>
              <a:rPr lang="en-US" b="1" dirty="0"/>
              <a:t>Track progress.</a:t>
            </a:r>
          </a:p>
          <a:p>
            <a:pPr marL="641525" lvl="2" indent="-174961" defTabSz="933126">
              <a:buFont typeface="Arial" panose="020B0604020202020204" pitchFamily="34" charset="0"/>
              <a:buChar char="•"/>
              <a:defRPr/>
            </a:pPr>
            <a:r>
              <a:rPr lang="en-US" dirty="0"/>
              <a:t>Policymakers can see what elements of laws have the most movement in other states.</a:t>
            </a:r>
          </a:p>
          <a:p>
            <a:pPr marL="641525" lvl="2" indent="-174961" defTabSz="933126">
              <a:buFont typeface="Arial" panose="020B0604020202020204" pitchFamily="34" charset="0"/>
              <a:buChar char="•"/>
              <a:defRPr/>
            </a:pPr>
            <a:r>
              <a:rPr lang="en-US" dirty="0"/>
              <a:t>Advocacy groups can track the progress of campaigns and efforts to change laws and determine where to focus efforts and resources.</a:t>
            </a:r>
          </a:p>
          <a:p>
            <a:pPr marL="641525" lvl="2" indent="-174961" defTabSz="933126">
              <a:buFont typeface="Arial" panose="020B0604020202020204" pitchFamily="34" charset="0"/>
              <a:buChar char="•"/>
              <a:defRPr/>
            </a:pPr>
            <a:r>
              <a:rPr lang="en-US" dirty="0"/>
              <a:t>Social scientists can access scientifically sound data that can be used to evaluate the health influences of the laws.</a:t>
            </a:r>
          </a:p>
          <a:p>
            <a:pPr marL="641350" lvl="2" indent="-174625" defTabSz="933126">
              <a:buFont typeface="Arial" panose="020B0604020202020204" pitchFamily="34" charset="0"/>
              <a:buChar char="•"/>
              <a:defRPr/>
            </a:pPr>
            <a:r>
              <a:rPr lang="en-US" dirty="0"/>
              <a:t>Government agencies can use this as a metric for the success of larger programs. For example, when Healthy People 2030 makes a recommendation to enact a certain law, policy surveillance is the best way to measure the achievement of that goal.</a:t>
            </a:r>
          </a:p>
          <a:p>
            <a:pPr marL="291602" lvl="1" indent="-291602" defTabSz="933126">
              <a:buFont typeface="Arial" panose="020B0604020202020204" pitchFamily="34" charset="0"/>
              <a:buChar char="•"/>
              <a:defRPr/>
            </a:pPr>
            <a:endParaRPr lang="en-US" b="1" dirty="0"/>
          </a:p>
          <a:p>
            <a:pPr marL="291602" lvl="1" indent="-291602" defTabSz="933126">
              <a:buFont typeface="Arial" panose="020B0604020202020204" pitchFamily="34" charset="0"/>
              <a:buChar char="•"/>
              <a:defRPr/>
            </a:pPr>
            <a:r>
              <a:rPr lang="en-US" b="1" dirty="0"/>
              <a:t>Supports diffusion of innovation. </a:t>
            </a:r>
          </a:p>
          <a:p>
            <a:pPr marL="758165" lvl="2" indent="-291602" defTabSz="933126">
              <a:buFont typeface="Arial" panose="020B0604020202020204" pitchFamily="34" charset="0"/>
              <a:buChar char="•"/>
              <a:defRPr/>
            </a:pPr>
            <a:r>
              <a:rPr lang="en-US" dirty="0"/>
              <a:t>Jurisdictions seeking to address a particular public health issue may use surveillance data to learn what others are doing.</a:t>
            </a:r>
          </a:p>
          <a:p>
            <a:pPr marL="758165" lvl="2" indent="-291602" defTabSz="933126">
              <a:buFont typeface="Arial" panose="020B0604020202020204" pitchFamily="34" charset="0"/>
              <a:buChar char="•"/>
              <a:defRPr/>
            </a:pPr>
            <a:r>
              <a:rPr lang="en-US" dirty="0"/>
              <a:t>Addresses the chronic lack of readily accessible non-partisan information about status and trends in legislation and policy</a:t>
            </a:r>
          </a:p>
          <a:p>
            <a:pPr marL="758165" lvl="2" indent="-291602" defTabSz="933126">
              <a:buFont typeface="Arial" panose="020B0604020202020204" pitchFamily="34" charset="0"/>
              <a:buChar char="•"/>
              <a:defRPr/>
            </a:pPr>
            <a:r>
              <a:rPr lang="en-US" dirty="0"/>
              <a:t>Policymakers proposing the adoption of a law can see where such legislation already exists, and what it looks like.</a:t>
            </a:r>
          </a:p>
          <a:p>
            <a:pPr marL="758165" lvl="2" indent="-291602" defTabSz="933126">
              <a:buFont typeface="Arial" panose="020B0604020202020204" pitchFamily="34" charset="0"/>
              <a:buChar char="•"/>
              <a:defRPr/>
            </a:pPr>
            <a:r>
              <a:rPr lang="en-US" dirty="0"/>
              <a:t>Improves transparency and accountability for the public health system.</a:t>
            </a:r>
          </a:p>
          <a:p>
            <a:pPr marL="291602" lvl="1" indent="-291602" defTabSz="933126">
              <a:buFont typeface="Arial" panose="020B0604020202020204" pitchFamily="34" charset="0"/>
              <a:buChar char="•"/>
              <a:defRPr/>
            </a:pPr>
            <a:endParaRPr lang="en-US" b="1" dirty="0"/>
          </a:p>
          <a:p>
            <a:pPr marL="291602" lvl="1" indent="-291602" defTabSz="933126">
              <a:buFont typeface="Arial" panose="020B0604020202020204" pitchFamily="34" charset="0"/>
              <a:buChar char="•"/>
              <a:defRPr/>
            </a:pPr>
            <a:r>
              <a:rPr lang="en-US" b="1" dirty="0"/>
              <a:t>Supports the opportunity to build policy capacity in the public health workforce, and supports its exercise. </a:t>
            </a:r>
          </a:p>
          <a:p>
            <a:pPr marL="748748" lvl="2" indent="-291602" defTabSz="933126">
              <a:buFont typeface="Arial" panose="020B0604020202020204" pitchFamily="34" charset="0"/>
              <a:buChar char="•"/>
              <a:defRPr/>
            </a:pPr>
            <a:r>
              <a:rPr lang="en-US" dirty="0"/>
              <a:t>Policymakers and other staff can learn to track their own laws for accreditation or program purposes</a:t>
            </a:r>
          </a:p>
          <a:p>
            <a:pPr marL="748748" lvl="2" indent="-291602" defTabSz="933126">
              <a:buFont typeface="Arial" panose="020B0604020202020204" pitchFamily="34" charset="0"/>
              <a:buChar char="•"/>
              <a:defRPr/>
            </a:pPr>
            <a:r>
              <a:rPr lang="en-US" dirty="0"/>
              <a:t>Staff and the public have easier access to the key health laws in the community</a:t>
            </a:r>
          </a:p>
          <a:p>
            <a:pPr marL="748748" lvl="2" indent="-291602" defTabSz="933126">
              <a:buFont typeface="Arial" panose="020B0604020202020204" pitchFamily="34" charset="0"/>
              <a:buChar char="•"/>
              <a:defRPr/>
            </a:pPr>
            <a:r>
              <a:rPr lang="en-US" dirty="0"/>
              <a:t>Knowing the policy terrain helps health professionals measure progress and plan initiatives</a:t>
            </a:r>
          </a:p>
          <a:p>
            <a:pPr marL="291602" lvl="1" indent="-291602" defTabSz="933126">
              <a:buFont typeface="Arial" panose="020B0604020202020204" pitchFamily="34" charset="0"/>
              <a:buChar char="•"/>
              <a:defRPr/>
            </a:pPr>
            <a:endParaRPr lang="en-US" b="1" dirty="0"/>
          </a:p>
          <a:p>
            <a:pPr marL="0" indent="0">
              <a:buFont typeface="Arial" panose="020B0604020202020204" pitchFamily="34" charset="0"/>
              <a:buNone/>
            </a:pPr>
            <a:endParaRPr lang="en-US" dirty="0"/>
          </a:p>
          <a:p>
            <a:endParaRPr lang="en-US" dirty="0"/>
          </a:p>
        </p:txBody>
      </p:sp>
    </p:spTree>
    <p:extLst>
      <p:ext uri="{BB962C8B-B14F-4D97-AF65-F5344CB8AC3E}">
        <p14:creationId xmlns:p14="http://schemas.microsoft.com/office/powerpoint/2010/main" val="9320514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US" b="0" i="0" dirty="0">
                <a:solidFill>
                  <a:srgbClr val="000000"/>
                </a:solidFill>
                <a:effectLst/>
                <a:latin typeface="Open Sans" panose="020B0606030504020204" pitchFamily="34" charset="0"/>
              </a:rPr>
              <a:t>Opioids comprised 75% of all drug overdose deaths in 2021 (75.4% of all drug overdose deaths).</a:t>
            </a:r>
          </a:p>
          <a:p>
            <a:br>
              <a:rPr lang="en-US" dirty="0"/>
            </a:br>
            <a:endParaRPr lang="en-US" dirty="0"/>
          </a:p>
        </p:txBody>
      </p:sp>
      <p:sp>
        <p:nvSpPr>
          <p:cNvPr id="4" name="Slide Number Placeholder 3"/>
          <p:cNvSpPr>
            <a:spLocks noGrp="1"/>
          </p:cNvSpPr>
          <p:nvPr>
            <p:ph type="sldNum" sz="quarter" idx="5"/>
          </p:nvPr>
        </p:nvSpPr>
        <p:spPr/>
        <p:txBody>
          <a:bodyPr/>
          <a:lstStyle/>
          <a:p>
            <a:fld id="{321891C9-628C-4C77-B2C1-E4BBBA95F74C}" type="slidenum">
              <a:rPr lang="en-US" smtClean="0"/>
              <a:t>7</a:t>
            </a:fld>
            <a:endParaRPr lang="en-US"/>
          </a:p>
        </p:txBody>
      </p:sp>
    </p:spTree>
    <p:extLst>
      <p:ext uri="{BB962C8B-B14F-4D97-AF65-F5344CB8AC3E}">
        <p14:creationId xmlns:p14="http://schemas.microsoft.com/office/powerpoint/2010/main" val="13155478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US" b="0" i="0" dirty="0">
                <a:solidFill>
                  <a:srgbClr val="000000"/>
                </a:solidFill>
                <a:effectLst/>
                <a:latin typeface="Open Sans" panose="020B0606030504020204" pitchFamily="34" charset="0"/>
              </a:rPr>
              <a:t>Opioids comprised 75% of all drug overdose deaths in 2021 (75.4% of all drug overdose deaths).</a:t>
            </a:r>
          </a:p>
          <a:p>
            <a:br>
              <a:rPr lang="en-US" dirty="0"/>
            </a:br>
            <a:endParaRPr lang="en-US" dirty="0"/>
          </a:p>
        </p:txBody>
      </p:sp>
      <p:sp>
        <p:nvSpPr>
          <p:cNvPr id="4" name="Slide Number Placeholder 3"/>
          <p:cNvSpPr>
            <a:spLocks noGrp="1"/>
          </p:cNvSpPr>
          <p:nvPr>
            <p:ph type="sldNum" sz="quarter" idx="5"/>
          </p:nvPr>
        </p:nvSpPr>
        <p:spPr/>
        <p:txBody>
          <a:bodyPr/>
          <a:lstStyle/>
          <a:p>
            <a:fld id="{321891C9-628C-4C77-B2C1-E4BBBA95F74C}" type="slidenum">
              <a:rPr lang="en-US" smtClean="0"/>
              <a:t>8</a:t>
            </a:fld>
            <a:endParaRPr lang="en-US"/>
          </a:p>
        </p:txBody>
      </p:sp>
    </p:spTree>
    <p:extLst>
      <p:ext uri="{BB962C8B-B14F-4D97-AF65-F5344CB8AC3E}">
        <p14:creationId xmlns:p14="http://schemas.microsoft.com/office/powerpoint/2010/main" val="14834857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a:spcBef>
                <a:spcPts val="1800"/>
              </a:spcBef>
              <a:spcAft>
                <a:spcPts val="1800"/>
              </a:spcAft>
            </a:pPr>
            <a:r>
              <a:rPr lang="en-US" sz="1800" dirty="0">
                <a:solidFill>
                  <a:srgbClr val="000000"/>
                </a:solidFill>
                <a:effectLst/>
                <a:latin typeface="Calibri" panose="020F0502020204030204" pitchFamily="34" charset="0"/>
                <a:ea typeface="Calibri" panose="020F0502020204030204" pitchFamily="34" charset="0"/>
              </a:rPr>
              <a:t>Jonathan Larsen is a Legal Program Manager at Temple University’s Beasley School of Law Center for Public Health Law Research. His research focuses on drug policy and access to healthcare. Prior to working at the Center, Jon spent several years as a health policy consultant, providing federal and state legislative and regulatory analysis for biopharma clients. He has broad health policy experience, particularly in oncology, having served in policy roles at the American Society of Clinical Oncology (ASCO) and the National Comprehensive Cancer Network (NCCN), where he also managed international business development. Jon holds a J.D. from Temple University’s Beasley School of Law, an M.P.P. from George Mason University’s Schar School of Policy and Government, where he was a Bryce Harlow Foundation Fellow, and a B.A. from Tufts University. </a:t>
            </a:r>
            <a:endParaRPr lang="en-US" sz="1800" dirty="0">
              <a:effectLst/>
              <a:latin typeface="Calibri" panose="020F0502020204030204" pitchFamily="34" charset="0"/>
              <a:ea typeface="Calibri" panose="020F0502020204030204" pitchFamily="34" charset="0"/>
            </a:endParaRPr>
          </a:p>
          <a:p>
            <a:endParaRPr lang="en-US" dirty="0"/>
          </a:p>
          <a:p>
            <a:endParaRPr lang="en-US" dirty="0"/>
          </a:p>
        </p:txBody>
      </p:sp>
    </p:spTree>
    <p:extLst>
      <p:ext uri="{BB962C8B-B14F-4D97-AF65-F5344CB8AC3E}">
        <p14:creationId xmlns:p14="http://schemas.microsoft.com/office/powerpoint/2010/main" val="9496575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a:spcBef>
                <a:spcPts val="0"/>
              </a:spcBef>
              <a:spcAft>
                <a:spcPts val="0"/>
              </a:spcAft>
            </a:pPr>
            <a:r>
              <a:rPr lang="en-US" sz="1800" dirty="0">
                <a:effectLst/>
                <a:latin typeface="Calibri" panose="020F0502020204030204" pitchFamily="34" charset="0"/>
                <a:ea typeface="Calibri" panose="020F0502020204030204" pitchFamily="34" charset="0"/>
              </a:rPr>
              <a:t>Kate Boulton is a legal and public health professional and is currently Senior Legal Technical Advisor to the Overdose Prevention Program at Vital Strategies. She focuses on drug policy, overdose, harm reduction, and strategies to promote the rights and health of people who use drugs. Prior to joining Vital Strategies, Kate worked as Staff Attorney at the Center for HIV Law and Policy. She served with the Centers for Disease Control and Prevention from 2007-2012 in the Division of Global Migration and Quarantine. Kate earned her JD from Harvard Law School and her MPH from the University of Michigan.</a:t>
            </a:r>
          </a:p>
          <a:p>
            <a:endParaRPr lang="en-US" dirty="0"/>
          </a:p>
          <a:p>
            <a:endParaRPr lang="en-US" dirty="0"/>
          </a:p>
        </p:txBody>
      </p:sp>
    </p:spTree>
    <p:extLst>
      <p:ext uri="{BB962C8B-B14F-4D97-AF65-F5344CB8AC3E}">
        <p14:creationId xmlns:p14="http://schemas.microsoft.com/office/powerpoint/2010/main" val="5439922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dk1"/>
        </a:solidFill>
        <a:effectLst/>
      </p:bgPr>
    </p:bg>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160033" y="176900"/>
            <a:ext cx="111644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latin typeface="+mj-lt"/>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r>
              <a:rPr lang="en-US"/>
              <a:t>Click to edit Master title style</a:t>
            </a:r>
            <a:endParaRPr/>
          </a:p>
        </p:txBody>
      </p:sp>
      <p:sp>
        <p:nvSpPr>
          <p:cNvPr id="19" name="Google Shape;19;p4"/>
          <p:cNvSpPr txBox="1">
            <a:spLocks noGrp="1"/>
          </p:cNvSpPr>
          <p:nvPr>
            <p:ph type="body" idx="1"/>
          </p:nvPr>
        </p:nvSpPr>
        <p:spPr>
          <a:xfrm>
            <a:off x="215367" y="1090967"/>
            <a:ext cx="11360800" cy="4824000"/>
          </a:xfrm>
          <a:prstGeom prst="rect">
            <a:avLst/>
          </a:prstGeom>
        </p:spPr>
        <p:txBody>
          <a:bodyPr spcFirstLastPara="1" wrap="square" lIns="91425" tIns="91425" rIns="91425" bIns="91425" anchor="t" anchorCtr="0"/>
          <a:lstStyle>
            <a:lvl1pPr marL="609585" lvl="0" indent="-457189">
              <a:lnSpc>
                <a:spcPct val="125000"/>
              </a:lnSpc>
              <a:spcBef>
                <a:spcPts val="0"/>
              </a:spcBef>
              <a:spcAft>
                <a:spcPts val="0"/>
              </a:spcAft>
              <a:buClr>
                <a:srgbClr val="A41E35"/>
              </a:buClr>
              <a:buSzPts val="1800"/>
              <a:buFont typeface="Roboto"/>
              <a:buChar char="●"/>
              <a:defRPr>
                <a:solidFill>
                  <a:srgbClr val="000000"/>
                </a:solidFill>
                <a:latin typeface="+mn-lt"/>
                <a:ea typeface="Roboto"/>
                <a:cs typeface="Roboto"/>
                <a:sym typeface="Roboto"/>
              </a:defRPr>
            </a:lvl1pPr>
            <a:lvl2pPr marL="1219170" lvl="1" indent="-423323">
              <a:lnSpc>
                <a:spcPct val="125000"/>
              </a:lnSpc>
              <a:spcBef>
                <a:spcPts val="2133"/>
              </a:spcBef>
              <a:spcAft>
                <a:spcPts val="0"/>
              </a:spcAft>
              <a:buClr>
                <a:srgbClr val="A41E35"/>
              </a:buClr>
              <a:buSzPts val="1400"/>
              <a:buFont typeface="Roboto"/>
              <a:buChar char="○"/>
              <a:defRPr>
                <a:solidFill>
                  <a:srgbClr val="000000"/>
                </a:solidFill>
                <a:latin typeface="Roboto"/>
                <a:ea typeface="Roboto"/>
                <a:cs typeface="Roboto"/>
                <a:sym typeface="Roboto"/>
              </a:defRPr>
            </a:lvl2pPr>
            <a:lvl3pPr marL="1828754" lvl="2" indent="-423323">
              <a:lnSpc>
                <a:spcPct val="125000"/>
              </a:lnSpc>
              <a:spcBef>
                <a:spcPts val="2133"/>
              </a:spcBef>
              <a:spcAft>
                <a:spcPts val="0"/>
              </a:spcAft>
              <a:buClr>
                <a:srgbClr val="A41E35"/>
              </a:buClr>
              <a:buSzPts val="1400"/>
              <a:buFont typeface="Roboto"/>
              <a:buChar char="■"/>
              <a:defRPr>
                <a:solidFill>
                  <a:srgbClr val="000000"/>
                </a:solidFill>
                <a:latin typeface="Roboto"/>
                <a:ea typeface="Roboto"/>
                <a:cs typeface="Roboto"/>
                <a:sym typeface="Roboto"/>
              </a:defRPr>
            </a:lvl3pPr>
            <a:lvl4pPr marL="2438339" lvl="3" indent="-423323">
              <a:lnSpc>
                <a:spcPct val="125000"/>
              </a:lnSpc>
              <a:spcBef>
                <a:spcPts val="2133"/>
              </a:spcBef>
              <a:spcAft>
                <a:spcPts val="0"/>
              </a:spcAft>
              <a:buClr>
                <a:srgbClr val="A41E35"/>
              </a:buClr>
              <a:buSzPts val="1400"/>
              <a:buFont typeface="Roboto"/>
              <a:buChar char="●"/>
              <a:defRPr>
                <a:solidFill>
                  <a:srgbClr val="000000"/>
                </a:solidFill>
                <a:latin typeface="Roboto"/>
                <a:ea typeface="Roboto"/>
                <a:cs typeface="Roboto"/>
                <a:sym typeface="Roboto"/>
              </a:defRPr>
            </a:lvl4pPr>
            <a:lvl5pPr marL="3047924" lvl="4" indent="-423323">
              <a:lnSpc>
                <a:spcPct val="125000"/>
              </a:lnSpc>
              <a:spcBef>
                <a:spcPts val="2133"/>
              </a:spcBef>
              <a:spcAft>
                <a:spcPts val="0"/>
              </a:spcAft>
              <a:buClr>
                <a:srgbClr val="A41E35"/>
              </a:buClr>
              <a:buSzPts val="1400"/>
              <a:buFont typeface="Roboto"/>
              <a:buChar char="○"/>
              <a:defRPr>
                <a:solidFill>
                  <a:srgbClr val="000000"/>
                </a:solidFill>
                <a:latin typeface="Roboto"/>
                <a:ea typeface="Roboto"/>
                <a:cs typeface="Roboto"/>
                <a:sym typeface="Roboto"/>
              </a:defRPr>
            </a:lvl5pPr>
            <a:lvl6pPr marL="3657509" lvl="5" indent="-423323">
              <a:lnSpc>
                <a:spcPct val="125000"/>
              </a:lnSpc>
              <a:spcBef>
                <a:spcPts val="2133"/>
              </a:spcBef>
              <a:spcAft>
                <a:spcPts val="0"/>
              </a:spcAft>
              <a:buClr>
                <a:srgbClr val="A41E35"/>
              </a:buClr>
              <a:buSzPts val="1400"/>
              <a:buFont typeface="Roboto"/>
              <a:buChar char="■"/>
              <a:defRPr>
                <a:solidFill>
                  <a:srgbClr val="000000"/>
                </a:solidFill>
                <a:latin typeface="Roboto"/>
                <a:ea typeface="Roboto"/>
                <a:cs typeface="Roboto"/>
                <a:sym typeface="Roboto"/>
              </a:defRPr>
            </a:lvl6pPr>
            <a:lvl7pPr marL="4267093" lvl="6" indent="-423323">
              <a:lnSpc>
                <a:spcPct val="125000"/>
              </a:lnSpc>
              <a:spcBef>
                <a:spcPts val="2133"/>
              </a:spcBef>
              <a:spcAft>
                <a:spcPts val="0"/>
              </a:spcAft>
              <a:buClr>
                <a:srgbClr val="A41E35"/>
              </a:buClr>
              <a:buSzPts val="1400"/>
              <a:buFont typeface="Roboto"/>
              <a:buChar char="●"/>
              <a:defRPr>
                <a:solidFill>
                  <a:srgbClr val="000000"/>
                </a:solidFill>
                <a:latin typeface="Roboto"/>
                <a:ea typeface="Roboto"/>
                <a:cs typeface="Roboto"/>
                <a:sym typeface="Roboto"/>
              </a:defRPr>
            </a:lvl7pPr>
            <a:lvl8pPr marL="4876678" lvl="7" indent="-423323">
              <a:lnSpc>
                <a:spcPct val="125000"/>
              </a:lnSpc>
              <a:spcBef>
                <a:spcPts val="2133"/>
              </a:spcBef>
              <a:spcAft>
                <a:spcPts val="0"/>
              </a:spcAft>
              <a:buClr>
                <a:srgbClr val="A41E35"/>
              </a:buClr>
              <a:buSzPts val="1400"/>
              <a:buFont typeface="Roboto"/>
              <a:buChar char="○"/>
              <a:defRPr>
                <a:solidFill>
                  <a:srgbClr val="000000"/>
                </a:solidFill>
                <a:latin typeface="Roboto"/>
                <a:ea typeface="Roboto"/>
                <a:cs typeface="Roboto"/>
                <a:sym typeface="Roboto"/>
              </a:defRPr>
            </a:lvl8pPr>
            <a:lvl9pPr marL="5486263" lvl="8" indent="-423323">
              <a:lnSpc>
                <a:spcPct val="125000"/>
              </a:lnSpc>
              <a:spcBef>
                <a:spcPts val="2133"/>
              </a:spcBef>
              <a:spcAft>
                <a:spcPts val="2133"/>
              </a:spcAft>
              <a:buClr>
                <a:srgbClr val="A41E35"/>
              </a:buClr>
              <a:buSzPts val="1400"/>
              <a:buFont typeface="Roboto"/>
              <a:buChar char="■"/>
              <a:defRPr>
                <a:solidFill>
                  <a:srgbClr val="000000"/>
                </a:solidFill>
                <a:latin typeface="Roboto"/>
                <a:ea typeface="Roboto"/>
                <a:cs typeface="Roboto"/>
                <a:sym typeface="Roboto"/>
              </a:defRPr>
            </a:lvl9pPr>
          </a:lstStyle>
          <a:p>
            <a:pPr lvl="0"/>
            <a:r>
              <a:rPr lang="en-US"/>
              <a:t>Edit Master text styles</a:t>
            </a:r>
          </a:p>
        </p:txBody>
      </p:sp>
      <p:sp>
        <p:nvSpPr>
          <p:cNvPr id="23" name="Google Shape;23;p4"/>
          <p:cNvSpPr txBox="1"/>
          <p:nvPr/>
        </p:nvSpPr>
        <p:spPr>
          <a:xfrm>
            <a:off x="11442167" y="6205767"/>
            <a:ext cx="541600" cy="445600"/>
          </a:xfrm>
          <a:prstGeom prst="rect">
            <a:avLst/>
          </a:prstGeom>
          <a:noFill/>
          <a:ln>
            <a:noFill/>
          </a:ln>
        </p:spPr>
        <p:txBody>
          <a:bodyPr spcFirstLastPara="1" wrap="square" lIns="121900" tIns="121900" rIns="121900" bIns="121900" anchor="t" anchorCtr="0">
            <a:noAutofit/>
          </a:bodyPr>
          <a:lstStyle/>
          <a:p>
            <a:pPr marL="0" lvl="0" indent="0" algn="r" rtl="0">
              <a:spcBef>
                <a:spcPts val="0"/>
              </a:spcBef>
              <a:spcAft>
                <a:spcPts val="0"/>
              </a:spcAft>
              <a:buNone/>
            </a:pPr>
            <a:fld id="{00000000-1234-1234-1234-123412341234}" type="slidenum">
              <a:rPr lang="en" sz="1200">
                <a:solidFill>
                  <a:schemeClr val="accent5"/>
                </a:solidFill>
                <a:latin typeface="+mn-lt"/>
                <a:ea typeface="Roboto Condensed"/>
                <a:cs typeface="Roboto Condensed"/>
                <a:sym typeface="Roboto Condensed"/>
              </a:rPr>
              <a:pPr marL="0" lvl="0" indent="0" algn="r" rtl="0">
                <a:spcBef>
                  <a:spcPts val="0"/>
                </a:spcBef>
                <a:spcAft>
                  <a:spcPts val="0"/>
                </a:spcAft>
                <a:buNone/>
              </a:pPr>
              <a:t>‹#›</a:t>
            </a:fld>
            <a:endParaRPr sz="1200" dirty="0">
              <a:solidFill>
                <a:schemeClr val="accent5"/>
              </a:solidFill>
              <a:latin typeface="+mn-lt"/>
              <a:ea typeface="Roboto Condensed"/>
              <a:cs typeface="Roboto Condensed"/>
              <a:sym typeface="Roboto Condensed"/>
            </a:endParaRPr>
          </a:p>
        </p:txBody>
      </p:sp>
      <p:pic>
        <p:nvPicPr>
          <p:cNvPr id="8" name="Picture 7"/>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124405" y="117635"/>
            <a:ext cx="4704169" cy="1176043"/>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6" name="Content Placeholder 3">
            <a:extLst>
              <a:ext uri="{FF2B5EF4-FFF2-40B4-BE49-F238E27FC236}">
                <a16:creationId xmlns:a16="http://schemas.microsoft.com/office/drawing/2014/main" id="{82E4F938-AA6F-EB46-8298-388E4DDFCE6D}"/>
              </a:ext>
            </a:extLst>
          </p:cNvPr>
          <p:cNvSpPr>
            <a:spLocks noGrp="1"/>
          </p:cNvSpPr>
          <p:nvPr>
            <p:ph sz="half" idx="2"/>
          </p:nvPr>
        </p:nvSpPr>
        <p:spPr>
          <a:xfrm>
            <a:off x="0" y="0"/>
            <a:ext cx="12192000" cy="1595120"/>
          </a:xfrm>
          <a:solidFill>
            <a:srgbClr val="F4F5FB"/>
          </a:solidFill>
        </p:spPr>
        <p:txBody>
          <a:bodyPr lIns="90000" anchor="ctr" anchorCtr="0">
            <a:normAutofit/>
          </a:bodyPr>
          <a:lstStyle>
            <a:lvl1pPr marL="0" indent="0" algn="ctr">
              <a:buNone/>
              <a:defRPr sz="2800" b="1">
                <a:solidFill>
                  <a:srgbClr val="121E86"/>
                </a:solidFill>
              </a:defRPr>
            </a:lvl1pPr>
          </a:lstStyle>
          <a:p>
            <a:pPr lvl="0"/>
            <a:r>
              <a:rPr lang="en-US" dirty="0"/>
              <a:t>Click to edit Master text styles</a:t>
            </a:r>
          </a:p>
        </p:txBody>
      </p:sp>
      <p:sp>
        <p:nvSpPr>
          <p:cNvPr id="7" name="Content Placeholder 3">
            <a:extLst>
              <a:ext uri="{FF2B5EF4-FFF2-40B4-BE49-F238E27FC236}">
                <a16:creationId xmlns:a16="http://schemas.microsoft.com/office/drawing/2014/main" id="{CB9EE321-FC0D-4E47-84F4-52D0F6D9AD91}"/>
              </a:ext>
            </a:extLst>
          </p:cNvPr>
          <p:cNvSpPr>
            <a:spLocks noGrp="1"/>
          </p:cNvSpPr>
          <p:nvPr>
            <p:ph sz="half" idx="13"/>
          </p:nvPr>
        </p:nvSpPr>
        <p:spPr>
          <a:xfrm>
            <a:off x="340360" y="1818640"/>
            <a:ext cx="3677920" cy="1950720"/>
          </a:xfrm>
          <a:noFill/>
        </p:spPr>
        <p:txBody>
          <a:bodyPr lIns="90000" anchor="ctr" anchorCtr="0">
            <a:normAutofit/>
          </a:bodyPr>
          <a:lstStyle>
            <a:lvl1pPr marL="0" indent="0" algn="ctr">
              <a:buNone/>
              <a:defRPr sz="2400">
                <a:solidFill>
                  <a:srgbClr val="121E86"/>
                </a:solidFill>
              </a:defRPr>
            </a:lvl1pPr>
          </a:lstStyle>
          <a:p>
            <a:pPr lvl="0"/>
            <a:r>
              <a:rPr lang="en-US" dirty="0"/>
              <a:t>Click to edit Master text styles</a:t>
            </a:r>
          </a:p>
        </p:txBody>
      </p:sp>
      <p:sp>
        <p:nvSpPr>
          <p:cNvPr id="14" name="Content Placeholder 3">
            <a:extLst>
              <a:ext uri="{FF2B5EF4-FFF2-40B4-BE49-F238E27FC236}">
                <a16:creationId xmlns:a16="http://schemas.microsoft.com/office/drawing/2014/main" id="{448B0749-514A-F041-8912-AEE011B11EBB}"/>
              </a:ext>
            </a:extLst>
          </p:cNvPr>
          <p:cNvSpPr>
            <a:spLocks noGrp="1"/>
          </p:cNvSpPr>
          <p:nvPr>
            <p:ph sz="half" idx="14"/>
          </p:nvPr>
        </p:nvSpPr>
        <p:spPr>
          <a:xfrm>
            <a:off x="4257040" y="1818640"/>
            <a:ext cx="3677920" cy="1950720"/>
          </a:xfrm>
          <a:noFill/>
        </p:spPr>
        <p:txBody>
          <a:bodyPr lIns="90000" anchor="ctr" anchorCtr="0">
            <a:normAutofit/>
          </a:bodyPr>
          <a:lstStyle>
            <a:lvl1pPr marL="0" indent="0" algn="ctr">
              <a:buNone/>
              <a:defRPr sz="2400">
                <a:solidFill>
                  <a:srgbClr val="121E86"/>
                </a:solidFill>
              </a:defRPr>
            </a:lvl1pPr>
          </a:lstStyle>
          <a:p>
            <a:pPr lvl="0"/>
            <a:r>
              <a:rPr lang="en-US" dirty="0"/>
              <a:t>Click to edit Master text styles</a:t>
            </a:r>
          </a:p>
        </p:txBody>
      </p:sp>
      <p:sp>
        <p:nvSpPr>
          <p:cNvPr id="15" name="Content Placeholder 3">
            <a:extLst>
              <a:ext uri="{FF2B5EF4-FFF2-40B4-BE49-F238E27FC236}">
                <a16:creationId xmlns:a16="http://schemas.microsoft.com/office/drawing/2014/main" id="{6DC8EB67-0806-DA41-91D0-A2F25AC4C5B1}"/>
              </a:ext>
            </a:extLst>
          </p:cNvPr>
          <p:cNvSpPr>
            <a:spLocks noGrp="1"/>
          </p:cNvSpPr>
          <p:nvPr>
            <p:ph sz="half" idx="15"/>
          </p:nvPr>
        </p:nvSpPr>
        <p:spPr>
          <a:xfrm>
            <a:off x="8173720" y="1818640"/>
            <a:ext cx="3677920" cy="1950720"/>
          </a:xfrm>
          <a:noFill/>
        </p:spPr>
        <p:txBody>
          <a:bodyPr lIns="90000" anchor="ctr" anchorCtr="0">
            <a:normAutofit/>
          </a:bodyPr>
          <a:lstStyle>
            <a:lvl1pPr marL="0" indent="0" algn="ctr">
              <a:buNone/>
              <a:defRPr sz="2400">
                <a:solidFill>
                  <a:srgbClr val="121E86"/>
                </a:solidFill>
              </a:defRPr>
            </a:lvl1pPr>
          </a:lstStyle>
          <a:p>
            <a:pPr lvl="0"/>
            <a:r>
              <a:rPr lang="en-US" dirty="0"/>
              <a:t>Click to edit Master text styles</a:t>
            </a:r>
          </a:p>
        </p:txBody>
      </p:sp>
      <p:sp>
        <p:nvSpPr>
          <p:cNvPr id="8" name="Content Placeholder 3">
            <a:extLst>
              <a:ext uri="{FF2B5EF4-FFF2-40B4-BE49-F238E27FC236}">
                <a16:creationId xmlns:a16="http://schemas.microsoft.com/office/drawing/2014/main" id="{73E9EC12-33B5-5E42-8138-E983B3B51FAF}"/>
              </a:ext>
            </a:extLst>
          </p:cNvPr>
          <p:cNvSpPr>
            <a:spLocks noGrp="1"/>
          </p:cNvSpPr>
          <p:nvPr>
            <p:ph sz="half" idx="16"/>
          </p:nvPr>
        </p:nvSpPr>
        <p:spPr>
          <a:xfrm>
            <a:off x="340360" y="4013200"/>
            <a:ext cx="3677920" cy="1950720"/>
          </a:xfrm>
          <a:noFill/>
        </p:spPr>
        <p:txBody>
          <a:bodyPr lIns="90000" anchor="ctr" anchorCtr="0">
            <a:normAutofit/>
          </a:bodyPr>
          <a:lstStyle>
            <a:lvl1pPr marL="0" indent="0" algn="ctr">
              <a:buNone/>
              <a:defRPr sz="2400">
                <a:solidFill>
                  <a:srgbClr val="121E86"/>
                </a:solidFill>
              </a:defRPr>
            </a:lvl1pPr>
          </a:lstStyle>
          <a:p>
            <a:pPr lvl="0"/>
            <a:r>
              <a:rPr lang="en-US" dirty="0"/>
              <a:t>Click to edit Master text styles</a:t>
            </a:r>
          </a:p>
        </p:txBody>
      </p:sp>
      <p:sp>
        <p:nvSpPr>
          <p:cNvPr id="9" name="Content Placeholder 3">
            <a:extLst>
              <a:ext uri="{FF2B5EF4-FFF2-40B4-BE49-F238E27FC236}">
                <a16:creationId xmlns:a16="http://schemas.microsoft.com/office/drawing/2014/main" id="{5D70D6C3-F2A2-4F4F-8905-80F6944BE244}"/>
              </a:ext>
            </a:extLst>
          </p:cNvPr>
          <p:cNvSpPr>
            <a:spLocks noGrp="1"/>
          </p:cNvSpPr>
          <p:nvPr>
            <p:ph sz="half" idx="17"/>
          </p:nvPr>
        </p:nvSpPr>
        <p:spPr>
          <a:xfrm>
            <a:off x="4257040" y="4013200"/>
            <a:ext cx="3677920" cy="1950720"/>
          </a:xfrm>
          <a:noFill/>
        </p:spPr>
        <p:txBody>
          <a:bodyPr lIns="90000" anchor="ctr" anchorCtr="0">
            <a:normAutofit/>
          </a:bodyPr>
          <a:lstStyle>
            <a:lvl1pPr marL="0" indent="0" algn="ctr">
              <a:buNone/>
              <a:defRPr sz="2400">
                <a:solidFill>
                  <a:srgbClr val="121E86"/>
                </a:solidFill>
              </a:defRPr>
            </a:lvl1pPr>
          </a:lstStyle>
          <a:p>
            <a:pPr lvl="0"/>
            <a:r>
              <a:rPr lang="en-US" dirty="0"/>
              <a:t>Click to edit Master text styles</a:t>
            </a:r>
          </a:p>
        </p:txBody>
      </p:sp>
      <p:sp>
        <p:nvSpPr>
          <p:cNvPr id="10" name="Content Placeholder 3">
            <a:extLst>
              <a:ext uri="{FF2B5EF4-FFF2-40B4-BE49-F238E27FC236}">
                <a16:creationId xmlns:a16="http://schemas.microsoft.com/office/drawing/2014/main" id="{CDDEB21C-891C-C74E-AC95-73E88B0E0795}"/>
              </a:ext>
            </a:extLst>
          </p:cNvPr>
          <p:cNvSpPr>
            <a:spLocks noGrp="1"/>
          </p:cNvSpPr>
          <p:nvPr>
            <p:ph sz="half" idx="18"/>
          </p:nvPr>
        </p:nvSpPr>
        <p:spPr>
          <a:xfrm>
            <a:off x="8173720" y="4013200"/>
            <a:ext cx="3677920" cy="1950720"/>
          </a:xfrm>
          <a:noFill/>
        </p:spPr>
        <p:txBody>
          <a:bodyPr lIns="90000" anchor="ctr" anchorCtr="0">
            <a:normAutofit/>
          </a:bodyPr>
          <a:lstStyle>
            <a:lvl1pPr marL="0" indent="0" algn="ctr">
              <a:buNone/>
              <a:defRPr sz="2400">
                <a:solidFill>
                  <a:srgbClr val="121E86"/>
                </a:solidFill>
              </a:defRPr>
            </a:lvl1pPr>
          </a:lstStyle>
          <a:p>
            <a:pPr lvl="0"/>
            <a:r>
              <a:rPr lang="en-US" dirty="0"/>
              <a:t>Click to edit Master text styles</a:t>
            </a:r>
          </a:p>
        </p:txBody>
      </p:sp>
      <p:pic>
        <p:nvPicPr>
          <p:cNvPr id="11" name="Picture 10" descr="Logo&#10;&#10;Description automatically generated">
            <a:extLst>
              <a:ext uri="{FF2B5EF4-FFF2-40B4-BE49-F238E27FC236}">
                <a16:creationId xmlns:a16="http://schemas.microsoft.com/office/drawing/2014/main" id="{C4B16F06-B70C-7246-92D5-22A7FD4A90CB}"/>
              </a:ext>
            </a:extLst>
          </p:cNvPr>
          <p:cNvPicPr>
            <a:picLocks noChangeAspect="1"/>
          </p:cNvPicPr>
          <p:nvPr userDrawn="1"/>
        </p:nvPicPr>
        <p:blipFill>
          <a:blip r:embed="rId2"/>
          <a:stretch>
            <a:fillRect/>
          </a:stretch>
        </p:blipFill>
        <p:spPr>
          <a:xfrm>
            <a:off x="10835710" y="6339421"/>
            <a:ext cx="1356290" cy="566323"/>
          </a:xfrm>
          <a:prstGeom prst="rect">
            <a:avLst/>
          </a:prstGeom>
        </p:spPr>
      </p:pic>
    </p:spTree>
    <p:extLst>
      <p:ext uri="{BB962C8B-B14F-4D97-AF65-F5344CB8AC3E}">
        <p14:creationId xmlns:p14="http://schemas.microsoft.com/office/powerpoint/2010/main" val="33570661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Big Numbers">
    <p:spTree>
      <p:nvGrpSpPr>
        <p:cNvPr id="1" name=""/>
        <p:cNvGrpSpPr/>
        <p:nvPr/>
      </p:nvGrpSpPr>
      <p:grpSpPr>
        <a:xfrm>
          <a:off x="0" y="0"/>
          <a:ext cx="0" cy="0"/>
          <a:chOff x="0" y="0"/>
          <a:chExt cx="0" cy="0"/>
        </a:xfrm>
      </p:grpSpPr>
      <p:pic>
        <p:nvPicPr>
          <p:cNvPr id="15" name="Picture 14" descr="Logo&#10;&#10;Description automatically generated">
            <a:extLst>
              <a:ext uri="{FF2B5EF4-FFF2-40B4-BE49-F238E27FC236}">
                <a16:creationId xmlns:a16="http://schemas.microsoft.com/office/drawing/2014/main" id="{2DD7E7E8-8F37-9BF5-69B1-6522F18F8D41}"/>
              </a:ext>
            </a:extLst>
          </p:cNvPr>
          <p:cNvPicPr>
            <a:picLocks noChangeAspect="1"/>
          </p:cNvPicPr>
          <p:nvPr userDrawn="1"/>
        </p:nvPicPr>
        <p:blipFill>
          <a:blip r:embed="rId2"/>
          <a:stretch>
            <a:fillRect/>
          </a:stretch>
        </p:blipFill>
        <p:spPr>
          <a:xfrm>
            <a:off x="10835710" y="6339421"/>
            <a:ext cx="1356290" cy="566323"/>
          </a:xfrm>
          <a:prstGeom prst="rect">
            <a:avLst/>
          </a:prstGeom>
        </p:spPr>
      </p:pic>
      <p:sp>
        <p:nvSpPr>
          <p:cNvPr id="22" name="Text Placeholder 3">
            <a:extLst>
              <a:ext uri="{FF2B5EF4-FFF2-40B4-BE49-F238E27FC236}">
                <a16:creationId xmlns:a16="http://schemas.microsoft.com/office/drawing/2014/main" id="{6D64F8AC-32E8-58BB-BDD2-41B525E482CD}"/>
              </a:ext>
            </a:extLst>
          </p:cNvPr>
          <p:cNvSpPr>
            <a:spLocks noGrp="1"/>
          </p:cNvSpPr>
          <p:nvPr>
            <p:ph type="body" sz="half" idx="2"/>
          </p:nvPr>
        </p:nvSpPr>
        <p:spPr>
          <a:xfrm>
            <a:off x="523100" y="1824145"/>
            <a:ext cx="3521796" cy="798956"/>
          </a:xfrm>
        </p:spPr>
        <p:txBody>
          <a:bodyPr anchor="b">
            <a:normAutofit/>
          </a:bodyPr>
          <a:lstStyle>
            <a:lvl1pPr marL="0" indent="0">
              <a:buNone/>
              <a:defRPr sz="2800" b="1">
                <a:solidFill>
                  <a:srgbClr val="121E86"/>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endParaRPr lang="en-US" dirty="0"/>
          </a:p>
        </p:txBody>
      </p:sp>
      <p:sp>
        <p:nvSpPr>
          <p:cNvPr id="23" name="Text Placeholder 3">
            <a:extLst>
              <a:ext uri="{FF2B5EF4-FFF2-40B4-BE49-F238E27FC236}">
                <a16:creationId xmlns:a16="http://schemas.microsoft.com/office/drawing/2014/main" id="{A52BBC9A-8408-F59B-D423-43D065CAF8E7}"/>
              </a:ext>
            </a:extLst>
          </p:cNvPr>
          <p:cNvSpPr>
            <a:spLocks noGrp="1"/>
          </p:cNvSpPr>
          <p:nvPr>
            <p:ph type="body" sz="half" idx="10"/>
          </p:nvPr>
        </p:nvSpPr>
        <p:spPr>
          <a:xfrm>
            <a:off x="523098" y="2651360"/>
            <a:ext cx="3521795" cy="1138320"/>
          </a:xfrm>
        </p:spPr>
        <p:txBody>
          <a:bodyPr/>
          <a:lstStyle>
            <a:lvl1pPr marL="0" indent="0">
              <a:buNone/>
              <a:defRPr sz="16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32" name="Content Placeholder 3">
            <a:extLst>
              <a:ext uri="{FF2B5EF4-FFF2-40B4-BE49-F238E27FC236}">
                <a16:creationId xmlns:a16="http://schemas.microsoft.com/office/drawing/2014/main" id="{90FF5FF4-5BCC-329C-782B-43069D6D5F6C}"/>
              </a:ext>
            </a:extLst>
          </p:cNvPr>
          <p:cNvSpPr>
            <a:spLocks noGrp="1"/>
          </p:cNvSpPr>
          <p:nvPr>
            <p:ph sz="half" idx="17"/>
          </p:nvPr>
        </p:nvSpPr>
        <p:spPr>
          <a:xfrm>
            <a:off x="8345347" y="1824145"/>
            <a:ext cx="3323553" cy="4365518"/>
          </a:xfrm>
          <a:solidFill>
            <a:srgbClr val="F97859">
              <a:alpha val="10000"/>
            </a:srgbClr>
          </a:solidFill>
        </p:spPr>
        <p:txBody>
          <a:bodyPr lIns="274320" tIns="182880" rIns="274320" bIns="182880" anchor="t">
            <a:normAutofit/>
          </a:bodyPr>
          <a:lstStyle>
            <a:lvl1pPr marL="0" indent="0">
              <a:lnSpc>
                <a:spcPct val="125000"/>
              </a:lnSpc>
              <a:buNone/>
              <a:defRPr sz="2000" b="0">
                <a:solidFill>
                  <a:srgbClr val="121E86"/>
                </a:solidFill>
              </a:defRPr>
            </a:lvl1pPr>
          </a:lstStyle>
          <a:p>
            <a:pPr lvl="0"/>
            <a:r>
              <a:rPr lang="en-US" dirty="0"/>
              <a:t>Click to edit Master text styles</a:t>
            </a:r>
          </a:p>
        </p:txBody>
      </p:sp>
      <p:sp>
        <p:nvSpPr>
          <p:cNvPr id="37" name="Text Placeholder 3">
            <a:extLst>
              <a:ext uri="{FF2B5EF4-FFF2-40B4-BE49-F238E27FC236}">
                <a16:creationId xmlns:a16="http://schemas.microsoft.com/office/drawing/2014/main" id="{9498C4DC-90AF-FE69-4F72-0667B5BC24CA}"/>
              </a:ext>
            </a:extLst>
          </p:cNvPr>
          <p:cNvSpPr>
            <a:spLocks noGrp="1"/>
          </p:cNvSpPr>
          <p:nvPr>
            <p:ph type="body" sz="half" idx="18"/>
          </p:nvPr>
        </p:nvSpPr>
        <p:spPr>
          <a:xfrm>
            <a:off x="523100" y="4224128"/>
            <a:ext cx="3521796" cy="798956"/>
          </a:xfrm>
        </p:spPr>
        <p:txBody>
          <a:bodyPr anchor="b">
            <a:normAutofit/>
          </a:bodyPr>
          <a:lstStyle>
            <a:lvl1pPr marL="0" indent="0">
              <a:buNone/>
              <a:defRPr sz="2800" b="1">
                <a:solidFill>
                  <a:srgbClr val="121E86"/>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endParaRPr lang="en-US" dirty="0"/>
          </a:p>
        </p:txBody>
      </p:sp>
      <p:sp>
        <p:nvSpPr>
          <p:cNvPr id="38" name="Text Placeholder 3">
            <a:extLst>
              <a:ext uri="{FF2B5EF4-FFF2-40B4-BE49-F238E27FC236}">
                <a16:creationId xmlns:a16="http://schemas.microsoft.com/office/drawing/2014/main" id="{7DF04E87-2606-4961-0DDB-DEBDA0D9310C}"/>
              </a:ext>
            </a:extLst>
          </p:cNvPr>
          <p:cNvSpPr>
            <a:spLocks noGrp="1"/>
          </p:cNvSpPr>
          <p:nvPr>
            <p:ph type="body" sz="half" idx="19"/>
          </p:nvPr>
        </p:nvSpPr>
        <p:spPr>
          <a:xfrm>
            <a:off x="523098" y="5051343"/>
            <a:ext cx="3521795" cy="1138320"/>
          </a:xfrm>
        </p:spPr>
        <p:txBody>
          <a:bodyPr/>
          <a:lstStyle>
            <a:lvl1pPr marL="0" indent="0">
              <a:buNone/>
              <a:defRPr sz="16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39" name="Text Placeholder 3">
            <a:extLst>
              <a:ext uri="{FF2B5EF4-FFF2-40B4-BE49-F238E27FC236}">
                <a16:creationId xmlns:a16="http://schemas.microsoft.com/office/drawing/2014/main" id="{7BB726E3-7EE4-A5B7-C25B-B0B94A8A4480}"/>
              </a:ext>
            </a:extLst>
          </p:cNvPr>
          <p:cNvSpPr>
            <a:spLocks noGrp="1"/>
          </p:cNvSpPr>
          <p:nvPr>
            <p:ph type="body" sz="half" idx="20"/>
          </p:nvPr>
        </p:nvSpPr>
        <p:spPr>
          <a:xfrm>
            <a:off x="4434221" y="1824145"/>
            <a:ext cx="3521796" cy="798956"/>
          </a:xfrm>
        </p:spPr>
        <p:txBody>
          <a:bodyPr anchor="b">
            <a:normAutofit/>
          </a:bodyPr>
          <a:lstStyle>
            <a:lvl1pPr marL="0" indent="0">
              <a:buNone/>
              <a:defRPr sz="2800" b="1">
                <a:solidFill>
                  <a:srgbClr val="121E86"/>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endParaRPr lang="en-US" dirty="0"/>
          </a:p>
        </p:txBody>
      </p:sp>
      <p:sp>
        <p:nvSpPr>
          <p:cNvPr id="40" name="Text Placeholder 3">
            <a:extLst>
              <a:ext uri="{FF2B5EF4-FFF2-40B4-BE49-F238E27FC236}">
                <a16:creationId xmlns:a16="http://schemas.microsoft.com/office/drawing/2014/main" id="{86E71BA6-E578-34D9-D4B3-5AAC0D4AFF00}"/>
              </a:ext>
            </a:extLst>
          </p:cNvPr>
          <p:cNvSpPr>
            <a:spLocks noGrp="1"/>
          </p:cNvSpPr>
          <p:nvPr>
            <p:ph type="body" sz="half" idx="21"/>
          </p:nvPr>
        </p:nvSpPr>
        <p:spPr>
          <a:xfrm>
            <a:off x="4434219" y="2651360"/>
            <a:ext cx="3521795" cy="1138320"/>
          </a:xfrm>
        </p:spPr>
        <p:txBody>
          <a:bodyPr/>
          <a:lstStyle>
            <a:lvl1pPr marL="0" indent="0">
              <a:buNone/>
              <a:defRPr sz="16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41" name="Text Placeholder 3">
            <a:extLst>
              <a:ext uri="{FF2B5EF4-FFF2-40B4-BE49-F238E27FC236}">
                <a16:creationId xmlns:a16="http://schemas.microsoft.com/office/drawing/2014/main" id="{FFE6740B-AE1E-229B-F9D4-618A070E5C0D}"/>
              </a:ext>
            </a:extLst>
          </p:cNvPr>
          <p:cNvSpPr>
            <a:spLocks noGrp="1"/>
          </p:cNvSpPr>
          <p:nvPr>
            <p:ph type="body" sz="half" idx="22"/>
          </p:nvPr>
        </p:nvSpPr>
        <p:spPr>
          <a:xfrm>
            <a:off x="4434218" y="4228846"/>
            <a:ext cx="3521796" cy="798956"/>
          </a:xfrm>
        </p:spPr>
        <p:txBody>
          <a:bodyPr anchor="b">
            <a:normAutofit/>
          </a:bodyPr>
          <a:lstStyle>
            <a:lvl1pPr marL="0" indent="0">
              <a:buNone/>
              <a:defRPr sz="2800" b="1">
                <a:solidFill>
                  <a:srgbClr val="121E86"/>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endParaRPr lang="en-US" dirty="0"/>
          </a:p>
        </p:txBody>
      </p:sp>
      <p:sp>
        <p:nvSpPr>
          <p:cNvPr id="42" name="Text Placeholder 3">
            <a:extLst>
              <a:ext uri="{FF2B5EF4-FFF2-40B4-BE49-F238E27FC236}">
                <a16:creationId xmlns:a16="http://schemas.microsoft.com/office/drawing/2014/main" id="{79937DAA-9297-9978-5402-B453AA0A73FF}"/>
              </a:ext>
            </a:extLst>
          </p:cNvPr>
          <p:cNvSpPr>
            <a:spLocks noGrp="1"/>
          </p:cNvSpPr>
          <p:nvPr>
            <p:ph type="body" sz="half" idx="23"/>
          </p:nvPr>
        </p:nvSpPr>
        <p:spPr>
          <a:xfrm>
            <a:off x="4434216" y="5056061"/>
            <a:ext cx="3521795" cy="1133602"/>
          </a:xfrm>
        </p:spPr>
        <p:txBody>
          <a:bodyPr/>
          <a:lstStyle>
            <a:lvl1pPr marL="0" indent="0">
              <a:buNone/>
              <a:defRPr sz="16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2" name="Title 1">
            <a:extLst>
              <a:ext uri="{FF2B5EF4-FFF2-40B4-BE49-F238E27FC236}">
                <a16:creationId xmlns:a16="http://schemas.microsoft.com/office/drawing/2014/main" id="{37088D6A-8361-D255-A71D-BE08818F9BEF}"/>
              </a:ext>
            </a:extLst>
          </p:cNvPr>
          <p:cNvSpPr>
            <a:spLocks noGrp="1"/>
          </p:cNvSpPr>
          <p:nvPr>
            <p:ph type="title"/>
          </p:nvPr>
        </p:nvSpPr>
        <p:spPr>
          <a:xfrm>
            <a:off x="0" y="0"/>
            <a:ext cx="12192000" cy="1300480"/>
          </a:xfrm>
          <a:solidFill>
            <a:srgbClr val="121E86"/>
          </a:solidFill>
        </p:spPr>
        <p:txBody>
          <a:bodyPr lIns="548640" bIns="274320" anchor="b">
            <a:normAutofit/>
          </a:bodyPr>
          <a:lstStyle>
            <a:lvl1pPr>
              <a:defRPr sz="2600" b="1">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8393177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C3A94-C54E-F64B-9D20-040440B457E6}"/>
              </a:ext>
            </a:extLst>
          </p:cNvPr>
          <p:cNvSpPr>
            <a:spLocks noGrp="1"/>
          </p:cNvSpPr>
          <p:nvPr>
            <p:ph type="title"/>
          </p:nvPr>
        </p:nvSpPr>
        <p:spPr>
          <a:xfrm>
            <a:off x="0" y="0"/>
            <a:ext cx="12192000" cy="1300480"/>
          </a:xfrm>
          <a:solidFill>
            <a:srgbClr val="121E86"/>
          </a:solidFill>
        </p:spPr>
        <p:txBody>
          <a:bodyPr lIns="548640" bIns="274320" anchor="b">
            <a:normAutofit/>
          </a:bodyPr>
          <a:lstStyle>
            <a:lvl1pPr>
              <a:defRPr sz="2600" b="1">
                <a:solidFill>
                  <a:schemeClr val="bg1"/>
                </a:solidFill>
              </a:defRPr>
            </a:lvl1pPr>
          </a:lstStyle>
          <a:p>
            <a:r>
              <a:rPr lang="en-US" dirty="0"/>
              <a:t>Click to edit Master title style</a:t>
            </a:r>
          </a:p>
        </p:txBody>
      </p:sp>
      <p:sp>
        <p:nvSpPr>
          <p:cNvPr id="7" name="Content Placeholder 3">
            <a:extLst>
              <a:ext uri="{FF2B5EF4-FFF2-40B4-BE49-F238E27FC236}">
                <a16:creationId xmlns:a16="http://schemas.microsoft.com/office/drawing/2014/main" id="{4C131C86-0DC0-854C-955C-306D0A47DD26}"/>
              </a:ext>
            </a:extLst>
          </p:cNvPr>
          <p:cNvSpPr>
            <a:spLocks noGrp="1"/>
          </p:cNvSpPr>
          <p:nvPr>
            <p:ph sz="half" idx="10"/>
          </p:nvPr>
        </p:nvSpPr>
        <p:spPr>
          <a:xfrm>
            <a:off x="497839" y="1676400"/>
            <a:ext cx="3107569" cy="4513263"/>
          </a:xfrm>
          <a:solidFill>
            <a:srgbClr val="F97859">
              <a:alpha val="10000"/>
            </a:srgbClr>
          </a:solidFill>
        </p:spPr>
        <p:txBody>
          <a:bodyPr lIns="274320" tIns="182880" rIns="274320" bIns="182880">
            <a:normAutofit/>
          </a:bodyPr>
          <a:lstStyle>
            <a:lvl1pPr marL="0" indent="0">
              <a:lnSpc>
                <a:spcPct val="125000"/>
              </a:lnSpc>
              <a:buNone/>
              <a:defRPr sz="1800" b="1">
                <a:solidFill>
                  <a:srgbClr val="121E86"/>
                </a:solidFill>
              </a:defRPr>
            </a:lvl1pPr>
          </a:lstStyle>
          <a:p>
            <a:pPr lvl="0"/>
            <a:r>
              <a:rPr lang="en-US" dirty="0"/>
              <a:t>Click to edit Master text styles</a:t>
            </a:r>
          </a:p>
        </p:txBody>
      </p:sp>
      <p:sp>
        <p:nvSpPr>
          <p:cNvPr id="11" name="Content Placeholder 3">
            <a:extLst>
              <a:ext uri="{FF2B5EF4-FFF2-40B4-BE49-F238E27FC236}">
                <a16:creationId xmlns:a16="http://schemas.microsoft.com/office/drawing/2014/main" id="{CE32C955-1CA8-164D-9291-309BF1224BBE}"/>
              </a:ext>
            </a:extLst>
          </p:cNvPr>
          <p:cNvSpPr>
            <a:spLocks noGrp="1"/>
          </p:cNvSpPr>
          <p:nvPr>
            <p:ph sz="half" idx="13"/>
          </p:nvPr>
        </p:nvSpPr>
        <p:spPr>
          <a:xfrm>
            <a:off x="7873166" y="3982995"/>
            <a:ext cx="3718560" cy="2206668"/>
          </a:xfrm>
          <a:solidFill>
            <a:srgbClr val="0F0E74">
              <a:alpha val="10000"/>
            </a:srgbClr>
          </a:solidFill>
        </p:spPr>
        <p:txBody>
          <a:bodyPr lIns="274320" tIns="182880" rIns="274320" bIns="182880">
            <a:normAutofit/>
          </a:bodyPr>
          <a:lstStyle>
            <a:lvl1pPr marL="0" indent="0">
              <a:lnSpc>
                <a:spcPct val="125000"/>
              </a:lnSpc>
              <a:buNone/>
              <a:defRPr sz="1800" b="1">
                <a:solidFill>
                  <a:srgbClr val="121E86"/>
                </a:solidFill>
              </a:defRPr>
            </a:lvl1pPr>
          </a:lstStyle>
          <a:p>
            <a:pPr lvl="0"/>
            <a:r>
              <a:rPr lang="en-US" dirty="0"/>
              <a:t>Click to edit Master text styles</a:t>
            </a:r>
          </a:p>
        </p:txBody>
      </p:sp>
      <p:pic>
        <p:nvPicPr>
          <p:cNvPr id="10" name="Picture 9" descr="Logo&#10;&#10;Description automatically generated">
            <a:extLst>
              <a:ext uri="{FF2B5EF4-FFF2-40B4-BE49-F238E27FC236}">
                <a16:creationId xmlns:a16="http://schemas.microsoft.com/office/drawing/2014/main" id="{A67C45E8-F572-3644-995C-9CE97A0C0D0B}"/>
              </a:ext>
            </a:extLst>
          </p:cNvPr>
          <p:cNvPicPr>
            <a:picLocks noChangeAspect="1"/>
          </p:cNvPicPr>
          <p:nvPr userDrawn="1"/>
        </p:nvPicPr>
        <p:blipFill>
          <a:blip r:embed="rId2"/>
          <a:stretch>
            <a:fillRect/>
          </a:stretch>
        </p:blipFill>
        <p:spPr>
          <a:xfrm>
            <a:off x="10835710" y="6339421"/>
            <a:ext cx="1356290" cy="566323"/>
          </a:xfrm>
          <a:prstGeom prst="rect">
            <a:avLst/>
          </a:prstGeom>
        </p:spPr>
      </p:pic>
      <p:sp>
        <p:nvSpPr>
          <p:cNvPr id="3" name="Content Placeholder 3">
            <a:extLst>
              <a:ext uri="{FF2B5EF4-FFF2-40B4-BE49-F238E27FC236}">
                <a16:creationId xmlns:a16="http://schemas.microsoft.com/office/drawing/2014/main" id="{259C5C4A-D5C6-00A4-5B8E-AC0D6C2E6AC6}"/>
              </a:ext>
            </a:extLst>
          </p:cNvPr>
          <p:cNvSpPr>
            <a:spLocks noGrp="1"/>
          </p:cNvSpPr>
          <p:nvPr>
            <p:ph sz="half" idx="14"/>
          </p:nvPr>
        </p:nvSpPr>
        <p:spPr>
          <a:xfrm>
            <a:off x="7873166" y="1676401"/>
            <a:ext cx="3718560" cy="2043829"/>
          </a:xfrm>
          <a:solidFill>
            <a:srgbClr val="0F0E74">
              <a:alpha val="10000"/>
            </a:srgbClr>
          </a:solidFill>
        </p:spPr>
        <p:txBody>
          <a:bodyPr lIns="274320" tIns="182880" rIns="274320" bIns="182880">
            <a:normAutofit/>
          </a:bodyPr>
          <a:lstStyle>
            <a:lvl1pPr marL="0" indent="0">
              <a:lnSpc>
                <a:spcPct val="125000"/>
              </a:lnSpc>
              <a:buNone/>
              <a:defRPr sz="1800" b="1">
                <a:solidFill>
                  <a:srgbClr val="121E86"/>
                </a:solidFill>
              </a:defRPr>
            </a:lvl1pPr>
          </a:lstStyle>
          <a:p>
            <a:pPr lvl="0"/>
            <a:r>
              <a:rPr lang="en-US" dirty="0"/>
              <a:t>Click to edit Master text styles</a:t>
            </a:r>
          </a:p>
        </p:txBody>
      </p:sp>
      <p:sp>
        <p:nvSpPr>
          <p:cNvPr id="5" name="Content Placeholder 3">
            <a:extLst>
              <a:ext uri="{FF2B5EF4-FFF2-40B4-BE49-F238E27FC236}">
                <a16:creationId xmlns:a16="http://schemas.microsoft.com/office/drawing/2014/main" id="{314E1CA9-A761-ACC1-E9C9-108F4E0F34FB}"/>
              </a:ext>
            </a:extLst>
          </p:cNvPr>
          <p:cNvSpPr>
            <a:spLocks noGrp="1"/>
          </p:cNvSpPr>
          <p:nvPr>
            <p:ph sz="half" idx="15"/>
          </p:nvPr>
        </p:nvSpPr>
        <p:spPr>
          <a:xfrm>
            <a:off x="3879451" y="3982995"/>
            <a:ext cx="3718560" cy="2206668"/>
          </a:xfrm>
          <a:solidFill>
            <a:srgbClr val="F97859">
              <a:alpha val="10000"/>
            </a:srgbClr>
          </a:solidFill>
        </p:spPr>
        <p:txBody>
          <a:bodyPr lIns="274320" tIns="182880" rIns="274320" bIns="182880">
            <a:normAutofit/>
          </a:bodyPr>
          <a:lstStyle>
            <a:lvl1pPr marL="0" indent="0">
              <a:lnSpc>
                <a:spcPct val="125000"/>
              </a:lnSpc>
              <a:buNone/>
              <a:defRPr sz="1800" b="1">
                <a:solidFill>
                  <a:srgbClr val="121E86"/>
                </a:solidFill>
              </a:defRPr>
            </a:lvl1pPr>
          </a:lstStyle>
          <a:p>
            <a:pPr lvl="0"/>
            <a:r>
              <a:rPr lang="en-US" dirty="0"/>
              <a:t>Click to edit Master text styles</a:t>
            </a:r>
          </a:p>
        </p:txBody>
      </p:sp>
      <p:sp>
        <p:nvSpPr>
          <p:cNvPr id="6" name="Content Placeholder 3">
            <a:extLst>
              <a:ext uri="{FF2B5EF4-FFF2-40B4-BE49-F238E27FC236}">
                <a16:creationId xmlns:a16="http://schemas.microsoft.com/office/drawing/2014/main" id="{F38D97C0-FDE7-2D6D-7732-E864D7EC9FC0}"/>
              </a:ext>
            </a:extLst>
          </p:cNvPr>
          <p:cNvSpPr>
            <a:spLocks noGrp="1"/>
          </p:cNvSpPr>
          <p:nvPr>
            <p:ph sz="half" idx="16"/>
          </p:nvPr>
        </p:nvSpPr>
        <p:spPr>
          <a:xfrm>
            <a:off x="3879451" y="1676401"/>
            <a:ext cx="3718560" cy="2043829"/>
          </a:xfrm>
          <a:solidFill>
            <a:srgbClr val="F97859">
              <a:alpha val="10000"/>
            </a:srgbClr>
          </a:solidFill>
        </p:spPr>
        <p:txBody>
          <a:bodyPr lIns="274320" tIns="182880" rIns="274320" bIns="182880">
            <a:normAutofit/>
          </a:bodyPr>
          <a:lstStyle>
            <a:lvl1pPr marL="0" indent="0">
              <a:lnSpc>
                <a:spcPct val="125000"/>
              </a:lnSpc>
              <a:buNone/>
              <a:defRPr sz="1800" b="1">
                <a:solidFill>
                  <a:srgbClr val="121E86"/>
                </a:solidFill>
              </a:defRPr>
            </a:lvl1pPr>
          </a:lstStyle>
          <a:p>
            <a:pPr lvl="0"/>
            <a:r>
              <a:rPr lang="en-US" dirty="0"/>
              <a:t>Click to edit Master text styles</a:t>
            </a:r>
          </a:p>
        </p:txBody>
      </p:sp>
    </p:spTree>
    <p:extLst>
      <p:ext uri="{BB962C8B-B14F-4D97-AF65-F5344CB8AC3E}">
        <p14:creationId xmlns:p14="http://schemas.microsoft.com/office/powerpoint/2010/main" val="24070909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hank You Silde">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4A5FC23-9964-8349-998B-12F2AF5C48E1}"/>
              </a:ext>
            </a:extLst>
          </p:cNvPr>
          <p:cNvSpPr/>
          <p:nvPr userDrawn="1"/>
        </p:nvSpPr>
        <p:spPr>
          <a:xfrm>
            <a:off x="0" y="0"/>
            <a:ext cx="12192000" cy="32616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21E86"/>
              </a:solidFill>
            </a:endParaRPr>
          </a:p>
        </p:txBody>
      </p:sp>
      <p:sp>
        <p:nvSpPr>
          <p:cNvPr id="2" name="Title 1">
            <a:extLst>
              <a:ext uri="{FF2B5EF4-FFF2-40B4-BE49-F238E27FC236}">
                <a16:creationId xmlns:a16="http://schemas.microsoft.com/office/drawing/2014/main" id="{023EE156-7678-7A4B-9395-442F8C18DF18}"/>
              </a:ext>
            </a:extLst>
          </p:cNvPr>
          <p:cNvSpPr>
            <a:spLocks noGrp="1"/>
          </p:cNvSpPr>
          <p:nvPr>
            <p:ph type="ctrTitle" hasCustomPrompt="1"/>
          </p:nvPr>
        </p:nvSpPr>
        <p:spPr>
          <a:xfrm>
            <a:off x="838200" y="583883"/>
            <a:ext cx="7940040" cy="2387600"/>
          </a:xfrm>
        </p:spPr>
        <p:txBody>
          <a:bodyPr anchor="b">
            <a:normAutofit/>
          </a:bodyPr>
          <a:lstStyle>
            <a:lvl1pPr algn="l">
              <a:defRPr sz="5000" b="1">
                <a:solidFill>
                  <a:srgbClr val="121E86"/>
                </a:solidFill>
              </a:defRPr>
            </a:lvl1pPr>
          </a:lstStyle>
          <a:p>
            <a:r>
              <a:rPr lang="en-US" dirty="0">
                <a:ea typeface="+mj-lt"/>
                <a:cs typeface="+mj-lt"/>
              </a:rPr>
              <a:t>Thank you for your participation.</a:t>
            </a:r>
            <a:endParaRPr lang="en-US" dirty="0"/>
          </a:p>
        </p:txBody>
      </p:sp>
      <p:sp>
        <p:nvSpPr>
          <p:cNvPr id="3" name="Subtitle 2">
            <a:extLst>
              <a:ext uri="{FF2B5EF4-FFF2-40B4-BE49-F238E27FC236}">
                <a16:creationId xmlns:a16="http://schemas.microsoft.com/office/drawing/2014/main" id="{29297418-D427-174C-A517-7E2969F332EA}"/>
              </a:ext>
            </a:extLst>
          </p:cNvPr>
          <p:cNvSpPr>
            <a:spLocks noGrp="1"/>
          </p:cNvSpPr>
          <p:nvPr>
            <p:ph type="subTitle" idx="1"/>
          </p:nvPr>
        </p:nvSpPr>
        <p:spPr>
          <a:xfrm>
            <a:off x="838200" y="3596322"/>
            <a:ext cx="7940040" cy="2042478"/>
          </a:xfrm>
        </p:spPr>
        <p:txBody>
          <a:bodyPr>
            <a:normAutofit/>
          </a:bodyPr>
          <a:lstStyle>
            <a:lvl1pPr marL="0" indent="0" algn="l">
              <a:buNone/>
              <a:defRPr sz="2000">
                <a:solidFill>
                  <a:srgbClr val="121E8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17" name="Straight Connector 16">
            <a:extLst>
              <a:ext uri="{FF2B5EF4-FFF2-40B4-BE49-F238E27FC236}">
                <a16:creationId xmlns:a16="http://schemas.microsoft.com/office/drawing/2014/main" id="{62AA1E27-E27C-1F46-84A0-BAC658736A48}"/>
              </a:ext>
            </a:extLst>
          </p:cNvPr>
          <p:cNvCxnSpPr>
            <a:cxnSpLocks/>
          </p:cNvCxnSpPr>
          <p:nvPr userDrawn="1"/>
        </p:nvCxnSpPr>
        <p:spPr>
          <a:xfrm>
            <a:off x="831850" y="5838190"/>
            <a:ext cx="10521950" cy="0"/>
          </a:xfrm>
          <a:prstGeom prst="line">
            <a:avLst/>
          </a:prstGeom>
          <a:ln w="12700">
            <a:solidFill>
              <a:srgbClr val="0F0E74"/>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AAB09A5A-0F43-634E-99B8-C620531BEAAD}"/>
              </a:ext>
            </a:extLst>
          </p:cNvPr>
          <p:cNvSpPr txBox="1"/>
          <p:nvPr userDrawn="1"/>
        </p:nvSpPr>
        <p:spPr>
          <a:xfrm>
            <a:off x="831850" y="5920174"/>
            <a:ext cx="7940040" cy="400110"/>
          </a:xfrm>
          <a:prstGeom prst="rect">
            <a:avLst/>
          </a:prstGeom>
          <a:noFill/>
        </p:spPr>
        <p:txBody>
          <a:bodyPr wrap="square" l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121E86"/>
                </a:solidFill>
                <a:effectLst/>
                <a:uLnTx/>
                <a:uFillTx/>
                <a:latin typeface="+mn-lt"/>
                <a:ea typeface="+mn-ea"/>
                <a:cs typeface="+mn-cs"/>
              </a:rPr>
              <a:t>Visit </a:t>
            </a:r>
            <a:r>
              <a:rPr kumimoji="0" lang="en-US" sz="2000" b="1" i="0" u="none" strike="noStrike" kern="1200" cap="none" spc="0" normalizeH="0" baseline="0" noProof="0" dirty="0" err="1">
                <a:ln>
                  <a:noFill/>
                </a:ln>
                <a:solidFill>
                  <a:srgbClr val="121E86"/>
                </a:solidFill>
                <a:effectLst/>
                <a:uLnTx/>
                <a:uFillTx/>
                <a:latin typeface="+mn-lt"/>
                <a:ea typeface="+mn-ea"/>
                <a:cs typeface="+mn-cs"/>
              </a:rPr>
              <a:t>www.vitalstrategies.org</a:t>
            </a:r>
            <a:endParaRPr kumimoji="0" lang="en-US" sz="2000" b="1" i="0" u="none" strike="noStrike" kern="1200" cap="none" spc="0" normalizeH="0" baseline="0" noProof="0" dirty="0">
              <a:ln>
                <a:noFill/>
              </a:ln>
              <a:solidFill>
                <a:srgbClr val="121E86"/>
              </a:solidFill>
              <a:effectLst/>
              <a:uLnTx/>
              <a:uFillTx/>
              <a:latin typeface="+mn-lt"/>
              <a:ea typeface="+mn-ea"/>
              <a:cs typeface="+mn-cs"/>
            </a:endParaRPr>
          </a:p>
        </p:txBody>
      </p:sp>
      <p:sp>
        <p:nvSpPr>
          <p:cNvPr id="23" name="Text Placeholder 22">
            <a:extLst>
              <a:ext uri="{FF2B5EF4-FFF2-40B4-BE49-F238E27FC236}">
                <a16:creationId xmlns:a16="http://schemas.microsoft.com/office/drawing/2014/main" id="{6221BAA3-C392-9A45-A45A-5239EF7C7AA3}"/>
              </a:ext>
            </a:extLst>
          </p:cNvPr>
          <p:cNvSpPr>
            <a:spLocks noGrp="1"/>
          </p:cNvSpPr>
          <p:nvPr>
            <p:ph type="body" sz="quarter" idx="10"/>
          </p:nvPr>
        </p:nvSpPr>
        <p:spPr>
          <a:xfrm>
            <a:off x="8990603" y="583883"/>
            <a:ext cx="2665027" cy="1647509"/>
          </a:xfrm>
        </p:spPr>
        <p:txBody>
          <a:bodyPr>
            <a:normAutofit/>
          </a:bodyPr>
          <a:lstStyle>
            <a:lvl1pPr marL="0" indent="0" algn="ctr">
              <a:buNone/>
              <a:defRPr sz="1400" b="1">
                <a:solidFill>
                  <a:srgbClr val="121E86"/>
                </a:solidFill>
              </a:defRPr>
            </a:lvl1pPr>
            <a:lvl2pPr marL="457200" indent="0">
              <a:buNone/>
              <a:defRPr sz="1400" b="1"/>
            </a:lvl2pPr>
            <a:lvl3pPr marL="914400" indent="0">
              <a:buNone/>
              <a:defRPr sz="1400" b="1"/>
            </a:lvl3pPr>
            <a:lvl4pPr marL="1371600" indent="0">
              <a:buNone/>
              <a:defRPr sz="1400" b="1"/>
            </a:lvl4pPr>
            <a:lvl5pPr marL="1828800" indent="0">
              <a:buNone/>
              <a:defRPr sz="1400" b="1"/>
            </a:lvl5pPr>
          </a:lstStyle>
          <a:p>
            <a:pPr lvl="0"/>
            <a:r>
              <a:rPr lang="en-US" dirty="0"/>
              <a:t>Click to edit Master text styles</a:t>
            </a:r>
          </a:p>
        </p:txBody>
      </p:sp>
      <p:pic>
        <p:nvPicPr>
          <p:cNvPr id="9" name="Picture 8" descr="Logo&#10;&#10;Description automatically generated">
            <a:extLst>
              <a:ext uri="{FF2B5EF4-FFF2-40B4-BE49-F238E27FC236}">
                <a16:creationId xmlns:a16="http://schemas.microsoft.com/office/drawing/2014/main" id="{B4280A56-BCC6-3F4E-8D8F-71D35EE30E42}"/>
              </a:ext>
            </a:extLst>
          </p:cNvPr>
          <p:cNvPicPr>
            <a:picLocks noChangeAspect="1"/>
          </p:cNvPicPr>
          <p:nvPr userDrawn="1"/>
        </p:nvPicPr>
        <p:blipFill>
          <a:blip r:embed="rId2"/>
          <a:stretch>
            <a:fillRect/>
          </a:stretch>
        </p:blipFill>
        <p:spPr>
          <a:xfrm>
            <a:off x="8745580" y="4664083"/>
            <a:ext cx="2910050" cy="1215100"/>
          </a:xfrm>
          <a:prstGeom prst="rect">
            <a:avLst/>
          </a:prstGeom>
        </p:spPr>
      </p:pic>
    </p:spTree>
    <p:extLst>
      <p:ext uri="{BB962C8B-B14F-4D97-AF65-F5344CB8AC3E}">
        <p14:creationId xmlns:p14="http://schemas.microsoft.com/office/powerpoint/2010/main" val="41168721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BA20063-0766-22D7-C4C2-440B2A9F101C}"/>
              </a:ext>
            </a:extLst>
          </p:cNvPr>
          <p:cNvSpPr/>
          <p:nvPr userDrawn="1"/>
        </p:nvSpPr>
        <p:spPr>
          <a:xfrm>
            <a:off x="-3175" y="0"/>
            <a:ext cx="12195175" cy="6858000"/>
          </a:xfrm>
          <a:prstGeom prst="rect">
            <a:avLst/>
          </a:prstGeom>
          <a:solidFill>
            <a:srgbClr val="121E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7" name="Title 1">
            <a:extLst>
              <a:ext uri="{FF2B5EF4-FFF2-40B4-BE49-F238E27FC236}">
                <a16:creationId xmlns:a16="http://schemas.microsoft.com/office/drawing/2014/main" id="{0AB30C1F-0E32-CAC2-80AE-2FA765C0F4AB}"/>
              </a:ext>
            </a:extLst>
          </p:cNvPr>
          <p:cNvSpPr>
            <a:spLocks noGrp="1"/>
          </p:cNvSpPr>
          <p:nvPr>
            <p:ph type="ctrTitle"/>
          </p:nvPr>
        </p:nvSpPr>
        <p:spPr>
          <a:xfrm>
            <a:off x="831850" y="1544557"/>
            <a:ext cx="9281141" cy="2164465"/>
          </a:xfrm>
        </p:spPr>
        <p:txBody>
          <a:bodyPr anchor="b">
            <a:normAutofit/>
          </a:bodyPr>
          <a:lstStyle>
            <a:lvl1pPr algn="l">
              <a:defRPr sz="4800" b="1">
                <a:solidFill>
                  <a:schemeClr val="bg1"/>
                </a:solidFill>
              </a:defRPr>
            </a:lvl1pPr>
          </a:lstStyle>
          <a:p>
            <a:r>
              <a:rPr lang="en-US" dirty="0"/>
              <a:t>Click to edit Master title style</a:t>
            </a:r>
          </a:p>
        </p:txBody>
      </p:sp>
      <p:sp>
        <p:nvSpPr>
          <p:cNvPr id="8" name="Subtitle 2">
            <a:extLst>
              <a:ext uri="{FF2B5EF4-FFF2-40B4-BE49-F238E27FC236}">
                <a16:creationId xmlns:a16="http://schemas.microsoft.com/office/drawing/2014/main" id="{9481B8E6-B07F-0888-A8C2-B57EFBF04170}"/>
              </a:ext>
            </a:extLst>
          </p:cNvPr>
          <p:cNvSpPr>
            <a:spLocks noGrp="1"/>
          </p:cNvSpPr>
          <p:nvPr>
            <p:ph type="subTitle" idx="1"/>
          </p:nvPr>
        </p:nvSpPr>
        <p:spPr>
          <a:xfrm>
            <a:off x="831851" y="3947641"/>
            <a:ext cx="9281140" cy="1674414"/>
          </a:xfrm>
        </p:spPr>
        <p:txBody>
          <a:bodyPr>
            <a:norm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1" name="Picture 10" descr="A white text on a black background&#10;&#10;Description automatically generated with medium confidence">
            <a:extLst>
              <a:ext uri="{FF2B5EF4-FFF2-40B4-BE49-F238E27FC236}">
                <a16:creationId xmlns:a16="http://schemas.microsoft.com/office/drawing/2014/main" id="{3E60470E-FFE3-6A65-0FA2-12DDF26CD725}"/>
              </a:ext>
            </a:extLst>
          </p:cNvPr>
          <p:cNvPicPr>
            <a:picLocks noChangeAspect="1"/>
          </p:cNvPicPr>
          <p:nvPr userDrawn="1"/>
        </p:nvPicPr>
        <p:blipFill>
          <a:blip r:embed="rId2"/>
          <a:stretch>
            <a:fillRect/>
          </a:stretch>
        </p:blipFill>
        <p:spPr>
          <a:xfrm>
            <a:off x="592918" y="293392"/>
            <a:ext cx="2996422" cy="1251165"/>
          </a:xfrm>
          <a:prstGeom prst="rect">
            <a:avLst/>
          </a:prstGeom>
        </p:spPr>
      </p:pic>
      <p:sp>
        <p:nvSpPr>
          <p:cNvPr id="12" name="Text Placeholder 22">
            <a:extLst>
              <a:ext uri="{FF2B5EF4-FFF2-40B4-BE49-F238E27FC236}">
                <a16:creationId xmlns:a16="http://schemas.microsoft.com/office/drawing/2014/main" id="{1D526C64-91AD-22C9-736C-0086DE8CCC61}"/>
              </a:ext>
            </a:extLst>
          </p:cNvPr>
          <p:cNvSpPr>
            <a:spLocks noGrp="1"/>
          </p:cNvSpPr>
          <p:nvPr>
            <p:ph type="body" sz="quarter" idx="10"/>
          </p:nvPr>
        </p:nvSpPr>
        <p:spPr>
          <a:xfrm>
            <a:off x="7037407" y="558049"/>
            <a:ext cx="4316393" cy="721850"/>
          </a:xfrm>
        </p:spPr>
        <p:txBody>
          <a:bodyPr anchor="ctr">
            <a:normAutofit/>
          </a:bodyPr>
          <a:lstStyle>
            <a:lvl1pPr marL="0" indent="0" algn="r">
              <a:buNone/>
              <a:defRPr sz="1600" b="1">
                <a:solidFill>
                  <a:schemeClr val="bg1"/>
                </a:solidFill>
              </a:defRPr>
            </a:lvl1pPr>
            <a:lvl2pPr marL="457200" indent="0">
              <a:buNone/>
              <a:defRPr sz="1400" b="1"/>
            </a:lvl2pPr>
            <a:lvl3pPr marL="914400" indent="0">
              <a:buNone/>
              <a:defRPr sz="1400" b="1"/>
            </a:lvl3pPr>
            <a:lvl4pPr marL="1371600" indent="0">
              <a:buNone/>
              <a:defRPr sz="1400" b="1"/>
            </a:lvl4pPr>
            <a:lvl5pPr marL="1828800" indent="0">
              <a:buNone/>
              <a:defRPr sz="1400" b="1"/>
            </a:lvl5pPr>
          </a:lstStyle>
          <a:p>
            <a:pPr lvl="0"/>
            <a:r>
              <a:rPr lang="en-US" dirty="0"/>
              <a:t>Click to edit Master text styles</a:t>
            </a:r>
          </a:p>
        </p:txBody>
      </p:sp>
      <p:cxnSp>
        <p:nvCxnSpPr>
          <p:cNvPr id="13" name="Straight Connector 12">
            <a:extLst>
              <a:ext uri="{FF2B5EF4-FFF2-40B4-BE49-F238E27FC236}">
                <a16:creationId xmlns:a16="http://schemas.microsoft.com/office/drawing/2014/main" id="{5EFE628F-88B3-FEDC-8E0E-928F56F818EB}"/>
              </a:ext>
            </a:extLst>
          </p:cNvPr>
          <p:cNvCxnSpPr>
            <a:cxnSpLocks/>
          </p:cNvCxnSpPr>
          <p:nvPr userDrawn="1"/>
        </p:nvCxnSpPr>
        <p:spPr>
          <a:xfrm>
            <a:off x="831850" y="5838190"/>
            <a:ext cx="1052195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9869077F-2997-B606-F454-1C9BB21BDDF2}"/>
              </a:ext>
            </a:extLst>
          </p:cNvPr>
          <p:cNvSpPr txBox="1"/>
          <p:nvPr userDrawn="1"/>
        </p:nvSpPr>
        <p:spPr>
          <a:xfrm>
            <a:off x="831850" y="5920174"/>
            <a:ext cx="7940040" cy="400110"/>
          </a:xfrm>
          <a:prstGeom prst="rect">
            <a:avLst/>
          </a:prstGeom>
          <a:noFill/>
        </p:spPr>
        <p:txBody>
          <a:bodyPr wrap="square" l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bg1"/>
                </a:solidFill>
                <a:effectLst/>
                <a:uLnTx/>
                <a:uFillTx/>
                <a:latin typeface="+mn-lt"/>
                <a:ea typeface="+mn-ea"/>
                <a:cs typeface="+mn-cs"/>
              </a:rPr>
              <a:t>Visit </a:t>
            </a:r>
            <a:r>
              <a:rPr kumimoji="0" lang="en-US" sz="2000" b="1" i="0" u="none" strike="noStrike" kern="1200" cap="none" spc="0" normalizeH="0" baseline="0" noProof="0" dirty="0">
                <a:ln>
                  <a:noFill/>
                </a:ln>
                <a:solidFill>
                  <a:schemeClr val="bg1"/>
                </a:solidFill>
                <a:effectLst/>
                <a:uLnTx/>
                <a:uFillTx/>
                <a:latin typeface="+mn-lt"/>
                <a:ea typeface="+mn-ea"/>
                <a:cs typeface="+mn-cs"/>
              </a:rPr>
              <a:t>www.vitalstrategies.org/overdose-prevention/</a:t>
            </a:r>
          </a:p>
        </p:txBody>
      </p:sp>
    </p:spTree>
    <p:extLst>
      <p:ext uri="{BB962C8B-B14F-4D97-AF65-F5344CB8AC3E}">
        <p14:creationId xmlns:p14="http://schemas.microsoft.com/office/powerpoint/2010/main" val="6926359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5"/>
        <p:cNvGrpSpPr/>
        <p:nvPr/>
      </p:nvGrpSpPr>
      <p:grpSpPr>
        <a:xfrm>
          <a:off x="0" y="0"/>
          <a:ext cx="0" cy="0"/>
          <a:chOff x="0" y="0"/>
          <a:chExt cx="0" cy="0"/>
        </a:xfrm>
      </p:grpSpPr>
      <p:sp>
        <p:nvSpPr>
          <p:cNvPr id="46" name="Google Shape;46;p10"/>
          <p:cNvSpPr/>
          <p:nvPr/>
        </p:nvSpPr>
        <p:spPr>
          <a:xfrm>
            <a:off x="-55300" y="-39467"/>
            <a:ext cx="6154000" cy="6944000"/>
          </a:xfrm>
          <a:prstGeom prst="rect">
            <a:avLst/>
          </a:prstGeom>
          <a:solidFill>
            <a:srgbClr val="A41E3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 name="Google Shape;47;p10"/>
          <p:cNvSpPr txBox="1">
            <a:spLocks noGrp="1"/>
          </p:cNvSpPr>
          <p:nvPr>
            <p:ph type="title"/>
          </p:nvPr>
        </p:nvSpPr>
        <p:spPr>
          <a:xfrm>
            <a:off x="354000" y="1901384"/>
            <a:ext cx="5393600" cy="1976400"/>
          </a:xfrm>
          <a:prstGeom prst="rect">
            <a:avLst/>
          </a:prstGeom>
        </p:spPr>
        <p:txBody>
          <a:bodyPr spcFirstLastPara="1" wrap="square" lIns="91425" tIns="91425" rIns="91425" bIns="91425" anchor="b" anchorCtr="0"/>
          <a:lstStyle>
            <a:lvl1pPr lvl="0">
              <a:spcBef>
                <a:spcPts val="0"/>
              </a:spcBef>
              <a:spcAft>
                <a:spcPts val="0"/>
              </a:spcAft>
              <a:buClr>
                <a:srgbClr val="FFFFFF"/>
              </a:buClr>
              <a:buSzPts val="4200"/>
              <a:buNone/>
              <a:defRPr sz="5600">
                <a:solidFill>
                  <a:srgbClr val="FFFFFF"/>
                </a:solidFill>
                <a:latin typeface="+mj-lt"/>
              </a:defRPr>
            </a:lvl1pPr>
            <a:lvl2pPr lvl="1" algn="ctr">
              <a:spcBef>
                <a:spcPts val="0"/>
              </a:spcBef>
              <a:spcAft>
                <a:spcPts val="0"/>
              </a:spcAft>
              <a:buClr>
                <a:srgbClr val="FFFFFF"/>
              </a:buClr>
              <a:buSzPts val="4200"/>
              <a:buNone/>
              <a:defRPr sz="5600">
                <a:solidFill>
                  <a:srgbClr val="FFFFFF"/>
                </a:solidFill>
              </a:defRPr>
            </a:lvl2pPr>
            <a:lvl3pPr lvl="2" algn="ctr">
              <a:spcBef>
                <a:spcPts val="0"/>
              </a:spcBef>
              <a:spcAft>
                <a:spcPts val="0"/>
              </a:spcAft>
              <a:buClr>
                <a:srgbClr val="FFFFFF"/>
              </a:buClr>
              <a:buSzPts val="4200"/>
              <a:buNone/>
              <a:defRPr sz="5600">
                <a:solidFill>
                  <a:srgbClr val="FFFFFF"/>
                </a:solidFill>
              </a:defRPr>
            </a:lvl3pPr>
            <a:lvl4pPr lvl="3" algn="ctr">
              <a:spcBef>
                <a:spcPts val="0"/>
              </a:spcBef>
              <a:spcAft>
                <a:spcPts val="0"/>
              </a:spcAft>
              <a:buClr>
                <a:srgbClr val="FFFFFF"/>
              </a:buClr>
              <a:buSzPts val="4200"/>
              <a:buNone/>
              <a:defRPr sz="5600">
                <a:solidFill>
                  <a:srgbClr val="FFFFFF"/>
                </a:solidFill>
              </a:defRPr>
            </a:lvl4pPr>
            <a:lvl5pPr lvl="4" algn="ctr">
              <a:spcBef>
                <a:spcPts val="0"/>
              </a:spcBef>
              <a:spcAft>
                <a:spcPts val="0"/>
              </a:spcAft>
              <a:buClr>
                <a:srgbClr val="FFFFFF"/>
              </a:buClr>
              <a:buSzPts val="4200"/>
              <a:buNone/>
              <a:defRPr sz="5600">
                <a:solidFill>
                  <a:srgbClr val="FFFFFF"/>
                </a:solidFill>
              </a:defRPr>
            </a:lvl5pPr>
            <a:lvl6pPr lvl="5" algn="ctr">
              <a:spcBef>
                <a:spcPts val="0"/>
              </a:spcBef>
              <a:spcAft>
                <a:spcPts val="0"/>
              </a:spcAft>
              <a:buClr>
                <a:srgbClr val="FFFFFF"/>
              </a:buClr>
              <a:buSzPts val="4200"/>
              <a:buNone/>
              <a:defRPr sz="5600">
                <a:solidFill>
                  <a:srgbClr val="FFFFFF"/>
                </a:solidFill>
              </a:defRPr>
            </a:lvl6pPr>
            <a:lvl7pPr lvl="6" algn="ctr">
              <a:spcBef>
                <a:spcPts val="0"/>
              </a:spcBef>
              <a:spcAft>
                <a:spcPts val="0"/>
              </a:spcAft>
              <a:buClr>
                <a:srgbClr val="FFFFFF"/>
              </a:buClr>
              <a:buSzPts val="4200"/>
              <a:buNone/>
              <a:defRPr sz="5600">
                <a:solidFill>
                  <a:srgbClr val="FFFFFF"/>
                </a:solidFill>
              </a:defRPr>
            </a:lvl7pPr>
            <a:lvl8pPr lvl="7" algn="ctr">
              <a:spcBef>
                <a:spcPts val="0"/>
              </a:spcBef>
              <a:spcAft>
                <a:spcPts val="0"/>
              </a:spcAft>
              <a:buClr>
                <a:srgbClr val="FFFFFF"/>
              </a:buClr>
              <a:buSzPts val="4200"/>
              <a:buNone/>
              <a:defRPr sz="5600">
                <a:solidFill>
                  <a:srgbClr val="FFFFFF"/>
                </a:solidFill>
              </a:defRPr>
            </a:lvl8pPr>
            <a:lvl9pPr lvl="8" algn="ctr">
              <a:spcBef>
                <a:spcPts val="0"/>
              </a:spcBef>
              <a:spcAft>
                <a:spcPts val="0"/>
              </a:spcAft>
              <a:buClr>
                <a:srgbClr val="FFFFFF"/>
              </a:buClr>
              <a:buSzPts val="4200"/>
              <a:buNone/>
              <a:defRPr sz="5600">
                <a:solidFill>
                  <a:srgbClr val="FFFFFF"/>
                </a:solidFill>
              </a:defRPr>
            </a:lvl9pPr>
          </a:lstStyle>
          <a:p>
            <a:r>
              <a:rPr lang="en-US"/>
              <a:t>Click to edit Master title style</a:t>
            </a:r>
            <a:endParaRPr/>
          </a:p>
        </p:txBody>
      </p:sp>
      <p:sp>
        <p:nvSpPr>
          <p:cNvPr id="48" name="Google Shape;48;p10"/>
          <p:cNvSpPr txBox="1">
            <a:spLocks noGrp="1"/>
          </p:cNvSpPr>
          <p:nvPr>
            <p:ph type="subTitle" idx="1"/>
          </p:nvPr>
        </p:nvSpPr>
        <p:spPr>
          <a:xfrm>
            <a:off x="354000" y="3770217"/>
            <a:ext cx="5393600" cy="1186400"/>
          </a:xfrm>
          <a:prstGeom prst="rect">
            <a:avLst/>
          </a:prstGeom>
        </p:spPr>
        <p:txBody>
          <a:bodyPr spcFirstLastPara="1" wrap="square" lIns="91425" tIns="91425" rIns="91425" bIns="91425" anchor="t" anchorCtr="0"/>
          <a:lstStyle>
            <a:lvl1pPr lvl="0">
              <a:lnSpc>
                <a:spcPct val="100000"/>
              </a:lnSpc>
              <a:spcBef>
                <a:spcPts val="0"/>
              </a:spcBef>
              <a:spcAft>
                <a:spcPts val="0"/>
              </a:spcAft>
              <a:buClr>
                <a:schemeClr val="dk1"/>
              </a:buClr>
              <a:buSzPts val="1800"/>
              <a:buFont typeface="Roboto"/>
              <a:buNone/>
              <a:defRPr b="1">
                <a:solidFill>
                  <a:schemeClr val="dk1"/>
                </a:solidFill>
                <a:latin typeface="+mj-lt"/>
                <a:ea typeface="Roboto"/>
                <a:cs typeface="Roboto"/>
                <a:sym typeface="Roboto"/>
              </a:defRPr>
            </a:lvl1pPr>
            <a:lvl2pPr lvl="1" algn="ctr">
              <a:lnSpc>
                <a:spcPct val="100000"/>
              </a:lnSpc>
              <a:spcBef>
                <a:spcPts val="0"/>
              </a:spcBef>
              <a:spcAft>
                <a:spcPts val="0"/>
              </a:spcAft>
              <a:buClr>
                <a:srgbClr val="CCCCCC"/>
              </a:buClr>
              <a:buSzPts val="2100"/>
              <a:buNone/>
              <a:defRPr sz="2800">
                <a:solidFill>
                  <a:srgbClr val="CCCCCC"/>
                </a:solidFill>
              </a:defRPr>
            </a:lvl2pPr>
            <a:lvl3pPr lvl="2" algn="ctr">
              <a:lnSpc>
                <a:spcPct val="100000"/>
              </a:lnSpc>
              <a:spcBef>
                <a:spcPts val="0"/>
              </a:spcBef>
              <a:spcAft>
                <a:spcPts val="0"/>
              </a:spcAft>
              <a:buClr>
                <a:srgbClr val="CCCCCC"/>
              </a:buClr>
              <a:buSzPts val="2100"/>
              <a:buNone/>
              <a:defRPr sz="2800">
                <a:solidFill>
                  <a:srgbClr val="CCCCCC"/>
                </a:solidFill>
              </a:defRPr>
            </a:lvl3pPr>
            <a:lvl4pPr lvl="3" algn="ctr">
              <a:lnSpc>
                <a:spcPct val="100000"/>
              </a:lnSpc>
              <a:spcBef>
                <a:spcPts val="0"/>
              </a:spcBef>
              <a:spcAft>
                <a:spcPts val="0"/>
              </a:spcAft>
              <a:buClr>
                <a:srgbClr val="CCCCCC"/>
              </a:buClr>
              <a:buSzPts val="2100"/>
              <a:buNone/>
              <a:defRPr sz="2800">
                <a:solidFill>
                  <a:srgbClr val="CCCCCC"/>
                </a:solidFill>
              </a:defRPr>
            </a:lvl4pPr>
            <a:lvl5pPr lvl="4" algn="ctr">
              <a:lnSpc>
                <a:spcPct val="100000"/>
              </a:lnSpc>
              <a:spcBef>
                <a:spcPts val="0"/>
              </a:spcBef>
              <a:spcAft>
                <a:spcPts val="0"/>
              </a:spcAft>
              <a:buClr>
                <a:srgbClr val="CCCCCC"/>
              </a:buClr>
              <a:buSzPts val="2100"/>
              <a:buNone/>
              <a:defRPr sz="2800">
                <a:solidFill>
                  <a:srgbClr val="CCCCCC"/>
                </a:solidFill>
              </a:defRPr>
            </a:lvl5pPr>
            <a:lvl6pPr lvl="5" algn="ctr">
              <a:lnSpc>
                <a:spcPct val="100000"/>
              </a:lnSpc>
              <a:spcBef>
                <a:spcPts val="0"/>
              </a:spcBef>
              <a:spcAft>
                <a:spcPts val="0"/>
              </a:spcAft>
              <a:buClr>
                <a:srgbClr val="CCCCCC"/>
              </a:buClr>
              <a:buSzPts val="2100"/>
              <a:buNone/>
              <a:defRPr sz="2800">
                <a:solidFill>
                  <a:srgbClr val="CCCCCC"/>
                </a:solidFill>
              </a:defRPr>
            </a:lvl6pPr>
            <a:lvl7pPr lvl="6" algn="ctr">
              <a:lnSpc>
                <a:spcPct val="100000"/>
              </a:lnSpc>
              <a:spcBef>
                <a:spcPts val="0"/>
              </a:spcBef>
              <a:spcAft>
                <a:spcPts val="0"/>
              </a:spcAft>
              <a:buClr>
                <a:srgbClr val="CCCCCC"/>
              </a:buClr>
              <a:buSzPts val="2100"/>
              <a:buNone/>
              <a:defRPr sz="2800">
                <a:solidFill>
                  <a:srgbClr val="CCCCCC"/>
                </a:solidFill>
              </a:defRPr>
            </a:lvl7pPr>
            <a:lvl8pPr lvl="7" algn="ctr">
              <a:lnSpc>
                <a:spcPct val="100000"/>
              </a:lnSpc>
              <a:spcBef>
                <a:spcPts val="0"/>
              </a:spcBef>
              <a:spcAft>
                <a:spcPts val="0"/>
              </a:spcAft>
              <a:buClr>
                <a:srgbClr val="CCCCCC"/>
              </a:buClr>
              <a:buSzPts val="2100"/>
              <a:buNone/>
              <a:defRPr sz="2800">
                <a:solidFill>
                  <a:srgbClr val="CCCCCC"/>
                </a:solidFill>
              </a:defRPr>
            </a:lvl8pPr>
            <a:lvl9pPr lvl="8" algn="ctr">
              <a:lnSpc>
                <a:spcPct val="100000"/>
              </a:lnSpc>
              <a:spcBef>
                <a:spcPts val="0"/>
              </a:spcBef>
              <a:spcAft>
                <a:spcPts val="0"/>
              </a:spcAft>
              <a:buClr>
                <a:srgbClr val="CCCCCC"/>
              </a:buClr>
              <a:buSzPts val="2100"/>
              <a:buNone/>
              <a:defRPr sz="2800">
                <a:solidFill>
                  <a:srgbClr val="CCCCCC"/>
                </a:solidFill>
              </a:defRPr>
            </a:lvl9pPr>
          </a:lstStyle>
          <a:p>
            <a:r>
              <a:rPr lang="en-US"/>
              <a:t>Click to edit Master subtitle style</a:t>
            </a:r>
            <a:endParaRPr dirty="0"/>
          </a:p>
        </p:txBody>
      </p:sp>
      <p:sp>
        <p:nvSpPr>
          <p:cNvPr id="49" name="Google Shape;49;p10"/>
          <p:cNvSpPr txBox="1">
            <a:spLocks noGrp="1"/>
          </p:cNvSpPr>
          <p:nvPr>
            <p:ph type="body" idx="2"/>
          </p:nvPr>
        </p:nvSpPr>
        <p:spPr>
          <a:xfrm>
            <a:off x="6579833" y="709800"/>
            <a:ext cx="5116000" cy="5438400"/>
          </a:xfrm>
          <a:prstGeom prst="rect">
            <a:avLst/>
          </a:prstGeom>
        </p:spPr>
        <p:txBody>
          <a:bodyPr spcFirstLastPara="1" wrap="square" lIns="91425" tIns="91425" rIns="91425" bIns="91425" anchor="ctr" anchorCtr="0"/>
          <a:lstStyle>
            <a:lvl1pPr marL="609585" lvl="0" indent="-457189">
              <a:lnSpc>
                <a:spcPct val="125000"/>
              </a:lnSpc>
              <a:spcBef>
                <a:spcPts val="0"/>
              </a:spcBef>
              <a:spcAft>
                <a:spcPts val="0"/>
              </a:spcAft>
              <a:buSzPts val="1800"/>
              <a:buFont typeface="Roboto"/>
              <a:buChar char="●"/>
              <a:defRPr>
                <a:latin typeface="+mn-lt"/>
                <a:ea typeface="Roboto"/>
                <a:cs typeface="Roboto"/>
                <a:sym typeface="Roboto"/>
              </a:defRPr>
            </a:lvl1pPr>
            <a:lvl2pPr marL="1219170" lvl="1" indent="-423323">
              <a:lnSpc>
                <a:spcPct val="125000"/>
              </a:lnSpc>
              <a:spcBef>
                <a:spcPts val="2133"/>
              </a:spcBef>
              <a:spcAft>
                <a:spcPts val="0"/>
              </a:spcAft>
              <a:buSzPts val="1400"/>
              <a:buFont typeface="Roboto"/>
              <a:buChar char="○"/>
              <a:defRPr>
                <a:latin typeface="Roboto"/>
                <a:ea typeface="Roboto"/>
                <a:cs typeface="Roboto"/>
                <a:sym typeface="Roboto"/>
              </a:defRPr>
            </a:lvl2pPr>
            <a:lvl3pPr marL="1828754" lvl="2" indent="-423323">
              <a:lnSpc>
                <a:spcPct val="125000"/>
              </a:lnSpc>
              <a:spcBef>
                <a:spcPts val="2133"/>
              </a:spcBef>
              <a:spcAft>
                <a:spcPts val="0"/>
              </a:spcAft>
              <a:buSzPts val="1400"/>
              <a:buFont typeface="Roboto"/>
              <a:buChar char="■"/>
              <a:defRPr>
                <a:latin typeface="Roboto"/>
                <a:ea typeface="Roboto"/>
                <a:cs typeface="Roboto"/>
                <a:sym typeface="Roboto"/>
              </a:defRPr>
            </a:lvl3pPr>
            <a:lvl4pPr marL="2438339" lvl="3" indent="-423323">
              <a:lnSpc>
                <a:spcPct val="125000"/>
              </a:lnSpc>
              <a:spcBef>
                <a:spcPts val="2133"/>
              </a:spcBef>
              <a:spcAft>
                <a:spcPts val="0"/>
              </a:spcAft>
              <a:buSzPts val="1400"/>
              <a:buFont typeface="Roboto"/>
              <a:buChar char="●"/>
              <a:defRPr>
                <a:latin typeface="Roboto"/>
                <a:ea typeface="Roboto"/>
                <a:cs typeface="Roboto"/>
                <a:sym typeface="Roboto"/>
              </a:defRPr>
            </a:lvl4pPr>
            <a:lvl5pPr marL="3047924" lvl="4" indent="-423323">
              <a:lnSpc>
                <a:spcPct val="125000"/>
              </a:lnSpc>
              <a:spcBef>
                <a:spcPts val="2133"/>
              </a:spcBef>
              <a:spcAft>
                <a:spcPts val="0"/>
              </a:spcAft>
              <a:buSzPts val="1400"/>
              <a:buFont typeface="Roboto"/>
              <a:buChar char="○"/>
              <a:defRPr>
                <a:latin typeface="Roboto"/>
                <a:ea typeface="Roboto"/>
                <a:cs typeface="Roboto"/>
                <a:sym typeface="Roboto"/>
              </a:defRPr>
            </a:lvl5pPr>
            <a:lvl6pPr marL="3657509" lvl="5" indent="-423323">
              <a:lnSpc>
                <a:spcPct val="125000"/>
              </a:lnSpc>
              <a:spcBef>
                <a:spcPts val="2133"/>
              </a:spcBef>
              <a:spcAft>
                <a:spcPts val="0"/>
              </a:spcAft>
              <a:buSzPts val="1400"/>
              <a:buFont typeface="Roboto"/>
              <a:buChar char="■"/>
              <a:defRPr>
                <a:latin typeface="Roboto"/>
                <a:ea typeface="Roboto"/>
                <a:cs typeface="Roboto"/>
                <a:sym typeface="Roboto"/>
              </a:defRPr>
            </a:lvl6pPr>
            <a:lvl7pPr marL="4267093" lvl="6" indent="-423323">
              <a:lnSpc>
                <a:spcPct val="125000"/>
              </a:lnSpc>
              <a:spcBef>
                <a:spcPts val="2133"/>
              </a:spcBef>
              <a:spcAft>
                <a:spcPts val="0"/>
              </a:spcAft>
              <a:buSzPts val="1400"/>
              <a:buFont typeface="Roboto"/>
              <a:buChar char="●"/>
              <a:defRPr>
                <a:latin typeface="Roboto"/>
                <a:ea typeface="Roboto"/>
                <a:cs typeface="Roboto"/>
                <a:sym typeface="Roboto"/>
              </a:defRPr>
            </a:lvl7pPr>
            <a:lvl8pPr marL="4876678" lvl="7" indent="-423323">
              <a:lnSpc>
                <a:spcPct val="125000"/>
              </a:lnSpc>
              <a:spcBef>
                <a:spcPts val="2133"/>
              </a:spcBef>
              <a:spcAft>
                <a:spcPts val="0"/>
              </a:spcAft>
              <a:buSzPts val="1400"/>
              <a:buFont typeface="Roboto"/>
              <a:buChar char="○"/>
              <a:defRPr>
                <a:latin typeface="Roboto"/>
                <a:ea typeface="Roboto"/>
                <a:cs typeface="Roboto"/>
                <a:sym typeface="Roboto"/>
              </a:defRPr>
            </a:lvl8pPr>
            <a:lvl9pPr marL="5486263" lvl="8" indent="-423323">
              <a:lnSpc>
                <a:spcPct val="125000"/>
              </a:lnSpc>
              <a:spcBef>
                <a:spcPts val="2133"/>
              </a:spcBef>
              <a:spcAft>
                <a:spcPts val="2133"/>
              </a:spcAft>
              <a:buSzPts val="1400"/>
              <a:buFont typeface="Roboto"/>
              <a:buChar char="■"/>
              <a:defRPr>
                <a:latin typeface="Roboto"/>
                <a:ea typeface="Roboto"/>
                <a:cs typeface="Roboto"/>
                <a:sym typeface="Roboto"/>
              </a:defRPr>
            </a:lvl9pPr>
          </a:lstStyle>
          <a:p>
            <a:pPr lvl="0"/>
            <a:r>
              <a:rPr lang="en-US"/>
              <a:t>Edit Master text styles</a:t>
            </a:r>
          </a:p>
        </p:txBody>
      </p:sp>
    </p:spTree>
    <p:extLst>
      <p:ext uri="{BB962C8B-B14F-4D97-AF65-F5344CB8AC3E}">
        <p14:creationId xmlns:p14="http://schemas.microsoft.com/office/powerpoint/2010/main" val="38781683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tx2"/>
        </a:solidFill>
        <a:effectLst/>
      </p:bgPr>
    </p:bg>
    <p:spTree>
      <p:nvGrpSpPr>
        <p:cNvPr id="1" name="Shape 14"/>
        <p:cNvGrpSpPr/>
        <p:nvPr/>
      </p:nvGrpSpPr>
      <p:grpSpPr>
        <a:xfrm>
          <a:off x="0" y="0"/>
          <a:ext cx="0" cy="0"/>
          <a:chOff x="0" y="0"/>
          <a:chExt cx="0" cy="0"/>
        </a:xfrm>
      </p:grpSpPr>
      <p:sp>
        <p:nvSpPr>
          <p:cNvPr id="15" name="Google Shape;15;p3"/>
          <p:cNvSpPr txBox="1">
            <a:spLocks noGrp="1"/>
          </p:cNvSpPr>
          <p:nvPr>
            <p:ph type="ctrTitle"/>
          </p:nvPr>
        </p:nvSpPr>
        <p:spPr>
          <a:xfrm>
            <a:off x="270367" y="1508000"/>
            <a:ext cx="10876400" cy="2120000"/>
          </a:xfrm>
          <a:prstGeom prst="rect">
            <a:avLst/>
          </a:prstGeom>
        </p:spPr>
        <p:txBody>
          <a:bodyPr spcFirstLastPara="1" wrap="square" lIns="91425" tIns="91425" rIns="91425" bIns="91425" anchor="b" anchorCtr="0"/>
          <a:lstStyle>
            <a:lvl1pPr lvl="0" rtl="0">
              <a:spcBef>
                <a:spcPts val="0"/>
              </a:spcBef>
              <a:spcAft>
                <a:spcPts val="0"/>
              </a:spcAft>
              <a:buClr>
                <a:srgbClr val="FFFFFF"/>
              </a:buClr>
              <a:buSzPts val="5000"/>
              <a:buNone/>
              <a:defRPr sz="6667">
                <a:solidFill>
                  <a:srgbClr val="FFFFFF"/>
                </a:solidFill>
                <a:latin typeface="+mj-lt"/>
              </a:defRPr>
            </a:lvl1pPr>
            <a:lvl2pPr lvl="1" algn="ctr" rtl="0">
              <a:spcBef>
                <a:spcPts val="0"/>
              </a:spcBef>
              <a:spcAft>
                <a:spcPts val="0"/>
              </a:spcAft>
              <a:buClr>
                <a:srgbClr val="000000"/>
              </a:buClr>
              <a:buSzPts val="5200"/>
              <a:buNone/>
              <a:defRPr sz="6933">
                <a:solidFill>
                  <a:srgbClr val="000000"/>
                </a:solidFill>
              </a:defRPr>
            </a:lvl2pPr>
            <a:lvl3pPr lvl="2" algn="ctr" rtl="0">
              <a:spcBef>
                <a:spcPts val="0"/>
              </a:spcBef>
              <a:spcAft>
                <a:spcPts val="0"/>
              </a:spcAft>
              <a:buClr>
                <a:srgbClr val="000000"/>
              </a:buClr>
              <a:buSzPts val="5200"/>
              <a:buNone/>
              <a:defRPr sz="6933">
                <a:solidFill>
                  <a:srgbClr val="000000"/>
                </a:solidFill>
              </a:defRPr>
            </a:lvl3pPr>
            <a:lvl4pPr lvl="3" algn="ctr" rtl="0">
              <a:spcBef>
                <a:spcPts val="0"/>
              </a:spcBef>
              <a:spcAft>
                <a:spcPts val="0"/>
              </a:spcAft>
              <a:buClr>
                <a:srgbClr val="000000"/>
              </a:buClr>
              <a:buSzPts val="5200"/>
              <a:buNone/>
              <a:defRPr sz="6933">
                <a:solidFill>
                  <a:srgbClr val="000000"/>
                </a:solidFill>
              </a:defRPr>
            </a:lvl4pPr>
            <a:lvl5pPr lvl="4" algn="ctr" rtl="0">
              <a:spcBef>
                <a:spcPts val="0"/>
              </a:spcBef>
              <a:spcAft>
                <a:spcPts val="0"/>
              </a:spcAft>
              <a:buClr>
                <a:srgbClr val="000000"/>
              </a:buClr>
              <a:buSzPts val="5200"/>
              <a:buNone/>
              <a:defRPr sz="6933">
                <a:solidFill>
                  <a:srgbClr val="000000"/>
                </a:solidFill>
              </a:defRPr>
            </a:lvl5pPr>
            <a:lvl6pPr lvl="5" algn="ctr" rtl="0">
              <a:spcBef>
                <a:spcPts val="0"/>
              </a:spcBef>
              <a:spcAft>
                <a:spcPts val="0"/>
              </a:spcAft>
              <a:buClr>
                <a:srgbClr val="000000"/>
              </a:buClr>
              <a:buSzPts val="5200"/>
              <a:buNone/>
              <a:defRPr sz="6933">
                <a:solidFill>
                  <a:srgbClr val="000000"/>
                </a:solidFill>
              </a:defRPr>
            </a:lvl6pPr>
            <a:lvl7pPr lvl="6" algn="ctr" rtl="0">
              <a:spcBef>
                <a:spcPts val="0"/>
              </a:spcBef>
              <a:spcAft>
                <a:spcPts val="0"/>
              </a:spcAft>
              <a:buClr>
                <a:srgbClr val="000000"/>
              </a:buClr>
              <a:buSzPts val="5200"/>
              <a:buNone/>
              <a:defRPr sz="6933">
                <a:solidFill>
                  <a:srgbClr val="000000"/>
                </a:solidFill>
              </a:defRPr>
            </a:lvl7pPr>
            <a:lvl8pPr lvl="7" algn="ctr" rtl="0">
              <a:spcBef>
                <a:spcPts val="0"/>
              </a:spcBef>
              <a:spcAft>
                <a:spcPts val="0"/>
              </a:spcAft>
              <a:buClr>
                <a:srgbClr val="000000"/>
              </a:buClr>
              <a:buSzPts val="5200"/>
              <a:buNone/>
              <a:defRPr sz="6933">
                <a:solidFill>
                  <a:srgbClr val="000000"/>
                </a:solidFill>
              </a:defRPr>
            </a:lvl8pPr>
            <a:lvl9pPr lvl="8" algn="ctr" rtl="0">
              <a:spcBef>
                <a:spcPts val="0"/>
              </a:spcBef>
              <a:spcAft>
                <a:spcPts val="0"/>
              </a:spcAft>
              <a:buClr>
                <a:srgbClr val="000000"/>
              </a:buClr>
              <a:buSzPts val="5200"/>
              <a:buNone/>
              <a:defRPr sz="6933">
                <a:solidFill>
                  <a:srgbClr val="000000"/>
                </a:solidFill>
              </a:defRPr>
            </a:lvl9pPr>
          </a:lstStyle>
          <a:p>
            <a:r>
              <a:rPr lang="en-US"/>
              <a:t>Click to edit Master title style</a:t>
            </a:r>
            <a:endParaRPr dirty="0"/>
          </a:p>
        </p:txBody>
      </p:sp>
      <p:sp>
        <p:nvSpPr>
          <p:cNvPr id="16" name="Google Shape;16;p3"/>
          <p:cNvSpPr txBox="1">
            <a:spLocks noGrp="1"/>
          </p:cNvSpPr>
          <p:nvPr>
            <p:ph type="subTitle" idx="1"/>
          </p:nvPr>
        </p:nvSpPr>
        <p:spPr>
          <a:xfrm>
            <a:off x="270367" y="3430533"/>
            <a:ext cx="8639200" cy="1056800"/>
          </a:xfrm>
          <a:prstGeom prst="rect">
            <a:avLst/>
          </a:prstGeom>
        </p:spPr>
        <p:txBody>
          <a:bodyPr spcFirstLastPara="1" wrap="square" lIns="91425" tIns="91425" rIns="91425" bIns="91425" anchor="t" anchorCtr="0"/>
          <a:lstStyle>
            <a:lvl1pPr lvl="0" rtl="0">
              <a:lnSpc>
                <a:spcPct val="100000"/>
              </a:lnSpc>
              <a:spcBef>
                <a:spcPts val="0"/>
              </a:spcBef>
              <a:spcAft>
                <a:spcPts val="0"/>
              </a:spcAft>
              <a:buClr>
                <a:schemeClr val="accent4"/>
              </a:buClr>
              <a:buSzPts val="2500"/>
              <a:buFont typeface="Roboto Medium"/>
              <a:buNone/>
              <a:defRPr sz="3333" b="1">
                <a:solidFill>
                  <a:schemeClr val="accent4"/>
                </a:solidFill>
                <a:latin typeface="+mj-lt"/>
                <a:ea typeface="Roboto Medium"/>
                <a:cs typeface="Roboto Medium"/>
                <a:sym typeface="Roboto Medium"/>
              </a:defRPr>
            </a:lvl1pPr>
            <a:lvl2pPr lvl="1" algn="ctr" rtl="0">
              <a:lnSpc>
                <a:spcPct val="100000"/>
              </a:lnSpc>
              <a:spcBef>
                <a:spcPts val="0"/>
              </a:spcBef>
              <a:spcAft>
                <a:spcPts val="0"/>
              </a:spcAft>
              <a:buSzPts val="2800"/>
              <a:buFont typeface="Oswald"/>
              <a:buNone/>
              <a:defRPr sz="3733">
                <a:latin typeface="Oswald"/>
                <a:ea typeface="Oswald"/>
                <a:cs typeface="Oswald"/>
                <a:sym typeface="Oswald"/>
              </a:defRPr>
            </a:lvl2pPr>
            <a:lvl3pPr lvl="2" algn="ctr" rtl="0">
              <a:lnSpc>
                <a:spcPct val="100000"/>
              </a:lnSpc>
              <a:spcBef>
                <a:spcPts val="0"/>
              </a:spcBef>
              <a:spcAft>
                <a:spcPts val="0"/>
              </a:spcAft>
              <a:buSzPts val="2800"/>
              <a:buFont typeface="Oswald"/>
              <a:buNone/>
              <a:defRPr sz="3733">
                <a:latin typeface="Oswald"/>
                <a:ea typeface="Oswald"/>
                <a:cs typeface="Oswald"/>
                <a:sym typeface="Oswald"/>
              </a:defRPr>
            </a:lvl3pPr>
            <a:lvl4pPr lvl="3" algn="ctr" rtl="0">
              <a:lnSpc>
                <a:spcPct val="100000"/>
              </a:lnSpc>
              <a:spcBef>
                <a:spcPts val="0"/>
              </a:spcBef>
              <a:spcAft>
                <a:spcPts val="0"/>
              </a:spcAft>
              <a:buSzPts val="2800"/>
              <a:buFont typeface="Oswald"/>
              <a:buNone/>
              <a:defRPr sz="3733">
                <a:latin typeface="Oswald"/>
                <a:ea typeface="Oswald"/>
                <a:cs typeface="Oswald"/>
                <a:sym typeface="Oswald"/>
              </a:defRPr>
            </a:lvl4pPr>
            <a:lvl5pPr lvl="4" algn="ctr" rtl="0">
              <a:lnSpc>
                <a:spcPct val="100000"/>
              </a:lnSpc>
              <a:spcBef>
                <a:spcPts val="0"/>
              </a:spcBef>
              <a:spcAft>
                <a:spcPts val="0"/>
              </a:spcAft>
              <a:buSzPts val="2800"/>
              <a:buFont typeface="Oswald"/>
              <a:buNone/>
              <a:defRPr sz="3733">
                <a:latin typeface="Oswald"/>
                <a:ea typeface="Oswald"/>
                <a:cs typeface="Oswald"/>
                <a:sym typeface="Oswald"/>
              </a:defRPr>
            </a:lvl5pPr>
            <a:lvl6pPr lvl="5" algn="ctr" rtl="0">
              <a:lnSpc>
                <a:spcPct val="100000"/>
              </a:lnSpc>
              <a:spcBef>
                <a:spcPts val="0"/>
              </a:spcBef>
              <a:spcAft>
                <a:spcPts val="0"/>
              </a:spcAft>
              <a:buSzPts val="2800"/>
              <a:buFont typeface="Oswald"/>
              <a:buNone/>
              <a:defRPr sz="3733">
                <a:latin typeface="Oswald"/>
                <a:ea typeface="Oswald"/>
                <a:cs typeface="Oswald"/>
                <a:sym typeface="Oswald"/>
              </a:defRPr>
            </a:lvl6pPr>
            <a:lvl7pPr lvl="6" algn="ctr" rtl="0">
              <a:lnSpc>
                <a:spcPct val="100000"/>
              </a:lnSpc>
              <a:spcBef>
                <a:spcPts val="0"/>
              </a:spcBef>
              <a:spcAft>
                <a:spcPts val="0"/>
              </a:spcAft>
              <a:buSzPts val="2800"/>
              <a:buFont typeface="Oswald"/>
              <a:buNone/>
              <a:defRPr sz="3733">
                <a:latin typeface="Oswald"/>
                <a:ea typeface="Oswald"/>
                <a:cs typeface="Oswald"/>
                <a:sym typeface="Oswald"/>
              </a:defRPr>
            </a:lvl7pPr>
            <a:lvl8pPr lvl="7" algn="ctr" rtl="0">
              <a:lnSpc>
                <a:spcPct val="100000"/>
              </a:lnSpc>
              <a:spcBef>
                <a:spcPts val="0"/>
              </a:spcBef>
              <a:spcAft>
                <a:spcPts val="0"/>
              </a:spcAft>
              <a:buSzPts val="2800"/>
              <a:buFont typeface="Oswald"/>
              <a:buNone/>
              <a:defRPr sz="3733">
                <a:latin typeface="Oswald"/>
                <a:ea typeface="Oswald"/>
                <a:cs typeface="Oswald"/>
                <a:sym typeface="Oswald"/>
              </a:defRPr>
            </a:lvl8pPr>
            <a:lvl9pPr lvl="8" algn="ctr" rtl="0">
              <a:lnSpc>
                <a:spcPct val="100000"/>
              </a:lnSpc>
              <a:spcBef>
                <a:spcPts val="0"/>
              </a:spcBef>
              <a:spcAft>
                <a:spcPts val="0"/>
              </a:spcAft>
              <a:buSzPts val="2800"/>
              <a:buFont typeface="Oswald"/>
              <a:buNone/>
              <a:defRPr sz="3733">
                <a:latin typeface="Oswald"/>
                <a:ea typeface="Oswald"/>
                <a:cs typeface="Oswald"/>
                <a:sym typeface="Oswald"/>
              </a:defRPr>
            </a:lvl9pPr>
          </a:lstStyle>
          <a:p>
            <a:r>
              <a:rPr lang="en-US"/>
              <a:t>Click to edit Master subtitle style</a:t>
            </a:r>
            <a:endParaRPr/>
          </a:p>
        </p:txBody>
      </p:sp>
    </p:spTree>
    <p:extLst>
      <p:ext uri="{BB962C8B-B14F-4D97-AF65-F5344CB8AC3E}">
        <p14:creationId xmlns:p14="http://schemas.microsoft.com/office/powerpoint/2010/main" val="38746014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End Slide">
  <p:cSld name="End Slide">
    <p:bg>
      <p:bgPr>
        <a:solidFill>
          <a:schemeClr val="tx2"/>
        </a:solidFill>
        <a:effectLst/>
      </p:bgPr>
    </p:bg>
    <p:spTree>
      <p:nvGrpSpPr>
        <p:cNvPr id="1" name="Shape 56"/>
        <p:cNvGrpSpPr/>
        <p:nvPr/>
      </p:nvGrpSpPr>
      <p:grpSpPr>
        <a:xfrm>
          <a:off x="0" y="0"/>
          <a:ext cx="0" cy="0"/>
          <a:chOff x="0" y="0"/>
          <a:chExt cx="0" cy="0"/>
        </a:xfrm>
      </p:grpSpPr>
      <p:pic>
        <p:nvPicPr>
          <p:cNvPr id="57" name="Google Shape;57;p14"/>
          <p:cNvPicPr preferRelativeResize="0"/>
          <p:nvPr/>
        </p:nvPicPr>
        <p:blipFill>
          <a:blip r:embed="rId2">
            <a:alphaModFix/>
          </a:blip>
          <a:stretch>
            <a:fillRect/>
          </a:stretch>
        </p:blipFill>
        <p:spPr>
          <a:xfrm>
            <a:off x="2670283" y="2347567"/>
            <a:ext cx="6851437" cy="2162868"/>
          </a:xfrm>
          <a:prstGeom prst="rect">
            <a:avLst/>
          </a:prstGeom>
          <a:noFill/>
          <a:ln>
            <a:noFill/>
          </a:ln>
        </p:spPr>
      </p:pic>
    </p:spTree>
    <p:extLst>
      <p:ext uri="{BB962C8B-B14F-4D97-AF65-F5344CB8AC3E}">
        <p14:creationId xmlns:p14="http://schemas.microsoft.com/office/powerpoint/2010/main" val="16319892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chemeClr val="accent5">
            <a:lumMod val="20000"/>
            <a:lumOff val="80000"/>
          </a:schemeClr>
        </a:solidFill>
        <a:effectLst/>
      </p:bgPr>
    </p:bg>
    <p:spTree>
      <p:nvGrpSpPr>
        <p:cNvPr id="1" name="Shape 41"/>
        <p:cNvGrpSpPr/>
        <p:nvPr/>
      </p:nvGrpSpPr>
      <p:grpSpPr>
        <a:xfrm>
          <a:off x="0" y="0"/>
          <a:ext cx="0" cy="0"/>
          <a:chOff x="0" y="0"/>
          <a:chExt cx="0" cy="0"/>
        </a:xfrm>
      </p:grpSpPr>
      <p:sp>
        <p:nvSpPr>
          <p:cNvPr id="42" name="Google Shape;42;p8"/>
          <p:cNvSpPr txBox="1">
            <a:spLocks noGrp="1"/>
          </p:cNvSpPr>
          <p:nvPr>
            <p:ph type="title"/>
          </p:nvPr>
        </p:nvSpPr>
        <p:spPr>
          <a:xfrm>
            <a:off x="442467" y="2633800"/>
            <a:ext cx="11411600" cy="1590400"/>
          </a:xfrm>
          <a:prstGeom prst="rect">
            <a:avLst/>
          </a:prstGeom>
        </p:spPr>
        <p:txBody>
          <a:bodyPr spcFirstLastPara="1" wrap="square" lIns="91425" tIns="91425" rIns="91425" bIns="91425" anchor="ctr" anchorCtr="0"/>
          <a:lstStyle>
            <a:lvl1pPr lvl="0" algn="ctr" rtl="0">
              <a:spcBef>
                <a:spcPts val="0"/>
              </a:spcBef>
              <a:spcAft>
                <a:spcPts val="0"/>
              </a:spcAft>
              <a:buSzPts val="5000"/>
              <a:buNone/>
              <a:defRPr sz="6667">
                <a:latin typeface="+mj-lt"/>
              </a:defRPr>
            </a:lvl1pPr>
            <a:lvl2pPr lvl="1" rtl="0">
              <a:spcBef>
                <a:spcPts val="0"/>
              </a:spcBef>
              <a:spcAft>
                <a:spcPts val="0"/>
              </a:spcAft>
              <a:buSzPts val="5000"/>
              <a:buNone/>
              <a:defRPr sz="6667"/>
            </a:lvl2pPr>
            <a:lvl3pPr lvl="2" rtl="0">
              <a:spcBef>
                <a:spcPts val="0"/>
              </a:spcBef>
              <a:spcAft>
                <a:spcPts val="0"/>
              </a:spcAft>
              <a:buSzPts val="5000"/>
              <a:buNone/>
              <a:defRPr sz="6667"/>
            </a:lvl3pPr>
            <a:lvl4pPr lvl="3" rtl="0">
              <a:spcBef>
                <a:spcPts val="0"/>
              </a:spcBef>
              <a:spcAft>
                <a:spcPts val="0"/>
              </a:spcAft>
              <a:buSzPts val="5000"/>
              <a:buNone/>
              <a:defRPr sz="6667"/>
            </a:lvl4pPr>
            <a:lvl5pPr lvl="4" rtl="0">
              <a:spcBef>
                <a:spcPts val="0"/>
              </a:spcBef>
              <a:spcAft>
                <a:spcPts val="0"/>
              </a:spcAft>
              <a:buSzPts val="5000"/>
              <a:buNone/>
              <a:defRPr sz="6667"/>
            </a:lvl5pPr>
            <a:lvl6pPr lvl="5" rtl="0">
              <a:spcBef>
                <a:spcPts val="0"/>
              </a:spcBef>
              <a:spcAft>
                <a:spcPts val="0"/>
              </a:spcAft>
              <a:buSzPts val="5000"/>
              <a:buNone/>
              <a:defRPr sz="6667"/>
            </a:lvl6pPr>
            <a:lvl7pPr lvl="6" rtl="0">
              <a:spcBef>
                <a:spcPts val="0"/>
              </a:spcBef>
              <a:spcAft>
                <a:spcPts val="0"/>
              </a:spcAft>
              <a:buSzPts val="5000"/>
              <a:buNone/>
              <a:defRPr sz="6667"/>
            </a:lvl7pPr>
            <a:lvl8pPr lvl="7" rtl="0">
              <a:spcBef>
                <a:spcPts val="0"/>
              </a:spcBef>
              <a:spcAft>
                <a:spcPts val="0"/>
              </a:spcAft>
              <a:buSzPts val="5000"/>
              <a:buNone/>
              <a:defRPr sz="6667"/>
            </a:lvl8pPr>
            <a:lvl9pPr lvl="8" rtl="0">
              <a:spcBef>
                <a:spcPts val="0"/>
              </a:spcBef>
              <a:spcAft>
                <a:spcPts val="0"/>
              </a:spcAft>
              <a:buSzPts val="5000"/>
              <a:buNone/>
              <a:defRPr sz="6667"/>
            </a:lvl9pPr>
          </a:lstStyle>
          <a:p>
            <a:r>
              <a:rPr lang="en-US"/>
              <a:t>Click to edit Master title style</a:t>
            </a:r>
            <a:endParaRPr/>
          </a:p>
        </p:txBody>
      </p:sp>
    </p:spTree>
    <p:extLst>
      <p:ext uri="{BB962C8B-B14F-4D97-AF65-F5344CB8AC3E}">
        <p14:creationId xmlns:p14="http://schemas.microsoft.com/office/powerpoint/2010/main" val="41381548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160033" y="176900"/>
            <a:ext cx="111644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latin typeface="+mj-lt"/>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r>
              <a:rPr lang="en-US"/>
              <a:t>Click to edit Master title style</a:t>
            </a:r>
            <a:endParaRPr dirty="0"/>
          </a:p>
        </p:txBody>
      </p:sp>
      <p:sp>
        <p:nvSpPr>
          <p:cNvPr id="26" name="Google Shape;26;p5"/>
          <p:cNvSpPr txBox="1">
            <a:spLocks noGrp="1"/>
          </p:cNvSpPr>
          <p:nvPr>
            <p:ph type="body" idx="1"/>
          </p:nvPr>
        </p:nvSpPr>
        <p:spPr>
          <a:xfrm>
            <a:off x="212400" y="1141033"/>
            <a:ext cx="5333200" cy="4906400"/>
          </a:xfrm>
          <a:prstGeom prst="rect">
            <a:avLst/>
          </a:prstGeom>
        </p:spPr>
        <p:txBody>
          <a:bodyPr spcFirstLastPara="1" wrap="square" lIns="91425" tIns="91425" rIns="91425" bIns="91425" anchor="t" anchorCtr="0"/>
          <a:lstStyle>
            <a:lvl1pPr marL="609585" lvl="0" indent="-423323">
              <a:lnSpc>
                <a:spcPct val="125000"/>
              </a:lnSpc>
              <a:spcBef>
                <a:spcPts val="0"/>
              </a:spcBef>
              <a:spcAft>
                <a:spcPts val="0"/>
              </a:spcAft>
              <a:buSzPts val="1400"/>
              <a:buFont typeface="Roboto"/>
              <a:buChar char="●"/>
              <a:defRPr sz="1867">
                <a:latin typeface="+mn-lt"/>
                <a:ea typeface="Roboto"/>
                <a:cs typeface="Roboto"/>
                <a:sym typeface="Roboto"/>
              </a:defRPr>
            </a:lvl1pPr>
            <a:lvl2pPr marL="1219170" lvl="1" indent="-423323">
              <a:lnSpc>
                <a:spcPct val="125000"/>
              </a:lnSpc>
              <a:spcBef>
                <a:spcPts val="2133"/>
              </a:spcBef>
              <a:spcAft>
                <a:spcPts val="0"/>
              </a:spcAft>
              <a:buSzPts val="1400"/>
              <a:buFont typeface="Roboto"/>
              <a:buChar char="○"/>
              <a:defRPr>
                <a:latin typeface="Roboto"/>
                <a:ea typeface="Roboto"/>
                <a:cs typeface="Roboto"/>
                <a:sym typeface="Roboto"/>
              </a:defRPr>
            </a:lvl2pPr>
            <a:lvl3pPr marL="1828754" lvl="2" indent="-423323">
              <a:lnSpc>
                <a:spcPct val="125000"/>
              </a:lnSpc>
              <a:spcBef>
                <a:spcPts val="2133"/>
              </a:spcBef>
              <a:spcAft>
                <a:spcPts val="0"/>
              </a:spcAft>
              <a:buSzPts val="1400"/>
              <a:buFont typeface="Roboto"/>
              <a:buChar char="■"/>
              <a:defRPr>
                <a:latin typeface="Roboto"/>
                <a:ea typeface="Roboto"/>
                <a:cs typeface="Roboto"/>
                <a:sym typeface="Roboto"/>
              </a:defRPr>
            </a:lvl3pPr>
            <a:lvl4pPr marL="2438339" lvl="3" indent="-423323">
              <a:lnSpc>
                <a:spcPct val="125000"/>
              </a:lnSpc>
              <a:spcBef>
                <a:spcPts val="2133"/>
              </a:spcBef>
              <a:spcAft>
                <a:spcPts val="0"/>
              </a:spcAft>
              <a:buSzPts val="1400"/>
              <a:buFont typeface="Roboto"/>
              <a:buChar char="●"/>
              <a:defRPr>
                <a:latin typeface="Roboto"/>
                <a:ea typeface="Roboto"/>
                <a:cs typeface="Roboto"/>
                <a:sym typeface="Roboto"/>
              </a:defRPr>
            </a:lvl4pPr>
            <a:lvl5pPr marL="3047924" lvl="4" indent="-423323">
              <a:lnSpc>
                <a:spcPct val="125000"/>
              </a:lnSpc>
              <a:spcBef>
                <a:spcPts val="2133"/>
              </a:spcBef>
              <a:spcAft>
                <a:spcPts val="0"/>
              </a:spcAft>
              <a:buSzPts val="1400"/>
              <a:buFont typeface="Roboto"/>
              <a:buChar char="○"/>
              <a:defRPr>
                <a:latin typeface="Roboto"/>
                <a:ea typeface="Roboto"/>
                <a:cs typeface="Roboto"/>
                <a:sym typeface="Roboto"/>
              </a:defRPr>
            </a:lvl5pPr>
            <a:lvl6pPr marL="3657509" lvl="5" indent="-423323">
              <a:lnSpc>
                <a:spcPct val="125000"/>
              </a:lnSpc>
              <a:spcBef>
                <a:spcPts val="2133"/>
              </a:spcBef>
              <a:spcAft>
                <a:spcPts val="0"/>
              </a:spcAft>
              <a:buSzPts val="1400"/>
              <a:buFont typeface="Roboto"/>
              <a:buChar char="■"/>
              <a:defRPr>
                <a:latin typeface="Roboto"/>
                <a:ea typeface="Roboto"/>
                <a:cs typeface="Roboto"/>
                <a:sym typeface="Roboto"/>
              </a:defRPr>
            </a:lvl6pPr>
            <a:lvl7pPr marL="4267093" lvl="6" indent="-423323">
              <a:lnSpc>
                <a:spcPct val="125000"/>
              </a:lnSpc>
              <a:spcBef>
                <a:spcPts val="2133"/>
              </a:spcBef>
              <a:spcAft>
                <a:spcPts val="0"/>
              </a:spcAft>
              <a:buSzPts val="1400"/>
              <a:buFont typeface="Roboto"/>
              <a:buChar char="●"/>
              <a:defRPr>
                <a:latin typeface="Roboto"/>
                <a:ea typeface="Roboto"/>
                <a:cs typeface="Roboto"/>
                <a:sym typeface="Roboto"/>
              </a:defRPr>
            </a:lvl7pPr>
            <a:lvl8pPr marL="4876678" lvl="7" indent="-423323">
              <a:lnSpc>
                <a:spcPct val="125000"/>
              </a:lnSpc>
              <a:spcBef>
                <a:spcPts val="2133"/>
              </a:spcBef>
              <a:spcAft>
                <a:spcPts val="0"/>
              </a:spcAft>
              <a:buSzPts val="1400"/>
              <a:buFont typeface="Roboto"/>
              <a:buChar char="○"/>
              <a:defRPr>
                <a:latin typeface="Roboto"/>
                <a:ea typeface="Roboto"/>
                <a:cs typeface="Roboto"/>
                <a:sym typeface="Roboto"/>
              </a:defRPr>
            </a:lvl8pPr>
            <a:lvl9pPr marL="5486263" lvl="8" indent="-423323">
              <a:lnSpc>
                <a:spcPct val="125000"/>
              </a:lnSpc>
              <a:spcBef>
                <a:spcPts val="2133"/>
              </a:spcBef>
              <a:spcAft>
                <a:spcPts val="2133"/>
              </a:spcAft>
              <a:buSzPts val="1400"/>
              <a:buFont typeface="Roboto"/>
              <a:buChar char="■"/>
              <a:defRPr>
                <a:latin typeface="Roboto"/>
                <a:ea typeface="Roboto"/>
                <a:cs typeface="Roboto"/>
                <a:sym typeface="Roboto"/>
              </a:defRPr>
            </a:lvl9pPr>
          </a:lstStyle>
          <a:p>
            <a:pPr lvl="0"/>
            <a:r>
              <a:rPr lang="en-US"/>
              <a:t>Edit Master text styles</a:t>
            </a:r>
          </a:p>
        </p:txBody>
      </p:sp>
      <p:sp>
        <p:nvSpPr>
          <p:cNvPr id="27" name="Google Shape;27;p5"/>
          <p:cNvSpPr txBox="1">
            <a:spLocks noGrp="1"/>
          </p:cNvSpPr>
          <p:nvPr>
            <p:ph type="body" idx="2"/>
          </p:nvPr>
        </p:nvSpPr>
        <p:spPr>
          <a:xfrm>
            <a:off x="6240000" y="1141033"/>
            <a:ext cx="5333200" cy="4906400"/>
          </a:xfrm>
          <a:prstGeom prst="rect">
            <a:avLst/>
          </a:prstGeom>
        </p:spPr>
        <p:txBody>
          <a:bodyPr spcFirstLastPara="1" wrap="square" lIns="91425" tIns="91425" rIns="91425" bIns="91425" anchor="t" anchorCtr="0"/>
          <a:lstStyle>
            <a:lvl1pPr marL="609585" lvl="0" indent="-423323">
              <a:lnSpc>
                <a:spcPct val="125000"/>
              </a:lnSpc>
              <a:spcBef>
                <a:spcPts val="0"/>
              </a:spcBef>
              <a:spcAft>
                <a:spcPts val="0"/>
              </a:spcAft>
              <a:buSzPts val="1400"/>
              <a:buFont typeface="Roboto"/>
              <a:buChar char="●"/>
              <a:defRPr sz="1867">
                <a:latin typeface="+mn-lt"/>
                <a:ea typeface="Roboto"/>
                <a:cs typeface="Roboto"/>
                <a:sym typeface="Roboto"/>
              </a:defRPr>
            </a:lvl1pPr>
            <a:lvl2pPr marL="1219170" lvl="1" indent="-406390">
              <a:lnSpc>
                <a:spcPct val="125000"/>
              </a:lnSpc>
              <a:spcBef>
                <a:spcPts val="2133"/>
              </a:spcBef>
              <a:spcAft>
                <a:spcPts val="0"/>
              </a:spcAft>
              <a:buSzPts val="1200"/>
              <a:buFont typeface="Roboto"/>
              <a:buChar char="○"/>
              <a:defRPr sz="1600">
                <a:latin typeface="Roboto"/>
                <a:ea typeface="Roboto"/>
                <a:cs typeface="Roboto"/>
                <a:sym typeface="Roboto"/>
              </a:defRPr>
            </a:lvl2pPr>
            <a:lvl3pPr marL="1828754" lvl="2" indent="-406390">
              <a:lnSpc>
                <a:spcPct val="125000"/>
              </a:lnSpc>
              <a:spcBef>
                <a:spcPts val="2133"/>
              </a:spcBef>
              <a:spcAft>
                <a:spcPts val="0"/>
              </a:spcAft>
              <a:buSzPts val="1200"/>
              <a:buFont typeface="Roboto"/>
              <a:buChar char="■"/>
              <a:defRPr sz="1600">
                <a:latin typeface="Roboto"/>
                <a:ea typeface="Roboto"/>
                <a:cs typeface="Roboto"/>
                <a:sym typeface="Roboto"/>
              </a:defRPr>
            </a:lvl3pPr>
            <a:lvl4pPr marL="2438339" lvl="3" indent="-406390">
              <a:lnSpc>
                <a:spcPct val="125000"/>
              </a:lnSpc>
              <a:spcBef>
                <a:spcPts val="2133"/>
              </a:spcBef>
              <a:spcAft>
                <a:spcPts val="0"/>
              </a:spcAft>
              <a:buSzPts val="1200"/>
              <a:buFont typeface="Roboto"/>
              <a:buChar char="●"/>
              <a:defRPr sz="1600">
                <a:latin typeface="Roboto"/>
                <a:ea typeface="Roboto"/>
                <a:cs typeface="Roboto"/>
                <a:sym typeface="Roboto"/>
              </a:defRPr>
            </a:lvl4pPr>
            <a:lvl5pPr marL="3047924" lvl="4" indent="-406390">
              <a:lnSpc>
                <a:spcPct val="125000"/>
              </a:lnSpc>
              <a:spcBef>
                <a:spcPts val="2133"/>
              </a:spcBef>
              <a:spcAft>
                <a:spcPts val="0"/>
              </a:spcAft>
              <a:buSzPts val="1200"/>
              <a:buFont typeface="Roboto"/>
              <a:buChar char="○"/>
              <a:defRPr sz="1600">
                <a:latin typeface="Roboto"/>
                <a:ea typeface="Roboto"/>
                <a:cs typeface="Roboto"/>
                <a:sym typeface="Roboto"/>
              </a:defRPr>
            </a:lvl5pPr>
            <a:lvl6pPr marL="3657509" lvl="5" indent="-406390">
              <a:lnSpc>
                <a:spcPct val="125000"/>
              </a:lnSpc>
              <a:spcBef>
                <a:spcPts val="2133"/>
              </a:spcBef>
              <a:spcAft>
                <a:spcPts val="0"/>
              </a:spcAft>
              <a:buSzPts val="1200"/>
              <a:buFont typeface="Roboto"/>
              <a:buChar char="■"/>
              <a:defRPr sz="1600">
                <a:latin typeface="Roboto"/>
                <a:ea typeface="Roboto"/>
                <a:cs typeface="Roboto"/>
                <a:sym typeface="Roboto"/>
              </a:defRPr>
            </a:lvl6pPr>
            <a:lvl7pPr marL="4267093" lvl="6" indent="-406390">
              <a:lnSpc>
                <a:spcPct val="125000"/>
              </a:lnSpc>
              <a:spcBef>
                <a:spcPts val="2133"/>
              </a:spcBef>
              <a:spcAft>
                <a:spcPts val="0"/>
              </a:spcAft>
              <a:buSzPts val="1200"/>
              <a:buFont typeface="Roboto"/>
              <a:buChar char="●"/>
              <a:defRPr sz="1600">
                <a:latin typeface="Roboto"/>
                <a:ea typeface="Roboto"/>
                <a:cs typeface="Roboto"/>
                <a:sym typeface="Roboto"/>
              </a:defRPr>
            </a:lvl7pPr>
            <a:lvl8pPr marL="4876678" lvl="7" indent="-406390">
              <a:lnSpc>
                <a:spcPct val="125000"/>
              </a:lnSpc>
              <a:spcBef>
                <a:spcPts val="2133"/>
              </a:spcBef>
              <a:spcAft>
                <a:spcPts val="0"/>
              </a:spcAft>
              <a:buSzPts val="1200"/>
              <a:buFont typeface="Roboto"/>
              <a:buChar char="○"/>
              <a:defRPr sz="1600">
                <a:latin typeface="Roboto"/>
                <a:ea typeface="Roboto"/>
                <a:cs typeface="Roboto"/>
                <a:sym typeface="Roboto"/>
              </a:defRPr>
            </a:lvl8pPr>
            <a:lvl9pPr marL="5486263" lvl="8" indent="-406390">
              <a:lnSpc>
                <a:spcPct val="125000"/>
              </a:lnSpc>
              <a:spcBef>
                <a:spcPts val="2133"/>
              </a:spcBef>
              <a:spcAft>
                <a:spcPts val="2133"/>
              </a:spcAft>
              <a:buSzPts val="1200"/>
              <a:buFont typeface="Roboto"/>
              <a:buChar char="■"/>
              <a:defRPr sz="1600">
                <a:latin typeface="Roboto"/>
                <a:ea typeface="Roboto"/>
                <a:cs typeface="Roboto"/>
                <a:sym typeface="Roboto"/>
              </a:defRPr>
            </a:lvl9pPr>
          </a:lstStyle>
          <a:p>
            <a:pPr lvl="0"/>
            <a:r>
              <a:rPr lang="en-US"/>
              <a:t>Edit Master text styles</a:t>
            </a:r>
          </a:p>
        </p:txBody>
      </p:sp>
      <p:sp>
        <p:nvSpPr>
          <p:cNvPr id="31" name="Google Shape;31;p5"/>
          <p:cNvSpPr txBox="1"/>
          <p:nvPr/>
        </p:nvSpPr>
        <p:spPr>
          <a:xfrm>
            <a:off x="11442167" y="6205767"/>
            <a:ext cx="541600" cy="445600"/>
          </a:xfrm>
          <a:prstGeom prst="rect">
            <a:avLst/>
          </a:prstGeom>
          <a:noFill/>
          <a:ln>
            <a:noFill/>
          </a:ln>
        </p:spPr>
        <p:txBody>
          <a:bodyPr spcFirstLastPara="1" wrap="square" lIns="121900" tIns="121900" rIns="121900" bIns="121900" anchor="t" anchorCtr="0">
            <a:noAutofit/>
          </a:bodyPr>
          <a:lstStyle/>
          <a:p>
            <a:pPr marL="0" lvl="0" indent="0" algn="r" rtl="0">
              <a:spcBef>
                <a:spcPts val="0"/>
              </a:spcBef>
              <a:spcAft>
                <a:spcPts val="0"/>
              </a:spcAft>
              <a:buNone/>
            </a:pPr>
            <a:fld id="{00000000-1234-1234-1234-123412341234}" type="slidenum">
              <a:rPr lang="en" sz="1200">
                <a:solidFill>
                  <a:schemeClr val="accent5"/>
                </a:solidFill>
                <a:latin typeface="+mn-lt"/>
                <a:ea typeface="Roboto Condensed"/>
                <a:cs typeface="Roboto Condensed"/>
                <a:sym typeface="Roboto Condensed"/>
              </a:rPr>
              <a:pPr marL="0" lvl="0" indent="0" algn="r" rtl="0">
                <a:spcBef>
                  <a:spcPts val="0"/>
                </a:spcBef>
                <a:spcAft>
                  <a:spcPts val="0"/>
                </a:spcAft>
                <a:buNone/>
              </a:pPr>
              <a:t>‹#›</a:t>
            </a:fld>
            <a:endParaRPr sz="1200">
              <a:solidFill>
                <a:schemeClr val="accent5"/>
              </a:solidFill>
              <a:latin typeface="+mn-lt"/>
              <a:ea typeface="Roboto Condensed"/>
              <a:cs typeface="Roboto Condensed"/>
              <a:sym typeface="Roboto Condensed"/>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24405" y="117635"/>
            <a:ext cx="4704169" cy="1176043"/>
          </a:xfrm>
          <a:prstGeom prst="rect">
            <a:avLst/>
          </a:prstGeom>
        </p:spPr>
      </p:pic>
    </p:spTree>
    <p:extLst>
      <p:ext uri="{BB962C8B-B14F-4D97-AF65-F5344CB8AC3E}">
        <p14:creationId xmlns:p14="http://schemas.microsoft.com/office/powerpoint/2010/main" val="1208658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rgbClr val="FFFFFF"/>
        </a:solidFill>
        <a:effectLst/>
      </p:bgPr>
    </p:bg>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270367" y="1508000"/>
            <a:ext cx="10876400" cy="2120000"/>
          </a:xfrm>
          <a:prstGeom prst="rect">
            <a:avLst/>
          </a:prstGeom>
        </p:spPr>
        <p:txBody>
          <a:bodyPr spcFirstLastPara="1" wrap="square" lIns="91425" tIns="91425" rIns="91425" bIns="91425" anchor="b" anchorCtr="0"/>
          <a:lstStyle>
            <a:lvl1pPr lvl="0" rtl="0">
              <a:spcBef>
                <a:spcPts val="0"/>
              </a:spcBef>
              <a:spcAft>
                <a:spcPts val="0"/>
              </a:spcAft>
              <a:buClr>
                <a:srgbClr val="A41E35"/>
              </a:buClr>
              <a:buSzPts val="5000"/>
              <a:buNone/>
              <a:defRPr sz="6667">
                <a:solidFill>
                  <a:srgbClr val="A41E35"/>
                </a:solidFill>
                <a:latin typeface="+mj-lt"/>
              </a:defRPr>
            </a:lvl1pPr>
            <a:lvl2pPr lvl="1" algn="ctr" rtl="0">
              <a:spcBef>
                <a:spcPts val="0"/>
              </a:spcBef>
              <a:spcAft>
                <a:spcPts val="0"/>
              </a:spcAft>
              <a:buClr>
                <a:srgbClr val="000000"/>
              </a:buClr>
              <a:buSzPts val="5200"/>
              <a:buNone/>
              <a:defRPr sz="6933">
                <a:solidFill>
                  <a:srgbClr val="000000"/>
                </a:solidFill>
              </a:defRPr>
            </a:lvl2pPr>
            <a:lvl3pPr lvl="2" algn="ctr" rtl="0">
              <a:spcBef>
                <a:spcPts val="0"/>
              </a:spcBef>
              <a:spcAft>
                <a:spcPts val="0"/>
              </a:spcAft>
              <a:buClr>
                <a:srgbClr val="000000"/>
              </a:buClr>
              <a:buSzPts val="5200"/>
              <a:buNone/>
              <a:defRPr sz="6933">
                <a:solidFill>
                  <a:srgbClr val="000000"/>
                </a:solidFill>
              </a:defRPr>
            </a:lvl3pPr>
            <a:lvl4pPr lvl="3" algn="ctr" rtl="0">
              <a:spcBef>
                <a:spcPts val="0"/>
              </a:spcBef>
              <a:spcAft>
                <a:spcPts val="0"/>
              </a:spcAft>
              <a:buClr>
                <a:srgbClr val="000000"/>
              </a:buClr>
              <a:buSzPts val="5200"/>
              <a:buNone/>
              <a:defRPr sz="6933">
                <a:solidFill>
                  <a:srgbClr val="000000"/>
                </a:solidFill>
              </a:defRPr>
            </a:lvl4pPr>
            <a:lvl5pPr lvl="4" algn="ctr" rtl="0">
              <a:spcBef>
                <a:spcPts val="0"/>
              </a:spcBef>
              <a:spcAft>
                <a:spcPts val="0"/>
              </a:spcAft>
              <a:buClr>
                <a:srgbClr val="000000"/>
              </a:buClr>
              <a:buSzPts val="5200"/>
              <a:buNone/>
              <a:defRPr sz="6933">
                <a:solidFill>
                  <a:srgbClr val="000000"/>
                </a:solidFill>
              </a:defRPr>
            </a:lvl5pPr>
            <a:lvl6pPr lvl="5" algn="ctr" rtl="0">
              <a:spcBef>
                <a:spcPts val="0"/>
              </a:spcBef>
              <a:spcAft>
                <a:spcPts val="0"/>
              </a:spcAft>
              <a:buClr>
                <a:srgbClr val="000000"/>
              </a:buClr>
              <a:buSzPts val="5200"/>
              <a:buNone/>
              <a:defRPr sz="6933">
                <a:solidFill>
                  <a:srgbClr val="000000"/>
                </a:solidFill>
              </a:defRPr>
            </a:lvl6pPr>
            <a:lvl7pPr lvl="6" algn="ctr" rtl="0">
              <a:spcBef>
                <a:spcPts val="0"/>
              </a:spcBef>
              <a:spcAft>
                <a:spcPts val="0"/>
              </a:spcAft>
              <a:buClr>
                <a:srgbClr val="000000"/>
              </a:buClr>
              <a:buSzPts val="5200"/>
              <a:buNone/>
              <a:defRPr sz="6933">
                <a:solidFill>
                  <a:srgbClr val="000000"/>
                </a:solidFill>
              </a:defRPr>
            </a:lvl7pPr>
            <a:lvl8pPr lvl="7" algn="ctr" rtl="0">
              <a:spcBef>
                <a:spcPts val="0"/>
              </a:spcBef>
              <a:spcAft>
                <a:spcPts val="0"/>
              </a:spcAft>
              <a:buClr>
                <a:srgbClr val="000000"/>
              </a:buClr>
              <a:buSzPts val="5200"/>
              <a:buNone/>
              <a:defRPr sz="6933">
                <a:solidFill>
                  <a:srgbClr val="000000"/>
                </a:solidFill>
              </a:defRPr>
            </a:lvl8pPr>
            <a:lvl9pPr lvl="8" algn="ctr" rtl="0">
              <a:spcBef>
                <a:spcPts val="0"/>
              </a:spcBef>
              <a:spcAft>
                <a:spcPts val="0"/>
              </a:spcAft>
              <a:buClr>
                <a:srgbClr val="000000"/>
              </a:buClr>
              <a:buSzPts val="5200"/>
              <a:buNone/>
              <a:defRPr sz="6933">
                <a:solidFill>
                  <a:srgbClr val="000000"/>
                </a:solidFill>
              </a:defRPr>
            </a:lvl9pPr>
          </a:lstStyle>
          <a:p>
            <a:r>
              <a:rPr lang="en-US"/>
              <a:t>Click to edit Master title style</a:t>
            </a:r>
            <a:endParaRPr/>
          </a:p>
        </p:txBody>
      </p:sp>
      <p:sp>
        <p:nvSpPr>
          <p:cNvPr id="10" name="Google Shape;10;p2"/>
          <p:cNvSpPr txBox="1">
            <a:spLocks noGrp="1"/>
          </p:cNvSpPr>
          <p:nvPr>
            <p:ph type="subTitle" idx="1"/>
          </p:nvPr>
        </p:nvSpPr>
        <p:spPr>
          <a:xfrm>
            <a:off x="270367" y="3430533"/>
            <a:ext cx="8639200" cy="1056800"/>
          </a:xfrm>
          <a:prstGeom prst="rect">
            <a:avLst/>
          </a:prstGeom>
        </p:spPr>
        <p:txBody>
          <a:bodyPr spcFirstLastPara="1" wrap="square" lIns="91425" tIns="91425" rIns="91425" bIns="91425" anchor="t" anchorCtr="0"/>
          <a:lstStyle>
            <a:lvl1pPr lvl="0" rtl="0">
              <a:lnSpc>
                <a:spcPct val="100000"/>
              </a:lnSpc>
              <a:spcBef>
                <a:spcPts val="0"/>
              </a:spcBef>
              <a:spcAft>
                <a:spcPts val="0"/>
              </a:spcAft>
              <a:buClr>
                <a:schemeClr val="dk2"/>
              </a:buClr>
              <a:buSzPts val="2500"/>
              <a:buFont typeface="Roboto Medium"/>
              <a:buNone/>
              <a:defRPr sz="3333" b="1">
                <a:solidFill>
                  <a:schemeClr val="dk2"/>
                </a:solidFill>
                <a:latin typeface="+mj-lt"/>
                <a:ea typeface="Roboto Medium"/>
                <a:cs typeface="Roboto Medium"/>
                <a:sym typeface="Roboto Medium"/>
              </a:defRPr>
            </a:lvl1pPr>
            <a:lvl2pPr lvl="1" algn="ctr" rtl="0">
              <a:lnSpc>
                <a:spcPct val="100000"/>
              </a:lnSpc>
              <a:spcBef>
                <a:spcPts val="0"/>
              </a:spcBef>
              <a:spcAft>
                <a:spcPts val="0"/>
              </a:spcAft>
              <a:buSzPts val="2800"/>
              <a:buFont typeface="Oswald"/>
              <a:buNone/>
              <a:defRPr sz="3733">
                <a:latin typeface="Oswald"/>
                <a:ea typeface="Oswald"/>
                <a:cs typeface="Oswald"/>
                <a:sym typeface="Oswald"/>
              </a:defRPr>
            </a:lvl2pPr>
            <a:lvl3pPr lvl="2" algn="ctr" rtl="0">
              <a:lnSpc>
                <a:spcPct val="100000"/>
              </a:lnSpc>
              <a:spcBef>
                <a:spcPts val="0"/>
              </a:spcBef>
              <a:spcAft>
                <a:spcPts val="0"/>
              </a:spcAft>
              <a:buSzPts val="2800"/>
              <a:buFont typeface="Oswald"/>
              <a:buNone/>
              <a:defRPr sz="3733">
                <a:latin typeface="Oswald"/>
                <a:ea typeface="Oswald"/>
                <a:cs typeface="Oswald"/>
                <a:sym typeface="Oswald"/>
              </a:defRPr>
            </a:lvl3pPr>
            <a:lvl4pPr lvl="3" algn="ctr" rtl="0">
              <a:lnSpc>
                <a:spcPct val="100000"/>
              </a:lnSpc>
              <a:spcBef>
                <a:spcPts val="0"/>
              </a:spcBef>
              <a:spcAft>
                <a:spcPts val="0"/>
              </a:spcAft>
              <a:buSzPts val="2800"/>
              <a:buFont typeface="Oswald"/>
              <a:buNone/>
              <a:defRPr sz="3733">
                <a:latin typeface="Oswald"/>
                <a:ea typeface="Oswald"/>
                <a:cs typeface="Oswald"/>
                <a:sym typeface="Oswald"/>
              </a:defRPr>
            </a:lvl4pPr>
            <a:lvl5pPr lvl="4" algn="ctr" rtl="0">
              <a:lnSpc>
                <a:spcPct val="100000"/>
              </a:lnSpc>
              <a:spcBef>
                <a:spcPts val="0"/>
              </a:spcBef>
              <a:spcAft>
                <a:spcPts val="0"/>
              </a:spcAft>
              <a:buSzPts val="2800"/>
              <a:buFont typeface="Oswald"/>
              <a:buNone/>
              <a:defRPr sz="3733">
                <a:latin typeface="Oswald"/>
                <a:ea typeface="Oswald"/>
                <a:cs typeface="Oswald"/>
                <a:sym typeface="Oswald"/>
              </a:defRPr>
            </a:lvl5pPr>
            <a:lvl6pPr lvl="5" algn="ctr" rtl="0">
              <a:lnSpc>
                <a:spcPct val="100000"/>
              </a:lnSpc>
              <a:spcBef>
                <a:spcPts val="0"/>
              </a:spcBef>
              <a:spcAft>
                <a:spcPts val="0"/>
              </a:spcAft>
              <a:buSzPts val="2800"/>
              <a:buFont typeface="Oswald"/>
              <a:buNone/>
              <a:defRPr sz="3733">
                <a:latin typeface="Oswald"/>
                <a:ea typeface="Oswald"/>
                <a:cs typeface="Oswald"/>
                <a:sym typeface="Oswald"/>
              </a:defRPr>
            </a:lvl6pPr>
            <a:lvl7pPr lvl="6" algn="ctr" rtl="0">
              <a:lnSpc>
                <a:spcPct val="100000"/>
              </a:lnSpc>
              <a:spcBef>
                <a:spcPts val="0"/>
              </a:spcBef>
              <a:spcAft>
                <a:spcPts val="0"/>
              </a:spcAft>
              <a:buSzPts val="2800"/>
              <a:buFont typeface="Oswald"/>
              <a:buNone/>
              <a:defRPr sz="3733">
                <a:latin typeface="Oswald"/>
                <a:ea typeface="Oswald"/>
                <a:cs typeface="Oswald"/>
                <a:sym typeface="Oswald"/>
              </a:defRPr>
            </a:lvl7pPr>
            <a:lvl8pPr lvl="7" algn="ctr" rtl="0">
              <a:lnSpc>
                <a:spcPct val="100000"/>
              </a:lnSpc>
              <a:spcBef>
                <a:spcPts val="0"/>
              </a:spcBef>
              <a:spcAft>
                <a:spcPts val="0"/>
              </a:spcAft>
              <a:buSzPts val="2800"/>
              <a:buFont typeface="Oswald"/>
              <a:buNone/>
              <a:defRPr sz="3733">
                <a:latin typeface="Oswald"/>
                <a:ea typeface="Oswald"/>
                <a:cs typeface="Oswald"/>
                <a:sym typeface="Oswald"/>
              </a:defRPr>
            </a:lvl8pPr>
            <a:lvl9pPr lvl="8" algn="ctr" rtl="0">
              <a:lnSpc>
                <a:spcPct val="100000"/>
              </a:lnSpc>
              <a:spcBef>
                <a:spcPts val="0"/>
              </a:spcBef>
              <a:spcAft>
                <a:spcPts val="0"/>
              </a:spcAft>
              <a:buSzPts val="2800"/>
              <a:buFont typeface="Oswald"/>
              <a:buNone/>
              <a:defRPr sz="3733">
                <a:latin typeface="Oswald"/>
                <a:ea typeface="Oswald"/>
                <a:cs typeface="Oswald"/>
                <a:sym typeface="Oswald"/>
              </a:defRPr>
            </a:lvl9pPr>
          </a:lstStyle>
          <a:p>
            <a:r>
              <a:rPr lang="en-US"/>
              <a:t>Click to edit Master subtitle style</a:t>
            </a:r>
            <a:endParaRPr/>
          </a:p>
        </p:txBody>
      </p:sp>
      <p:pic>
        <p:nvPicPr>
          <p:cNvPr id="2" name="Picture 1"/>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124405" y="117635"/>
            <a:ext cx="4704169" cy="1176043"/>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2"/>
        <p:cNvGrpSpPr/>
        <p:nvPr/>
      </p:nvGrpSpPr>
      <p:grpSpPr>
        <a:xfrm>
          <a:off x="0" y="0"/>
          <a:ext cx="0" cy="0"/>
          <a:chOff x="0" y="0"/>
          <a:chExt cx="0" cy="0"/>
        </a:xfrm>
      </p:grpSpPr>
      <p:sp>
        <p:nvSpPr>
          <p:cNvPr id="33" name="Google Shape;33;p6"/>
          <p:cNvSpPr txBox="1">
            <a:spLocks noGrp="1"/>
          </p:cNvSpPr>
          <p:nvPr>
            <p:ph type="title"/>
          </p:nvPr>
        </p:nvSpPr>
        <p:spPr>
          <a:xfrm>
            <a:off x="160033" y="176900"/>
            <a:ext cx="111644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latin typeface="+mj-lt"/>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r>
              <a:rPr lang="en-US"/>
              <a:t>Click to edit Master title style</a:t>
            </a:r>
            <a:endParaRPr dirty="0"/>
          </a:p>
        </p:txBody>
      </p:sp>
    </p:spTree>
    <p:extLst>
      <p:ext uri="{BB962C8B-B14F-4D97-AF65-F5344CB8AC3E}">
        <p14:creationId xmlns:p14="http://schemas.microsoft.com/office/powerpoint/2010/main" val="1601253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3069D514-2778-1D46-9B64-6AB981EAE114}"/>
              </a:ext>
            </a:extLst>
          </p:cNvPr>
          <p:cNvSpPr/>
          <p:nvPr userDrawn="1"/>
        </p:nvSpPr>
        <p:spPr>
          <a:xfrm>
            <a:off x="0" y="0"/>
            <a:ext cx="12192000" cy="2834640"/>
          </a:xfrm>
          <a:prstGeom prst="rect">
            <a:avLst/>
          </a:prstGeom>
          <a:solidFill>
            <a:srgbClr val="F4F5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21E86"/>
              </a:solidFill>
            </a:endParaRPr>
          </a:p>
        </p:txBody>
      </p:sp>
      <p:sp>
        <p:nvSpPr>
          <p:cNvPr id="6" name="Content Placeholder 3">
            <a:extLst>
              <a:ext uri="{FF2B5EF4-FFF2-40B4-BE49-F238E27FC236}">
                <a16:creationId xmlns:a16="http://schemas.microsoft.com/office/drawing/2014/main" id="{82E4F938-AA6F-EB46-8298-388E4DDFCE6D}"/>
              </a:ext>
            </a:extLst>
          </p:cNvPr>
          <p:cNvSpPr>
            <a:spLocks noGrp="1"/>
          </p:cNvSpPr>
          <p:nvPr>
            <p:ph sz="half" idx="2"/>
          </p:nvPr>
        </p:nvSpPr>
        <p:spPr>
          <a:xfrm>
            <a:off x="779780" y="500228"/>
            <a:ext cx="10632440" cy="1137920"/>
          </a:xfrm>
          <a:noFill/>
        </p:spPr>
        <p:txBody>
          <a:bodyPr lIns="90000" anchor="ctr" anchorCtr="0">
            <a:normAutofit/>
          </a:bodyPr>
          <a:lstStyle>
            <a:lvl1pPr marL="0" indent="0" algn="ctr">
              <a:buNone/>
              <a:defRPr sz="2800" b="1">
                <a:solidFill>
                  <a:srgbClr val="121E86"/>
                </a:solidFill>
              </a:defRPr>
            </a:lvl1pPr>
          </a:lstStyle>
          <a:p>
            <a:pPr lvl="0"/>
            <a:r>
              <a:rPr lang="en-US" dirty="0"/>
              <a:t>Click to edit Master text styles</a:t>
            </a:r>
          </a:p>
        </p:txBody>
      </p:sp>
      <p:sp>
        <p:nvSpPr>
          <p:cNvPr id="7" name="Content Placeholder 3">
            <a:extLst>
              <a:ext uri="{FF2B5EF4-FFF2-40B4-BE49-F238E27FC236}">
                <a16:creationId xmlns:a16="http://schemas.microsoft.com/office/drawing/2014/main" id="{CB9EE321-FC0D-4E47-84F4-52D0F6D9AD91}"/>
              </a:ext>
            </a:extLst>
          </p:cNvPr>
          <p:cNvSpPr>
            <a:spLocks noGrp="1"/>
          </p:cNvSpPr>
          <p:nvPr>
            <p:ph sz="half" idx="13"/>
          </p:nvPr>
        </p:nvSpPr>
        <p:spPr>
          <a:xfrm>
            <a:off x="340360" y="3200400"/>
            <a:ext cx="3677920" cy="2834640"/>
          </a:xfrm>
          <a:noFill/>
        </p:spPr>
        <p:txBody>
          <a:bodyPr lIns="90000" anchor="ctr" anchorCtr="0">
            <a:normAutofit/>
          </a:bodyPr>
          <a:lstStyle>
            <a:lvl1pPr marL="0" indent="0" algn="ctr">
              <a:buNone/>
              <a:defRPr sz="2400">
                <a:solidFill>
                  <a:srgbClr val="121E86"/>
                </a:solidFill>
              </a:defRPr>
            </a:lvl1pPr>
          </a:lstStyle>
          <a:p>
            <a:pPr lvl="0"/>
            <a:r>
              <a:rPr lang="en-US" dirty="0"/>
              <a:t>Click to edit Master text styles</a:t>
            </a:r>
          </a:p>
        </p:txBody>
      </p:sp>
      <p:sp>
        <p:nvSpPr>
          <p:cNvPr id="14" name="Content Placeholder 3">
            <a:extLst>
              <a:ext uri="{FF2B5EF4-FFF2-40B4-BE49-F238E27FC236}">
                <a16:creationId xmlns:a16="http://schemas.microsoft.com/office/drawing/2014/main" id="{448B0749-514A-F041-8912-AEE011B11EBB}"/>
              </a:ext>
            </a:extLst>
          </p:cNvPr>
          <p:cNvSpPr>
            <a:spLocks noGrp="1"/>
          </p:cNvSpPr>
          <p:nvPr>
            <p:ph sz="half" idx="14"/>
          </p:nvPr>
        </p:nvSpPr>
        <p:spPr>
          <a:xfrm>
            <a:off x="4257040" y="3200400"/>
            <a:ext cx="3677920" cy="2834640"/>
          </a:xfrm>
          <a:noFill/>
        </p:spPr>
        <p:txBody>
          <a:bodyPr lIns="90000" anchor="ctr" anchorCtr="0">
            <a:normAutofit/>
          </a:bodyPr>
          <a:lstStyle>
            <a:lvl1pPr marL="0" indent="0" algn="ctr">
              <a:buNone/>
              <a:defRPr sz="2400">
                <a:solidFill>
                  <a:srgbClr val="121E86"/>
                </a:solidFill>
              </a:defRPr>
            </a:lvl1pPr>
          </a:lstStyle>
          <a:p>
            <a:pPr lvl="0"/>
            <a:r>
              <a:rPr lang="en-US" dirty="0"/>
              <a:t>Click to edit Master text styles</a:t>
            </a:r>
          </a:p>
        </p:txBody>
      </p:sp>
      <p:sp>
        <p:nvSpPr>
          <p:cNvPr id="15" name="Content Placeholder 3">
            <a:extLst>
              <a:ext uri="{FF2B5EF4-FFF2-40B4-BE49-F238E27FC236}">
                <a16:creationId xmlns:a16="http://schemas.microsoft.com/office/drawing/2014/main" id="{6DC8EB67-0806-DA41-91D0-A2F25AC4C5B1}"/>
              </a:ext>
            </a:extLst>
          </p:cNvPr>
          <p:cNvSpPr>
            <a:spLocks noGrp="1"/>
          </p:cNvSpPr>
          <p:nvPr>
            <p:ph sz="half" idx="15"/>
          </p:nvPr>
        </p:nvSpPr>
        <p:spPr>
          <a:xfrm>
            <a:off x="8173720" y="3200400"/>
            <a:ext cx="3677920" cy="2834640"/>
          </a:xfrm>
          <a:noFill/>
        </p:spPr>
        <p:txBody>
          <a:bodyPr lIns="90000" anchor="ctr" anchorCtr="0">
            <a:normAutofit/>
          </a:bodyPr>
          <a:lstStyle>
            <a:lvl1pPr marL="0" indent="0" algn="ctr">
              <a:buNone/>
              <a:defRPr sz="2400">
                <a:solidFill>
                  <a:srgbClr val="121E86"/>
                </a:solidFill>
              </a:defRPr>
            </a:lvl1pPr>
          </a:lstStyle>
          <a:p>
            <a:pPr lvl="0"/>
            <a:r>
              <a:rPr lang="en-US" dirty="0"/>
              <a:t>Click to edit Master text styles</a:t>
            </a:r>
          </a:p>
        </p:txBody>
      </p:sp>
      <p:sp>
        <p:nvSpPr>
          <p:cNvPr id="23" name="Content Placeholder 3">
            <a:extLst>
              <a:ext uri="{FF2B5EF4-FFF2-40B4-BE49-F238E27FC236}">
                <a16:creationId xmlns:a16="http://schemas.microsoft.com/office/drawing/2014/main" id="{DE0BFBB2-613E-D744-8E96-80C8476B0B95}"/>
              </a:ext>
            </a:extLst>
          </p:cNvPr>
          <p:cNvSpPr>
            <a:spLocks noGrp="1"/>
          </p:cNvSpPr>
          <p:nvPr>
            <p:ph sz="half" idx="16"/>
          </p:nvPr>
        </p:nvSpPr>
        <p:spPr>
          <a:xfrm>
            <a:off x="779780" y="1640536"/>
            <a:ext cx="10632440" cy="995680"/>
          </a:xfrm>
          <a:noFill/>
        </p:spPr>
        <p:txBody>
          <a:bodyPr lIns="90000" anchor="ctr" anchorCtr="0">
            <a:normAutofit/>
          </a:bodyPr>
          <a:lstStyle>
            <a:lvl1pPr marL="0" indent="0" algn="ctr">
              <a:buNone/>
              <a:defRPr sz="2000">
                <a:solidFill>
                  <a:srgbClr val="121E86"/>
                </a:solidFill>
              </a:defRPr>
            </a:lvl1pPr>
          </a:lstStyle>
          <a:p>
            <a:pPr lvl="0"/>
            <a:r>
              <a:rPr lang="en-US" dirty="0"/>
              <a:t>Click to edit Master text styles</a:t>
            </a:r>
          </a:p>
        </p:txBody>
      </p:sp>
      <p:pic>
        <p:nvPicPr>
          <p:cNvPr id="9" name="Picture 8" descr="Logo&#10;&#10;Description automatically generated">
            <a:extLst>
              <a:ext uri="{FF2B5EF4-FFF2-40B4-BE49-F238E27FC236}">
                <a16:creationId xmlns:a16="http://schemas.microsoft.com/office/drawing/2014/main" id="{ED8B7DFD-6A70-204F-99D4-AEFAED11FC79}"/>
              </a:ext>
            </a:extLst>
          </p:cNvPr>
          <p:cNvPicPr>
            <a:picLocks noChangeAspect="1"/>
          </p:cNvPicPr>
          <p:nvPr userDrawn="1"/>
        </p:nvPicPr>
        <p:blipFill>
          <a:blip r:embed="rId2"/>
          <a:stretch>
            <a:fillRect/>
          </a:stretch>
        </p:blipFill>
        <p:spPr>
          <a:xfrm>
            <a:off x="10835710" y="6339421"/>
            <a:ext cx="1356290" cy="566323"/>
          </a:xfrm>
          <a:prstGeom prst="rect">
            <a:avLst/>
          </a:prstGeom>
        </p:spPr>
      </p:pic>
    </p:spTree>
    <p:extLst>
      <p:ext uri="{BB962C8B-B14F-4D97-AF65-F5344CB8AC3E}">
        <p14:creationId xmlns:p14="http://schemas.microsoft.com/office/powerpoint/2010/main" val="41243146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C3A94-C54E-F64B-9D20-040440B457E6}"/>
              </a:ext>
            </a:extLst>
          </p:cNvPr>
          <p:cNvSpPr>
            <a:spLocks noGrp="1"/>
          </p:cNvSpPr>
          <p:nvPr>
            <p:ph type="title"/>
          </p:nvPr>
        </p:nvSpPr>
        <p:spPr>
          <a:xfrm>
            <a:off x="0" y="0"/>
            <a:ext cx="12192000" cy="1300480"/>
          </a:xfrm>
          <a:solidFill>
            <a:srgbClr val="121E86"/>
          </a:solidFill>
        </p:spPr>
        <p:txBody>
          <a:bodyPr lIns="548640" bIns="274320" anchor="b">
            <a:normAutofit/>
          </a:bodyPr>
          <a:lstStyle>
            <a:lvl1pPr>
              <a:defRPr sz="2600" b="1">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D93CFB8A-2226-AC45-9BFE-4308A1DF734B}"/>
              </a:ext>
            </a:extLst>
          </p:cNvPr>
          <p:cNvSpPr>
            <a:spLocks noGrp="1"/>
          </p:cNvSpPr>
          <p:nvPr>
            <p:ph idx="1"/>
          </p:nvPr>
        </p:nvSpPr>
        <p:spPr>
          <a:xfrm>
            <a:off x="5183188" y="1554480"/>
            <a:ext cx="6172200" cy="4685982"/>
          </a:xfrm>
        </p:spPr>
        <p:txBody>
          <a:bodyPr>
            <a:normAutofit/>
          </a:bodyPr>
          <a:lstStyle>
            <a:lvl1pPr marL="0" indent="0">
              <a:buNone/>
              <a:defRPr sz="2400" b="0">
                <a:solidFill>
                  <a:schemeClr val="tx1">
                    <a:lumMod val="85000"/>
                    <a:lumOff val="15000"/>
                  </a:schemeClr>
                </a:solidFill>
              </a:defRPr>
            </a:lvl1pPr>
            <a:lvl2pPr>
              <a:defRPr sz="2800">
                <a:solidFill>
                  <a:schemeClr val="tx1">
                    <a:lumMod val="85000"/>
                    <a:lumOff val="15000"/>
                  </a:schemeClr>
                </a:solidFill>
              </a:defRPr>
            </a:lvl2pPr>
            <a:lvl3pPr>
              <a:defRPr sz="2400">
                <a:solidFill>
                  <a:schemeClr val="tx1">
                    <a:lumMod val="85000"/>
                    <a:lumOff val="15000"/>
                  </a:schemeClr>
                </a:solidFill>
              </a:defRPr>
            </a:lvl3pPr>
            <a:lvl4pPr>
              <a:defRPr sz="2000">
                <a:solidFill>
                  <a:schemeClr val="tx1">
                    <a:lumMod val="85000"/>
                    <a:lumOff val="15000"/>
                  </a:schemeClr>
                </a:solidFill>
              </a:defRPr>
            </a:lvl4pPr>
            <a:lvl5pPr>
              <a:defRPr sz="2000">
                <a:solidFill>
                  <a:schemeClr val="tx1">
                    <a:lumMod val="85000"/>
                    <a:lumOff val="15000"/>
                  </a:schemeClr>
                </a:solidFill>
              </a:defRPr>
            </a:lvl5pPr>
            <a:lvl6pPr>
              <a:defRPr sz="2000"/>
            </a:lvl6pPr>
            <a:lvl7pPr>
              <a:defRPr sz="2000"/>
            </a:lvl7pPr>
            <a:lvl8pPr>
              <a:defRPr sz="2000"/>
            </a:lvl8pPr>
            <a:lvl9pPr>
              <a:defRPr sz="2000"/>
            </a:lvl9pPr>
          </a:lstStyle>
          <a:p>
            <a:pPr lvl="0"/>
            <a:endParaRPr lang="en-US" dirty="0"/>
          </a:p>
        </p:txBody>
      </p:sp>
      <p:cxnSp>
        <p:nvCxnSpPr>
          <p:cNvPr id="13" name="Straight Connector 12">
            <a:extLst>
              <a:ext uri="{FF2B5EF4-FFF2-40B4-BE49-F238E27FC236}">
                <a16:creationId xmlns:a16="http://schemas.microsoft.com/office/drawing/2014/main" id="{DCF623A1-61E4-1641-B420-3E5D0864C559}"/>
              </a:ext>
            </a:extLst>
          </p:cNvPr>
          <p:cNvCxnSpPr>
            <a:cxnSpLocks/>
          </p:cNvCxnSpPr>
          <p:nvPr userDrawn="1"/>
        </p:nvCxnSpPr>
        <p:spPr>
          <a:xfrm>
            <a:off x="4826000" y="1562418"/>
            <a:ext cx="0" cy="4685982"/>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7" name="Picture 6" descr="Logo&#10;&#10;Description automatically generated">
            <a:extLst>
              <a:ext uri="{FF2B5EF4-FFF2-40B4-BE49-F238E27FC236}">
                <a16:creationId xmlns:a16="http://schemas.microsoft.com/office/drawing/2014/main" id="{6466EC5D-3277-E84F-B6E4-F2A9C7A3022E}"/>
              </a:ext>
            </a:extLst>
          </p:cNvPr>
          <p:cNvPicPr>
            <a:picLocks noChangeAspect="1"/>
          </p:cNvPicPr>
          <p:nvPr userDrawn="1"/>
        </p:nvPicPr>
        <p:blipFill>
          <a:blip r:embed="rId2"/>
          <a:stretch>
            <a:fillRect/>
          </a:stretch>
        </p:blipFill>
        <p:spPr>
          <a:xfrm>
            <a:off x="10835710" y="6339421"/>
            <a:ext cx="1356290" cy="566323"/>
          </a:xfrm>
          <a:prstGeom prst="rect">
            <a:avLst/>
          </a:prstGeom>
        </p:spPr>
      </p:pic>
      <p:sp>
        <p:nvSpPr>
          <p:cNvPr id="6" name="Content Placeholder 5">
            <a:extLst>
              <a:ext uri="{FF2B5EF4-FFF2-40B4-BE49-F238E27FC236}">
                <a16:creationId xmlns:a16="http://schemas.microsoft.com/office/drawing/2014/main" id="{2A423FBA-2375-38A0-7D33-B266BC211276}"/>
              </a:ext>
            </a:extLst>
          </p:cNvPr>
          <p:cNvSpPr>
            <a:spLocks noGrp="1"/>
          </p:cNvSpPr>
          <p:nvPr>
            <p:ph sz="quarter" idx="10"/>
          </p:nvPr>
        </p:nvSpPr>
        <p:spPr>
          <a:xfrm>
            <a:off x="556605" y="1554480"/>
            <a:ext cx="3930908" cy="4693920"/>
          </a:xfrm>
        </p:spPr>
        <p:txBody>
          <a:bodyPr>
            <a:normAutofit/>
          </a:bodyPr>
          <a:lstStyle>
            <a:lvl1pPr marL="0" indent="0">
              <a:buNone/>
              <a:defRPr sz="2400"/>
            </a:lvl1pPr>
          </a:lstStyle>
          <a:p>
            <a:pPr lvl="0"/>
            <a:endParaRPr lang="en-BR" dirty="0"/>
          </a:p>
        </p:txBody>
      </p:sp>
    </p:spTree>
    <p:extLst>
      <p:ext uri="{BB962C8B-B14F-4D97-AF65-F5344CB8AC3E}">
        <p14:creationId xmlns:p14="http://schemas.microsoft.com/office/powerpoint/2010/main" val="36049982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3_Blan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FBC2F5F-B7D6-5641-9AC2-B964DB538BC5}"/>
              </a:ext>
            </a:extLst>
          </p:cNvPr>
          <p:cNvSpPr/>
          <p:nvPr userDrawn="1"/>
        </p:nvSpPr>
        <p:spPr>
          <a:xfrm>
            <a:off x="0" y="0"/>
            <a:ext cx="12192000" cy="6390640"/>
          </a:xfrm>
          <a:prstGeom prst="rect">
            <a:avLst/>
          </a:prstGeom>
          <a:solidFill>
            <a:srgbClr val="121E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Logo&#10;&#10;Description automatically generated">
            <a:extLst>
              <a:ext uri="{FF2B5EF4-FFF2-40B4-BE49-F238E27FC236}">
                <a16:creationId xmlns:a16="http://schemas.microsoft.com/office/drawing/2014/main" id="{D00B665A-A3F9-9349-BF0B-E4E146D201F1}"/>
              </a:ext>
            </a:extLst>
          </p:cNvPr>
          <p:cNvPicPr>
            <a:picLocks noChangeAspect="1"/>
          </p:cNvPicPr>
          <p:nvPr userDrawn="1"/>
        </p:nvPicPr>
        <p:blipFill>
          <a:blip r:embed="rId2"/>
          <a:stretch>
            <a:fillRect/>
          </a:stretch>
        </p:blipFill>
        <p:spPr>
          <a:xfrm>
            <a:off x="10835710" y="6339421"/>
            <a:ext cx="1356290" cy="566323"/>
          </a:xfrm>
          <a:prstGeom prst="rect">
            <a:avLst/>
          </a:prstGeom>
        </p:spPr>
      </p:pic>
      <p:sp>
        <p:nvSpPr>
          <p:cNvPr id="4" name="Title 1">
            <a:extLst>
              <a:ext uri="{FF2B5EF4-FFF2-40B4-BE49-F238E27FC236}">
                <a16:creationId xmlns:a16="http://schemas.microsoft.com/office/drawing/2014/main" id="{B536F64D-C55F-3929-F163-BAFB9F42A705}"/>
              </a:ext>
            </a:extLst>
          </p:cNvPr>
          <p:cNvSpPr>
            <a:spLocks noGrp="1"/>
          </p:cNvSpPr>
          <p:nvPr>
            <p:ph type="title"/>
          </p:nvPr>
        </p:nvSpPr>
        <p:spPr>
          <a:xfrm>
            <a:off x="831850" y="576263"/>
            <a:ext cx="10515600" cy="1500187"/>
          </a:xfrm>
          <a:noFill/>
          <a:ln>
            <a:noFill/>
          </a:ln>
        </p:spPr>
        <p:txBody>
          <a:bodyPr anchor="b">
            <a:normAutofit/>
          </a:bodyPr>
          <a:lstStyle>
            <a:lvl1pPr>
              <a:defRPr sz="4000" b="1">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1063028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Big Numbers">
    <p:spTree>
      <p:nvGrpSpPr>
        <p:cNvPr id="1" name=""/>
        <p:cNvGrpSpPr/>
        <p:nvPr/>
      </p:nvGrpSpPr>
      <p:grpSpPr>
        <a:xfrm>
          <a:off x="0" y="0"/>
          <a:ext cx="0" cy="0"/>
          <a:chOff x="0" y="0"/>
          <a:chExt cx="0" cy="0"/>
        </a:xfrm>
      </p:grpSpPr>
      <p:pic>
        <p:nvPicPr>
          <p:cNvPr id="15" name="Picture 14" descr="Logo&#10;&#10;Description automatically generated">
            <a:extLst>
              <a:ext uri="{FF2B5EF4-FFF2-40B4-BE49-F238E27FC236}">
                <a16:creationId xmlns:a16="http://schemas.microsoft.com/office/drawing/2014/main" id="{2DD7E7E8-8F37-9BF5-69B1-6522F18F8D41}"/>
              </a:ext>
            </a:extLst>
          </p:cNvPr>
          <p:cNvPicPr>
            <a:picLocks noChangeAspect="1"/>
          </p:cNvPicPr>
          <p:nvPr userDrawn="1"/>
        </p:nvPicPr>
        <p:blipFill>
          <a:blip r:embed="rId2"/>
          <a:stretch>
            <a:fillRect/>
          </a:stretch>
        </p:blipFill>
        <p:spPr>
          <a:xfrm>
            <a:off x="10835710" y="6339421"/>
            <a:ext cx="1356290" cy="566323"/>
          </a:xfrm>
          <a:prstGeom prst="rect">
            <a:avLst/>
          </a:prstGeom>
        </p:spPr>
      </p:pic>
      <p:sp>
        <p:nvSpPr>
          <p:cNvPr id="2" name="Rectangle 1">
            <a:extLst>
              <a:ext uri="{FF2B5EF4-FFF2-40B4-BE49-F238E27FC236}">
                <a16:creationId xmlns:a16="http://schemas.microsoft.com/office/drawing/2014/main" id="{40DC5050-A61B-04AE-14B6-04ACB837FFF5}"/>
              </a:ext>
            </a:extLst>
          </p:cNvPr>
          <p:cNvSpPr/>
          <p:nvPr userDrawn="1"/>
        </p:nvSpPr>
        <p:spPr>
          <a:xfrm>
            <a:off x="0" y="0"/>
            <a:ext cx="12192000" cy="6390640"/>
          </a:xfrm>
          <a:prstGeom prst="rect">
            <a:avLst/>
          </a:prstGeom>
          <a:solidFill>
            <a:srgbClr val="121E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1">
            <a:extLst>
              <a:ext uri="{FF2B5EF4-FFF2-40B4-BE49-F238E27FC236}">
                <a16:creationId xmlns:a16="http://schemas.microsoft.com/office/drawing/2014/main" id="{175607F3-9C30-433F-4958-C84522155235}"/>
              </a:ext>
            </a:extLst>
          </p:cNvPr>
          <p:cNvSpPr>
            <a:spLocks noGrp="1"/>
          </p:cNvSpPr>
          <p:nvPr>
            <p:ph type="title"/>
          </p:nvPr>
        </p:nvSpPr>
        <p:spPr>
          <a:xfrm>
            <a:off x="831850" y="576263"/>
            <a:ext cx="10515600" cy="1298836"/>
          </a:xfrm>
          <a:noFill/>
          <a:ln>
            <a:noFill/>
          </a:ln>
        </p:spPr>
        <p:txBody>
          <a:bodyPr anchor="b">
            <a:normAutofit/>
          </a:bodyPr>
          <a:lstStyle>
            <a:lvl1pPr>
              <a:defRPr sz="3600" b="1">
                <a:solidFill>
                  <a:schemeClr val="bg1"/>
                </a:solidFill>
              </a:defRPr>
            </a:lvl1pPr>
          </a:lstStyle>
          <a:p>
            <a:r>
              <a:rPr lang="en-US" dirty="0"/>
              <a:t>Click to edit Master title style</a:t>
            </a:r>
          </a:p>
        </p:txBody>
      </p:sp>
      <p:sp>
        <p:nvSpPr>
          <p:cNvPr id="9" name="Text Placeholder 3">
            <a:extLst>
              <a:ext uri="{FF2B5EF4-FFF2-40B4-BE49-F238E27FC236}">
                <a16:creationId xmlns:a16="http://schemas.microsoft.com/office/drawing/2014/main" id="{A53A5517-88E8-FA4E-C408-0368321201C9}"/>
              </a:ext>
            </a:extLst>
          </p:cNvPr>
          <p:cNvSpPr>
            <a:spLocks noGrp="1"/>
          </p:cNvSpPr>
          <p:nvPr>
            <p:ph type="body" sz="half" idx="11"/>
          </p:nvPr>
        </p:nvSpPr>
        <p:spPr>
          <a:xfrm>
            <a:off x="8115816" y="2245511"/>
            <a:ext cx="3231633" cy="1071468"/>
          </a:xfrm>
        </p:spPr>
        <p:txBody>
          <a:bodyPr anchor="b">
            <a:normAutofit/>
          </a:bodyPr>
          <a:lstStyle>
            <a:lvl1pPr marL="0" indent="0" algn="ctr">
              <a:buNone/>
              <a:defRPr sz="3600" b="1">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endParaRPr lang="en-US" dirty="0"/>
          </a:p>
        </p:txBody>
      </p:sp>
      <p:sp>
        <p:nvSpPr>
          <p:cNvPr id="13" name="Text Placeholder 3">
            <a:extLst>
              <a:ext uri="{FF2B5EF4-FFF2-40B4-BE49-F238E27FC236}">
                <a16:creationId xmlns:a16="http://schemas.microsoft.com/office/drawing/2014/main" id="{1551AE01-7FCE-C9FB-E298-8325752C67C7}"/>
              </a:ext>
            </a:extLst>
          </p:cNvPr>
          <p:cNvSpPr>
            <a:spLocks noGrp="1"/>
          </p:cNvSpPr>
          <p:nvPr>
            <p:ph type="body" sz="half" idx="13"/>
          </p:nvPr>
        </p:nvSpPr>
        <p:spPr>
          <a:xfrm>
            <a:off x="4480183" y="2245509"/>
            <a:ext cx="3231633" cy="1071468"/>
          </a:xfrm>
        </p:spPr>
        <p:txBody>
          <a:bodyPr anchor="b">
            <a:normAutofit/>
          </a:bodyPr>
          <a:lstStyle>
            <a:lvl1pPr marL="0" indent="0" algn="ctr">
              <a:buNone/>
              <a:defRPr sz="3600" b="1">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endParaRPr lang="en-US" dirty="0"/>
          </a:p>
        </p:txBody>
      </p:sp>
      <p:sp>
        <p:nvSpPr>
          <p:cNvPr id="16" name="Text Placeholder 3">
            <a:extLst>
              <a:ext uri="{FF2B5EF4-FFF2-40B4-BE49-F238E27FC236}">
                <a16:creationId xmlns:a16="http://schemas.microsoft.com/office/drawing/2014/main" id="{32AA46A5-882B-DB2F-468F-219C03549AC0}"/>
              </a:ext>
            </a:extLst>
          </p:cNvPr>
          <p:cNvSpPr>
            <a:spLocks noGrp="1"/>
          </p:cNvSpPr>
          <p:nvPr>
            <p:ph type="body" sz="half" idx="15"/>
          </p:nvPr>
        </p:nvSpPr>
        <p:spPr>
          <a:xfrm>
            <a:off x="831850" y="2245509"/>
            <a:ext cx="3219752" cy="1071468"/>
          </a:xfrm>
        </p:spPr>
        <p:txBody>
          <a:bodyPr anchor="b">
            <a:normAutofit/>
          </a:bodyPr>
          <a:lstStyle>
            <a:lvl1pPr marL="0" indent="0" algn="ctr">
              <a:buNone/>
              <a:defRPr sz="3600" b="1">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endParaRPr lang="en-US" dirty="0"/>
          </a:p>
        </p:txBody>
      </p:sp>
      <p:sp>
        <p:nvSpPr>
          <p:cNvPr id="17" name="Text Placeholder 3">
            <a:extLst>
              <a:ext uri="{FF2B5EF4-FFF2-40B4-BE49-F238E27FC236}">
                <a16:creationId xmlns:a16="http://schemas.microsoft.com/office/drawing/2014/main" id="{D66D9486-1836-982D-C0B8-9502E99FA61C}"/>
              </a:ext>
            </a:extLst>
          </p:cNvPr>
          <p:cNvSpPr>
            <a:spLocks noGrp="1"/>
          </p:cNvSpPr>
          <p:nvPr>
            <p:ph type="body" sz="half" idx="16"/>
          </p:nvPr>
        </p:nvSpPr>
        <p:spPr>
          <a:xfrm>
            <a:off x="817376" y="3455772"/>
            <a:ext cx="3233764" cy="2325654"/>
          </a:xfrm>
        </p:spPr>
        <p:txBody>
          <a:bodyPr>
            <a:normAutofit/>
          </a:bodyPr>
          <a:lstStyle>
            <a:lvl1pPr marL="0" indent="0" algn="ctr">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9" name="Text Placeholder 3">
            <a:extLst>
              <a:ext uri="{FF2B5EF4-FFF2-40B4-BE49-F238E27FC236}">
                <a16:creationId xmlns:a16="http://schemas.microsoft.com/office/drawing/2014/main" id="{9DB31BDA-628A-2D86-6A01-3879EFF25AF3}"/>
              </a:ext>
            </a:extLst>
          </p:cNvPr>
          <p:cNvSpPr>
            <a:spLocks noGrp="1"/>
          </p:cNvSpPr>
          <p:nvPr>
            <p:ph type="body" sz="half" idx="17"/>
          </p:nvPr>
        </p:nvSpPr>
        <p:spPr>
          <a:xfrm>
            <a:off x="4480183" y="3455772"/>
            <a:ext cx="3231633" cy="2325654"/>
          </a:xfrm>
        </p:spPr>
        <p:txBody>
          <a:bodyPr>
            <a:normAutofit/>
          </a:bodyPr>
          <a:lstStyle>
            <a:lvl1pPr marL="0" indent="0" algn="ctr">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20" name="Text Placeholder 3">
            <a:extLst>
              <a:ext uri="{FF2B5EF4-FFF2-40B4-BE49-F238E27FC236}">
                <a16:creationId xmlns:a16="http://schemas.microsoft.com/office/drawing/2014/main" id="{C920A22F-3D62-6CF6-C0A9-02133D843804}"/>
              </a:ext>
            </a:extLst>
          </p:cNvPr>
          <p:cNvSpPr>
            <a:spLocks noGrp="1"/>
          </p:cNvSpPr>
          <p:nvPr>
            <p:ph type="body" sz="half" idx="18"/>
          </p:nvPr>
        </p:nvSpPr>
        <p:spPr>
          <a:xfrm>
            <a:off x="8128151" y="3455772"/>
            <a:ext cx="3231633" cy="2325654"/>
          </a:xfrm>
        </p:spPr>
        <p:txBody>
          <a:bodyPr>
            <a:normAutofit/>
          </a:bodyPr>
          <a:lstStyle>
            <a:lvl1pPr marL="0" indent="0" algn="ctr">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cxnSp>
        <p:nvCxnSpPr>
          <p:cNvPr id="5" name="Straight Connector 4">
            <a:extLst>
              <a:ext uri="{FF2B5EF4-FFF2-40B4-BE49-F238E27FC236}">
                <a16:creationId xmlns:a16="http://schemas.microsoft.com/office/drawing/2014/main" id="{E91A6986-68F6-F038-B024-9CDA67354397}"/>
              </a:ext>
            </a:extLst>
          </p:cNvPr>
          <p:cNvCxnSpPr/>
          <p:nvPr userDrawn="1"/>
        </p:nvCxnSpPr>
        <p:spPr>
          <a:xfrm>
            <a:off x="831850" y="2059620"/>
            <a:ext cx="1052195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15698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Comparison">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979E2CC6-0888-A846-840A-73DE28279CBC}"/>
              </a:ext>
            </a:extLst>
          </p:cNvPr>
          <p:cNvSpPr>
            <a:spLocks noGrp="1"/>
          </p:cNvSpPr>
          <p:nvPr>
            <p:ph sz="half" idx="2"/>
          </p:nvPr>
        </p:nvSpPr>
        <p:spPr>
          <a:xfrm>
            <a:off x="562134" y="1676400"/>
            <a:ext cx="10786586" cy="4513263"/>
          </a:xfrm>
        </p:spPr>
        <p:txBody>
          <a:bodyPr/>
          <a:lstStyle>
            <a:lvl1pPr>
              <a:defRPr b="1">
                <a:solidFill>
                  <a:srgbClr val="121E86"/>
                </a:solidFill>
              </a:defRPr>
            </a:lvl1pPr>
            <a:lvl2pPr>
              <a:defRPr>
                <a:solidFill>
                  <a:srgbClr val="121E86"/>
                </a:solidFill>
              </a:defRPr>
            </a:lvl2pPr>
            <a:lvl3pPr>
              <a:defRPr>
                <a:solidFill>
                  <a:srgbClr val="121E86"/>
                </a:solidFill>
              </a:defRPr>
            </a:lvl3pPr>
            <a:lvl4pPr>
              <a:defRPr>
                <a:solidFill>
                  <a:srgbClr val="121E86"/>
                </a:solidFill>
              </a:defRPr>
            </a:lvl4pPr>
            <a:lvl5pPr>
              <a:defRPr>
                <a:solidFill>
                  <a:srgbClr val="121E8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1">
            <a:extLst>
              <a:ext uri="{FF2B5EF4-FFF2-40B4-BE49-F238E27FC236}">
                <a16:creationId xmlns:a16="http://schemas.microsoft.com/office/drawing/2014/main" id="{7B2A34DD-31A2-C740-BB0C-D8E3C9325162}"/>
              </a:ext>
            </a:extLst>
          </p:cNvPr>
          <p:cNvSpPr>
            <a:spLocks noGrp="1"/>
          </p:cNvSpPr>
          <p:nvPr>
            <p:ph type="title"/>
          </p:nvPr>
        </p:nvSpPr>
        <p:spPr>
          <a:xfrm>
            <a:off x="0" y="0"/>
            <a:ext cx="12192000" cy="1300480"/>
          </a:xfrm>
          <a:solidFill>
            <a:srgbClr val="121E86"/>
          </a:solidFill>
        </p:spPr>
        <p:txBody>
          <a:bodyPr lIns="548640" bIns="274320" anchor="b">
            <a:normAutofit/>
          </a:bodyPr>
          <a:lstStyle>
            <a:lvl1pPr>
              <a:defRPr sz="2600" b="1">
                <a:solidFill>
                  <a:schemeClr val="bg1"/>
                </a:solidFill>
              </a:defRPr>
            </a:lvl1pPr>
          </a:lstStyle>
          <a:p>
            <a:r>
              <a:rPr lang="en-US" dirty="0"/>
              <a:t>Click to edit Master title style</a:t>
            </a:r>
          </a:p>
        </p:txBody>
      </p:sp>
      <p:pic>
        <p:nvPicPr>
          <p:cNvPr id="5" name="Picture 4" descr="Logo&#10;&#10;Description automatically generated">
            <a:extLst>
              <a:ext uri="{FF2B5EF4-FFF2-40B4-BE49-F238E27FC236}">
                <a16:creationId xmlns:a16="http://schemas.microsoft.com/office/drawing/2014/main" id="{1C52DB0D-93BA-D04B-9051-7CDF2729A35B}"/>
              </a:ext>
            </a:extLst>
          </p:cNvPr>
          <p:cNvPicPr>
            <a:picLocks noChangeAspect="1"/>
          </p:cNvPicPr>
          <p:nvPr userDrawn="1"/>
        </p:nvPicPr>
        <p:blipFill>
          <a:blip r:embed="rId2"/>
          <a:stretch>
            <a:fillRect/>
          </a:stretch>
        </p:blipFill>
        <p:spPr>
          <a:xfrm>
            <a:off x="10835710" y="6339421"/>
            <a:ext cx="1356290" cy="566323"/>
          </a:xfrm>
          <a:prstGeom prst="rect">
            <a:avLst/>
          </a:prstGeom>
        </p:spPr>
      </p:pic>
    </p:spTree>
    <p:extLst>
      <p:ext uri="{BB962C8B-B14F-4D97-AF65-F5344CB8AC3E}">
        <p14:creationId xmlns:p14="http://schemas.microsoft.com/office/powerpoint/2010/main" val="37462160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wo colum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393AD59-520B-3647-BAD9-57D73E455DA7}"/>
              </a:ext>
            </a:extLst>
          </p:cNvPr>
          <p:cNvSpPr/>
          <p:nvPr userDrawn="1"/>
        </p:nvSpPr>
        <p:spPr>
          <a:xfrm>
            <a:off x="0" y="0"/>
            <a:ext cx="4206240" cy="6858000"/>
          </a:xfrm>
          <a:prstGeom prst="rect">
            <a:avLst/>
          </a:prstGeom>
          <a:solidFill>
            <a:srgbClr val="F4F5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B6EA262-04D8-4446-92E9-3689A759A193}"/>
              </a:ext>
            </a:extLst>
          </p:cNvPr>
          <p:cNvSpPr>
            <a:spLocks noGrp="1"/>
          </p:cNvSpPr>
          <p:nvPr>
            <p:ph type="title"/>
          </p:nvPr>
        </p:nvSpPr>
        <p:spPr>
          <a:xfrm>
            <a:off x="317500" y="599440"/>
            <a:ext cx="3571240" cy="5689600"/>
          </a:xfrm>
        </p:spPr>
        <p:txBody>
          <a:bodyPr anchor="ctr" anchorCtr="0">
            <a:normAutofit/>
          </a:bodyPr>
          <a:lstStyle>
            <a:lvl1pPr>
              <a:defRPr sz="3500" b="1">
                <a:solidFill>
                  <a:srgbClr val="0F0E74"/>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4C32506A-8D4D-514E-BC11-C0F308019535}"/>
              </a:ext>
            </a:extLst>
          </p:cNvPr>
          <p:cNvSpPr>
            <a:spLocks noGrp="1"/>
          </p:cNvSpPr>
          <p:nvPr>
            <p:ph idx="1"/>
          </p:nvPr>
        </p:nvSpPr>
        <p:spPr>
          <a:xfrm>
            <a:off x="4523740" y="599440"/>
            <a:ext cx="7424420" cy="5689600"/>
          </a:xfrm>
        </p:spPr>
        <p:txBody>
          <a:bodyPr>
            <a:normAutofit/>
          </a:bodyPr>
          <a:lstStyle>
            <a:lvl1pPr>
              <a:spcAft>
                <a:spcPts val="1200"/>
              </a:spcAft>
              <a:defRPr sz="2400" b="0">
                <a:solidFill>
                  <a:srgbClr val="0F0E74"/>
                </a:solidFill>
              </a:defRPr>
            </a:lvl1pPr>
            <a:lvl2pPr>
              <a:defRPr sz="2000">
                <a:solidFill>
                  <a:srgbClr val="0F0E74"/>
                </a:solidFill>
              </a:defRPr>
            </a:lvl2pPr>
            <a:lvl3pPr>
              <a:defRPr>
                <a:solidFill>
                  <a:srgbClr val="0F0E74"/>
                </a:solidFill>
              </a:defRPr>
            </a:lvl3pPr>
            <a:lvl4pPr>
              <a:defRPr>
                <a:solidFill>
                  <a:srgbClr val="0F0E74"/>
                </a:solidFill>
              </a:defRPr>
            </a:lvl4pPr>
            <a:lvl5pPr>
              <a:defRPr>
                <a:solidFill>
                  <a:srgbClr val="0F0E74"/>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descr="Logo&#10;&#10;Description automatically generated">
            <a:extLst>
              <a:ext uri="{FF2B5EF4-FFF2-40B4-BE49-F238E27FC236}">
                <a16:creationId xmlns:a16="http://schemas.microsoft.com/office/drawing/2014/main" id="{2B47B22C-3F4A-7548-9035-5F7CD77B53C7}"/>
              </a:ext>
            </a:extLst>
          </p:cNvPr>
          <p:cNvPicPr>
            <a:picLocks noChangeAspect="1"/>
          </p:cNvPicPr>
          <p:nvPr userDrawn="1"/>
        </p:nvPicPr>
        <p:blipFill>
          <a:blip r:embed="rId2"/>
          <a:stretch>
            <a:fillRect/>
          </a:stretch>
        </p:blipFill>
        <p:spPr>
          <a:xfrm>
            <a:off x="10835710" y="6339421"/>
            <a:ext cx="1356290" cy="566323"/>
          </a:xfrm>
          <a:prstGeom prst="rect">
            <a:avLst/>
          </a:prstGeom>
        </p:spPr>
      </p:pic>
    </p:spTree>
    <p:extLst>
      <p:ext uri="{BB962C8B-B14F-4D97-AF65-F5344CB8AC3E}">
        <p14:creationId xmlns:p14="http://schemas.microsoft.com/office/powerpoint/2010/main" val="40569681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60033" y="176900"/>
            <a:ext cx="11164400" cy="763600"/>
          </a:xfrm>
          <a:prstGeom prst="rect">
            <a:avLst/>
          </a:prstGeom>
          <a:noFill/>
          <a:ln>
            <a:noFill/>
          </a:ln>
        </p:spPr>
        <p:txBody>
          <a:bodyPr spcFirstLastPara="1" wrap="square" lIns="91425" tIns="91425" rIns="91425" bIns="91425" anchor="t" anchorCtr="0"/>
          <a:lstStyle>
            <a:lvl1pPr lvl="0" rtl="0">
              <a:spcBef>
                <a:spcPts val="0"/>
              </a:spcBef>
              <a:spcAft>
                <a:spcPts val="0"/>
              </a:spcAft>
              <a:buClr>
                <a:srgbClr val="A41E35"/>
              </a:buClr>
              <a:buSzPts val="2800"/>
              <a:buFont typeface="Roboto Condensed"/>
              <a:buNone/>
              <a:defRPr sz="2800" b="1">
                <a:solidFill>
                  <a:srgbClr val="A41E35"/>
                </a:solidFill>
                <a:latin typeface="Roboto Condensed"/>
                <a:ea typeface="Roboto Condensed"/>
                <a:cs typeface="Roboto Condensed"/>
                <a:sym typeface="Roboto Condensed"/>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dirty="0"/>
          </a:p>
        </p:txBody>
      </p:sp>
      <p:sp>
        <p:nvSpPr>
          <p:cNvPr id="7" name="Google Shape;7;p1"/>
          <p:cNvSpPr txBox="1">
            <a:spLocks noGrp="1"/>
          </p:cNvSpPr>
          <p:nvPr>
            <p:ph type="body" idx="1"/>
          </p:nvPr>
        </p:nvSpPr>
        <p:spPr>
          <a:xfrm>
            <a:off x="215367" y="1120200"/>
            <a:ext cx="11226800" cy="5455200"/>
          </a:xfrm>
          <a:prstGeom prst="rect">
            <a:avLst/>
          </a:prstGeom>
          <a:noFill/>
          <a:ln>
            <a:noFill/>
          </a:ln>
        </p:spPr>
        <p:txBody>
          <a:bodyPr spcFirstLastPara="1" wrap="square" lIns="91425" tIns="91425" rIns="91425" bIns="91425" anchor="t" anchorCtr="0"/>
          <a:lstStyle>
            <a:lvl1pPr marL="457200" lvl="0" indent="-342900" rtl="0">
              <a:lnSpc>
                <a:spcPct val="125000"/>
              </a:lnSpc>
              <a:spcBef>
                <a:spcPts val="0"/>
              </a:spcBef>
              <a:spcAft>
                <a:spcPts val="0"/>
              </a:spcAft>
              <a:buClr>
                <a:srgbClr val="A41E35"/>
              </a:buClr>
              <a:buSzPts val="1800"/>
              <a:buFont typeface="Roboto"/>
              <a:buChar char="●"/>
              <a:defRPr sz="1800">
                <a:latin typeface="Roboto"/>
                <a:ea typeface="Roboto"/>
                <a:cs typeface="Roboto"/>
                <a:sym typeface="Roboto"/>
              </a:defRPr>
            </a:lvl1pPr>
            <a:lvl2pPr marL="914400" lvl="1" indent="-317500" rtl="0">
              <a:lnSpc>
                <a:spcPct val="125000"/>
              </a:lnSpc>
              <a:spcBef>
                <a:spcPts val="1600"/>
              </a:spcBef>
              <a:spcAft>
                <a:spcPts val="0"/>
              </a:spcAft>
              <a:buClr>
                <a:srgbClr val="A41E35"/>
              </a:buClr>
              <a:buSzPts val="1400"/>
              <a:buFont typeface="Roboto"/>
              <a:buChar char="○"/>
              <a:defRPr>
                <a:latin typeface="Roboto"/>
                <a:ea typeface="Roboto"/>
                <a:cs typeface="Roboto"/>
                <a:sym typeface="Roboto"/>
              </a:defRPr>
            </a:lvl2pPr>
            <a:lvl3pPr marL="1371600" lvl="2" indent="-317500" rtl="0">
              <a:lnSpc>
                <a:spcPct val="125000"/>
              </a:lnSpc>
              <a:spcBef>
                <a:spcPts val="1600"/>
              </a:spcBef>
              <a:spcAft>
                <a:spcPts val="0"/>
              </a:spcAft>
              <a:buClr>
                <a:srgbClr val="A41E35"/>
              </a:buClr>
              <a:buSzPts val="1400"/>
              <a:buFont typeface="Roboto"/>
              <a:buChar char="■"/>
              <a:defRPr>
                <a:latin typeface="Roboto"/>
                <a:ea typeface="Roboto"/>
                <a:cs typeface="Roboto"/>
                <a:sym typeface="Roboto"/>
              </a:defRPr>
            </a:lvl3pPr>
            <a:lvl4pPr marL="1828800" lvl="3" indent="-317500" rtl="0">
              <a:lnSpc>
                <a:spcPct val="125000"/>
              </a:lnSpc>
              <a:spcBef>
                <a:spcPts val="1600"/>
              </a:spcBef>
              <a:spcAft>
                <a:spcPts val="0"/>
              </a:spcAft>
              <a:buClr>
                <a:srgbClr val="A41E35"/>
              </a:buClr>
              <a:buSzPts val="1400"/>
              <a:buFont typeface="Roboto"/>
              <a:buChar char="●"/>
              <a:defRPr>
                <a:latin typeface="Roboto"/>
                <a:ea typeface="Roboto"/>
                <a:cs typeface="Roboto"/>
                <a:sym typeface="Roboto"/>
              </a:defRPr>
            </a:lvl4pPr>
            <a:lvl5pPr marL="2286000" lvl="4" indent="-317500" rtl="0">
              <a:lnSpc>
                <a:spcPct val="125000"/>
              </a:lnSpc>
              <a:spcBef>
                <a:spcPts val="1600"/>
              </a:spcBef>
              <a:spcAft>
                <a:spcPts val="0"/>
              </a:spcAft>
              <a:buClr>
                <a:srgbClr val="A41E35"/>
              </a:buClr>
              <a:buSzPts val="1400"/>
              <a:buFont typeface="Roboto"/>
              <a:buChar char="○"/>
              <a:defRPr>
                <a:latin typeface="Roboto"/>
                <a:ea typeface="Roboto"/>
                <a:cs typeface="Roboto"/>
                <a:sym typeface="Roboto"/>
              </a:defRPr>
            </a:lvl5pPr>
            <a:lvl6pPr marL="2743200" lvl="5" indent="-317500" rtl="0">
              <a:lnSpc>
                <a:spcPct val="125000"/>
              </a:lnSpc>
              <a:spcBef>
                <a:spcPts val="1600"/>
              </a:spcBef>
              <a:spcAft>
                <a:spcPts val="0"/>
              </a:spcAft>
              <a:buClr>
                <a:srgbClr val="A41E35"/>
              </a:buClr>
              <a:buSzPts val="1400"/>
              <a:buFont typeface="Roboto"/>
              <a:buChar char="■"/>
              <a:defRPr>
                <a:latin typeface="Roboto"/>
                <a:ea typeface="Roboto"/>
                <a:cs typeface="Roboto"/>
                <a:sym typeface="Roboto"/>
              </a:defRPr>
            </a:lvl6pPr>
            <a:lvl7pPr marL="3200400" lvl="6" indent="-317500" rtl="0">
              <a:lnSpc>
                <a:spcPct val="125000"/>
              </a:lnSpc>
              <a:spcBef>
                <a:spcPts val="1600"/>
              </a:spcBef>
              <a:spcAft>
                <a:spcPts val="0"/>
              </a:spcAft>
              <a:buClr>
                <a:srgbClr val="A41E35"/>
              </a:buClr>
              <a:buSzPts val="1400"/>
              <a:buFont typeface="Roboto"/>
              <a:buChar char="●"/>
              <a:defRPr>
                <a:latin typeface="Roboto"/>
                <a:ea typeface="Roboto"/>
                <a:cs typeface="Roboto"/>
                <a:sym typeface="Roboto"/>
              </a:defRPr>
            </a:lvl7pPr>
            <a:lvl8pPr marL="3657600" lvl="7" indent="-317500" rtl="0">
              <a:lnSpc>
                <a:spcPct val="125000"/>
              </a:lnSpc>
              <a:spcBef>
                <a:spcPts val="1600"/>
              </a:spcBef>
              <a:spcAft>
                <a:spcPts val="0"/>
              </a:spcAft>
              <a:buClr>
                <a:srgbClr val="A41E35"/>
              </a:buClr>
              <a:buSzPts val="1400"/>
              <a:buFont typeface="Roboto"/>
              <a:buChar char="○"/>
              <a:defRPr>
                <a:latin typeface="Roboto"/>
                <a:ea typeface="Roboto"/>
                <a:cs typeface="Roboto"/>
                <a:sym typeface="Roboto"/>
              </a:defRPr>
            </a:lvl8pPr>
            <a:lvl9pPr marL="4114800" lvl="8" indent="-317500" rtl="0">
              <a:lnSpc>
                <a:spcPct val="125000"/>
              </a:lnSpc>
              <a:spcBef>
                <a:spcPts val="1600"/>
              </a:spcBef>
              <a:spcAft>
                <a:spcPts val="1600"/>
              </a:spcAft>
              <a:buClr>
                <a:srgbClr val="A41E35"/>
              </a:buClr>
              <a:buSzPts val="1400"/>
              <a:buFont typeface="Roboto"/>
              <a:buChar char="■"/>
              <a:defRPr>
                <a:latin typeface="Roboto"/>
                <a:ea typeface="Roboto"/>
                <a:cs typeface="Roboto"/>
                <a:sym typeface="Roboto"/>
              </a:defRPr>
            </a:lvl9pPr>
          </a:lstStyle>
          <a:p>
            <a:endParaRPr dirty="0"/>
          </a:p>
        </p:txBody>
      </p:sp>
    </p:spTree>
  </p:cSld>
  <p:clrMap bg1="lt1" tx1="dk1" bg2="dk2" tx2="lt2" accent1="accent1" accent2="accent2" accent3="accent3" accent4="accent4" accent5="accent5" accent6="accent6" hlink="hlink" folHlink="folHlink"/>
  <p:sldLayoutIdLst>
    <p:sldLayoutId id="2147483664" r:id="rId1"/>
    <p:sldLayoutId id="214748366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 id="2147483687" r:id="rId16"/>
    <p:sldLayoutId id="2147483688" r:id="rId17"/>
    <p:sldLayoutId id="2147483689" r:id="rId18"/>
    <p:sldLayoutId id="2147483690" r:id="rId19"/>
  </p:sldLayoutIdLst>
  <p:hf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mj-lt"/>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mn-lt"/>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20.emf"/><Relationship Id="rId4" Type="http://schemas.openxmlformats.org/officeDocument/2006/relationships/image" Target="../media/image19.emf"/></Relationships>
</file>

<file path=ppt/slides/_rels/slide17.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23.emf"/><Relationship Id="rId4" Type="http://schemas.openxmlformats.org/officeDocument/2006/relationships/image" Target="../media/image22.emf"/></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https://phlr.org/product/legal-path-whole-government-opioids-response" TargetMode="External"/><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30.png"/></Relationships>
</file>

<file path=ppt/slides/_rels/slide25.xml.rels><?xml version="1.0" encoding="UTF-8" standalone="yes"?>
<Relationships xmlns="http://schemas.openxmlformats.org/package/2006/relationships"><Relationship Id="rId3" Type="http://schemas.openxmlformats.org/officeDocument/2006/relationships/hyperlink" Target="mailto:Jonathan.Larsen@temple.edu"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hyperlink" Target="https://store.samhsa.gov/product/advisory-low-barrier-models-care-substance-use-disorders/pep23-02-00-005" TargetMode="External"/><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hyperlink" Target="http://bit.ly/3SMNdT8" TargetMode="External"/><Relationship Id="rId2" Type="http://schemas.openxmlformats.org/officeDocument/2006/relationships/notesSlide" Target="../notesSlides/notesSlide32.xml"/><Relationship Id="rId1" Type="http://schemas.openxmlformats.org/officeDocument/2006/relationships/slideLayout" Target="../slideLayouts/slideLayout5.xml"/><Relationship Id="rId4" Type="http://schemas.openxmlformats.org/officeDocument/2006/relationships/image" Target="../media/image32.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3" Type="http://schemas.openxmlformats.org/officeDocument/2006/relationships/hyperlink" Target="https://pdaps.org/datasets/buprenorphine-prescribing-requirements-and-limitations" TargetMode="External"/><Relationship Id="rId2" Type="http://schemas.openxmlformats.org/officeDocument/2006/relationships/notesSlide" Target="../notesSlides/notesSlide34.xml"/><Relationship Id="rId1" Type="http://schemas.openxmlformats.org/officeDocument/2006/relationships/slideLayout" Target="../slideLayouts/slideLayout11.xml"/><Relationship Id="rId4" Type="http://schemas.openxmlformats.org/officeDocument/2006/relationships/hyperlink" Target="https://www.sciencedirect.com/science/article/abs/pii/S0955395924000033" TargetMode="Externa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7.xml"/><Relationship Id="rId1" Type="http://schemas.openxmlformats.org/officeDocument/2006/relationships/slideLayout" Target="../slideLayouts/slideLayout10.xml"/><Relationship Id="rId5" Type="http://schemas.openxmlformats.org/officeDocument/2006/relationships/image" Target="../media/image36.png"/><Relationship Id="rId4" Type="http://schemas.openxmlformats.org/officeDocument/2006/relationships/image" Target="../media/image35.png"/></Relationships>
</file>

<file path=ppt/slides/_rels/slide39.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0.xml.rels><?xml version="1.0" encoding="UTF-8" standalone="yes"?>
<Relationships xmlns="http://schemas.openxmlformats.org/package/2006/relationships"><Relationship Id="rId3" Type="http://schemas.openxmlformats.org/officeDocument/2006/relationships/hyperlink" Target="mailto:dcarr@vitalstrategies.org" TargetMode="External"/><Relationship Id="rId2" Type="http://schemas.openxmlformats.org/officeDocument/2006/relationships/notesSlide" Target="../notesSlides/notesSlide38.xml"/><Relationship Id="rId1" Type="http://schemas.openxmlformats.org/officeDocument/2006/relationships/slideLayout" Target="../slideLayouts/slideLayout13.xml"/><Relationship Id="rId4" Type="http://schemas.openxmlformats.org/officeDocument/2006/relationships/hyperlink" Target="mailto:kboulton@vitalstrategies.org"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hyperlink" Target="https://bit.ly/CPHLRemail" TargetMode="External"/><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16"/>
          <p:cNvSpPr txBox="1">
            <a:spLocks noGrp="1"/>
          </p:cNvSpPr>
          <p:nvPr>
            <p:ph type="ctrTitle"/>
          </p:nvPr>
        </p:nvSpPr>
        <p:spPr>
          <a:xfrm>
            <a:off x="270368" y="1508000"/>
            <a:ext cx="9694726" cy="2120000"/>
          </a:xfrm>
          <a:prstGeom prst="rect">
            <a:avLst/>
          </a:prstGeom>
        </p:spPr>
        <p:txBody>
          <a:bodyPr spcFirstLastPara="1" wrap="square" lIns="121900" tIns="121900" rIns="121900" bIns="121900" anchor="b" anchorCtr="0">
            <a:noAutofit/>
          </a:bodyPr>
          <a:lstStyle/>
          <a:p>
            <a:r>
              <a:rPr lang="en" sz="5333" dirty="0"/>
              <a:t>Legal Epi at Lunch:</a:t>
            </a:r>
            <a:br>
              <a:rPr lang="en" sz="5333" dirty="0"/>
            </a:br>
            <a:r>
              <a:rPr lang="en" sz="5333" dirty="0"/>
              <a:t>Legal Data for Drug Policy</a:t>
            </a:r>
            <a:endParaRPr sz="8800" dirty="0"/>
          </a:p>
        </p:txBody>
      </p:sp>
      <p:sp>
        <p:nvSpPr>
          <p:cNvPr id="65" name="Google Shape;65;p16"/>
          <p:cNvSpPr txBox="1">
            <a:spLocks noGrp="1"/>
          </p:cNvSpPr>
          <p:nvPr>
            <p:ph type="subTitle" idx="1"/>
          </p:nvPr>
        </p:nvSpPr>
        <p:spPr>
          <a:xfrm>
            <a:off x="270367" y="3860083"/>
            <a:ext cx="8639200" cy="1056800"/>
          </a:xfrm>
          <a:prstGeom prst="rect">
            <a:avLst/>
          </a:prstGeom>
        </p:spPr>
        <p:txBody>
          <a:bodyPr spcFirstLastPara="1" wrap="square" lIns="121900" tIns="121900" rIns="121900" bIns="121900" anchor="t" anchorCtr="0">
            <a:noAutofit/>
          </a:bodyPr>
          <a:lstStyle/>
          <a:p>
            <a:pPr marL="0" indent="0"/>
            <a:r>
              <a:rPr lang="en-US" sz="2133" b="0" dirty="0"/>
              <a:t>Alexandra Hess, JD, MPH</a:t>
            </a:r>
          </a:p>
          <a:p>
            <a:pPr marL="0" indent="0"/>
            <a:r>
              <a:rPr lang="en-US" sz="2133" b="0" dirty="0"/>
              <a:t>Jonathan Larsen, JD, MPP</a:t>
            </a:r>
          </a:p>
          <a:p>
            <a:pPr marL="0" indent="0"/>
            <a:r>
              <a:rPr lang="en-US" sz="2133" b="0" dirty="0"/>
              <a:t>Kate Boulton, JD, MPH</a:t>
            </a:r>
          </a:p>
          <a:p>
            <a:pPr marL="0" indent="0"/>
            <a:r>
              <a:rPr lang="en-US" sz="2133" b="0" dirty="0"/>
              <a:t>Derek Carr, JD</a:t>
            </a:r>
          </a:p>
        </p:txBody>
      </p:sp>
      <p:sp>
        <p:nvSpPr>
          <p:cNvPr id="66" name="Google Shape;66;p16"/>
          <p:cNvSpPr txBox="1"/>
          <p:nvPr/>
        </p:nvSpPr>
        <p:spPr>
          <a:xfrm>
            <a:off x="270365" y="6205767"/>
            <a:ext cx="4053279" cy="445600"/>
          </a:xfrm>
          <a:prstGeom prst="rect">
            <a:avLst/>
          </a:prstGeom>
          <a:noFill/>
          <a:ln>
            <a:noFill/>
          </a:ln>
        </p:spPr>
        <p:txBody>
          <a:bodyPr spcFirstLastPara="1" wrap="square" lIns="121900" tIns="121900" rIns="121900" bIns="121900" anchor="t" anchorCtr="0">
            <a:noAutofit/>
          </a:bodyPr>
          <a:lstStyle/>
          <a:p>
            <a:r>
              <a:rPr lang="en" sz="1200" dirty="0">
                <a:solidFill>
                  <a:schemeClr val="tx2"/>
                </a:solidFill>
                <a:latin typeface="+mj-lt"/>
                <a:ea typeface="Roboto Condensed"/>
                <a:cs typeface="Roboto Condensed"/>
                <a:sym typeface="Roboto Condensed"/>
              </a:rPr>
              <a:t>CENTER FOR PUBLIC HEALTH LAW RESEARCH</a:t>
            </a:r>
            <a:endParaRPr sz="1200" dirty="0">
              <a:solidFill>
                <a:schemeClr val="tx2"/>
              </a:solidFill>
              <a:latin typeface="+mj-lt"/>
              <a:ea typeface="Roboto Condensed"/>
              <a:cs typeface="Roboto Condensed"/>
              <a:sym typeface="Roboto Condensed"/>
            </a:endParaRPr>
          </a:p>
        </p:txBody>
      </p:sp>
      <p:sp>
        <p:nvSpPr>
          <p:cNvPr id="67" name="Google Shape;67;p16"/>
          <p:cNvSpPr txBox="1"/>
          <p:nvPr/>
        </p:nvSpPr>
        <p:spPr>
          <a:xfrm>
            <a:off x="4713233" y="6205767"/>
            <a:ext cx="1795200" cy="445600"/>
          </a:xfrm>
          <a:prstGeom prst="rect">
            <a:avLst/>
          </a:prstGeom>
          <a:noFill/>
          <a:ln>
            <a:noFill/>
          </a:ln>
        </p:spPr>
        <p:txBody>
          <a:bodyPr spcFirstLastPara="1" wrap="square" lIns="121900" tIns="121900" rIns="121900" bIns="121900" anchor="t" anchorCtr="0">
            <a:noAutofit/>
          </a:bodyPr>
          <a:lstStyle/>
          <a:p>
            <a:r>
              <a:rPr lang="en" sz="1200" b="1" dirty="0">
                <a:solidFill>
                  <a:schemeClr val="tx2"/>
                </a:solidFill>
                <a:ea typeface="Roboto Condensed"/>
                <a:cs typeface="Roboto Condensed"/>
                <a:sym typeface="Roboto Condensed"/>
              </a:rPr>
              <a:t>February 15, 2024</a:t>
            </a:r>
            <a:endParaRPr sz="1200" b="1" dirty="0">
              <a:solidFill>
                <a:schemeClr val="tx2"/>
              </a:solidFill>
              <a:ea typeface="Roboto Condensed"/>
              <a:cs typeface="Roboto Condensed"/>
              <a:sym typeface="Roboto Condense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C38C71D-23FA-C545-83B2-00F22AC5B9D3}"/>
              </a:ext>
            </a:extLst>
          </p:cNvPr>
          <p:cNvSpPr>
            <a:spLocks noGrp="1"/>
          </p:cNvSpPr>
          <p:nvPr>
            <p:ph type="title"/>
          </p:nvPr>
        </p:nvSpPr>
        <p:spPr>
          <a:xfrm>
            <a:off x="204710" y="1938706"/>
            <a:ext cx="5742000" cy="1976400"/>
          </a:xfrm>
        </p:spPr>
        <p:txBody>
          <a:bodyPr/>
          <a:lstStyle/>
          <a:p>
            <a:pPr algn="ctr"/>
            <a:r>
              <a:rPr lang="en-US" sz="4800" dirty="0"/>
              <a:t>Kate Boulton,</a:t>
            </a:r>
            <a:br>
              <a:rPr lang="en-US" sz="4800" dirty="0"/>
            </a:br>
            <a:r>
              <a:rPr lang="en-US" sz="2400" dirty="0"/>
              <a:t>Vital Strategies</a:t>
            </a:r>
          </a:p>
        </p:txBody>
      </p:sp>
      <p:pic>
        <p:nvPicPr>
          <p:cNvPr id="1027" name="Picture 1">
            <a:extLst>
              <a:ext uri="{FF2B5EF4-FFF2-40B4-BE49-F238E27FC236}">
                <a16:creationId xmlns:a16="http://schemas.microsoft.com/office/drawing/2014/main" id="{EEB920EE-C664-16D7-9163-5B6D9AA164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5481" y="990600"/>
            <a:ext cx="48768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223621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C38C71D-23FA-C545-83B2-00F22AC5B9D3}"/>
              </a:ext>
            </a:extLst>
          </p:cNvPr>
          <p:cNvSpPr>
            <a:spLocks noGrp="1"/>
          </p:cNvSpPr>
          <p:nvPr>
            <p:ph type="title"/>
          </p:nvPr>
        </p:nvSpPr>
        <p:spPr>
          <a:xfrm>
            <a:off x="204710" y="1938706"/>
            <a:ext cx="5742000" cy="1976400"/>
          </a:xfrm>
        </p:spPr>
        <p:txBody>
          <a:bodyPr/>
          <a:lstStyle/>
          <a:p>
            <a:pPr algn="ctr"/>
            <a:r>
              <a:rPr lang="en-US" sz="4800" dirty="0"/>
              <a:t>Derek Carr,</a:t>
            </a:r>
            <a:br>
              <a:rPr lang="en-US" sz="4800" dirty="0"/>
            </a:br>
            <a:r>
              <a:rPr lang="en-US" sz="2400" dirty="0"/>
              <a:t>Vital Strategies</a:t>
            </a:r>
          </a:p>
        </p:txBody>
      </p:sp>
      <p:pic>
        <p:nvPicPr>
          <p:cNvPr id="2050" name="Picture 2" descr="Profile photo for Derek Carr">
            <a:extLst>
              <a:ext uri="{FF2B5EF4-FFF2-40B4-BE49-F238E27FC236}">
                <a16:creationId xmlns:a16="http://schemas.microsoft.com/office/drawing/2014/main" id="{D6623811-3CB0-F561-1729-1FA0B53A27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8106" y="990600"/>
            <a:ext cx="48768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85539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63"/>
        <p:cNvGrpSpPr/>
        <p:nvPr/>
      </p:nvGrpSpPr>
      <p:grpSpPr>
        <a:xfrm>
          <a:off x="0" y="0"/>
          <a:ext cx="0" cy="0"/>
          <a:chOff x="0" y="0"/>
          <a:chExt cx="0" cy="0"/>
        </a:xfrm>
      </p:grpSpPr>
      <p:sp>
        <p:nvSpPr>
          <p:cNvPr id="64" name="Google Shape;64;p16"/>
          <p:cNvSpPr txBox="1">
            <a:spLocks noGrp="1"/>
          </p:cNvSpPr>
          <p:nvPr>
            <p:ph type="ctrTitle"/>
          </p:nvPr>
        </p:nvSpPr>
        <p:spPr>
          <a:xfrm>
            <a:off x="447674" y="1478255"/>
            <a:ext cx="9410385" cy="2120000"/>
          </a:xfrm>
          <a:prstGeom prst="rect">
            <a:avLst/>
          </a:prstGeom>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 sz="6000" b="1" dirty="0">
                <a:solidFill>
                  <a:schemeClr val="tx2"/>
                </a:solidFill>
                <a:sym typeface="Roboto Condensed"/>
              </a:rPr>
              <a:t>Stop Overdose Deaths: </a:t>
            </a:r>
            <a:endParaRPr sz="6000" b="1" dirty="0">
              <a:solidFill>
                <a:schemeClr val="tx2"/>
              </a:solidFill>
              <a:sym typeface="Roboto Condensed"/>
            </a:endParaRPr>
          </a:p>
        </p:txBody>
      </p:sp>
      <p:sp>
        <p:nvSpPr>
          <p:cNvPr id="2" name="TextBox 1">
            <a:extLst>
              <a:ext uri="{FF2B5EF4-FFF2-40B4-BE49-F238E27FC236}">
                <a16:creationId xmlns:a16="http://schemas.microsoft.com/office/drawing/2014/main" id="{94DCA08D-99B2-41F2-A2BD-B27F1B23A5D7}"/>
              </a:ext>
            </a:extLst>
          </p:cNvPr>
          <p:cNvSpPr txBox="1"/>
          <p:nvPr/>
        </p:nvSpPr>
        <p:spPr>
          <a:xfrm>
            <a:off x="447674" y="3427190"/>
            <a:ext cx="11231708" cy="1200329"/>
          </a:xfrm>
          <a:prstGeom prst="rect">
            <a:avLst/>
          </a:prstGeom>
          <a:noFill/>
        </p:spPr>
        <p:txBody>
          <a:bodyPr wrap="square" rtlCol="0">
            <a:spAutoFit/>
          </a:bodyPr>
          <a:lstStyle/>
          <a:p>
            <a:r>
              <a:rPr lang="en-US" sz="3600" b="1" dirty="0">
                <a:solidFill>
                  <a:schemeClr val="bg2"/>
                </a:solidFill>
              </a:rPr>
              <a:t>Monitoring Comprehensiveness of State Policy to Prevent Overdose Deaths</a:t>
            </a:r>
          </a:p>
        </p:txBody>
      </p:sp>
      <p:pic>
        <p:nvPicPr>
          <p:cNvPr id="6" name="Picture 5">
            <a:extLst>
              <a:ext uri="{FF2B5EF4-FFF2-40B4-BE49-F238E27FC236}">
                <a16:creationId xmlns:a16="http://schemas.microsoft.com/office/drawing/2014/main" id="{C7DB59CC-4279-288D-9A43-1971E24751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674" y="158472"/>
            <a:ext cx="3687483" cy="921871"/>
          </a:xfrm>
          <a:prstGeom prst="rect">
            <a:avLst/>
          </a:prstGeom>
        </p:spPr>
      </p:pic>
    </p:spTree>
    <p:extLst>
      <p:ext uri="{BB962C8B-B14F-4D97-AF65-F5344CB8AC3E}">
        <p14:creationId xmlns:p14="http://schemas.microsoft.com/office/powerpoint/2010/main" val="12214598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33" y="176899"/>
            <a:ext cx="8780766" cy="1567233"/>
          </a:xfrm>
        </p:spPr>
        <p:txBody>
          <a:bodyPr/>
          <a:lstStyle/>
          <a:p>
            <a:r>
              <a:rPr lang="en-US" sz="3600" dirty="0"/>
              <a:t>A Whole-of-Government Approach</a:t>
            </a:r>
          </a:p>
        </p:txBody>
      </p:sp>
      <p:pic>
        <p:nvPicPr>
          <p:cNvPr id="4" name="Picture 3">
            <a:extLst>
              <a:ext uri="{FF2B5EF4-FFF2-40B4-BE49-F238E27FC236}">
                <a16:creationId xmlns:a16="http://schemas.microsoft.com/office/drawing/2014/main" id="{89955472-209D-FA88-2287-018A71755B92}"/>
              </a:ext>
            </a:extLst>
          </p:cNvPr>
          <p:cNvPicPr>
            <a:picLocks noChangeAspect="1"/>
          </p:cNvPicPr>
          <p:nvPr/>
        </p:nvPicPr>
        <p:blipFill>
          <a:blip r:embed="rId3"/>
          <a:stretch>
            <a:fillRect/>
          </a:stretch>
        </p:blipFill>
        <p:spPr>
          <a:xfrm>
            <a:off x="2229019" y="940500"/>
            <a:ext cx="6711780" cy="5579605"/>
          </a:xfrm>
          <a:prstGeom prst="rect">
            <a:avLst/>
          </a:prstGeom>
        </p:spPr>
      </p:pic>
    </p:spTree>
    <p:extLst>
      <p:ext uri="{BB962C8B-B14F-4D97-AF65-F5344CB8AC3E}">
        <p14:creationId xmlns:p14="http://schemas.microsoft.com/office/powerpoint/2010/main" val="2307528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CE474A-1610-E150-F051-5E9A5E9D0827}"/>
              </a:ext>
            </a:extLst>
          </p:cNvPr>
          <p:cNvSpPr>
            <a:spLocks noGrp="1"/>
          </p:cNvSpPr>
          <p:nvPr>
            <p:ph type="title"/>
          </p:nvPr>
        </p:nvSpPr>
        <p:spPr/>
        <p:txBody>
          <a:bodyPr/>
          <a:lstStyle/>
          <a:p>
            <a:r>
              <a:rPr lang="en-US" dirty="0"/>
              <a:t>Years and Years of Terrible Impact</a:t>
            </a:r>
          </a:p>
        </p:txBody>
      </p:sp>
      <p:pic>
        <p:nvPicPr>
          <p:cNvPr id="1028" name="Picture 4" descr="Figure 3. National Overdose Deaths Involving Any Opioid*, Number Among All Ages, by Gender, 1999-2021">
            <a:extLst>
              <a:ext uri="{FF2B5EF4-FFF2-40B4-BE49-F238E27FC236}">
                <a16:creationId xmlns:a16="http://schemas.microsoft.com/office/drawing/2014/main" id="{F126BF45-00E7-DA85-5AFB-082A7D2B15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1" y="813619"/>
            <a:ext cx="8059175" cy="60443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40481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Transformational Model</a:t>
            </a:r>
          </a:p>
        </p:txBody>
      </p:sp>
      <p:sp>
        <p:nvSpPr>
          <p:cNvPr id="8" name="AutoShape 6" descr="A diagram of a health care system&#10;&#10;Description automatically generated"/>
          <p:cNvSpPr>
            <a:spLocks noChangeAspect="1" noChangeArrowheads="1"/>
          </p:cNvSpPr>
          <p:nvPr/>
        </p:nvSpPr>
        <p:spPr bwMode="auto">
          <a:xfrm>
            <a:off x="130175" y="-182563"/>
            <a:ext cx="5796492" cy="579651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Rectangle 4">
            <a:extLst>
              <a:ext uri="{FF2B5EF4-FFF2-40B4-BE49-F238E27FC236}">
                <a16:creationId xmlns:a16="http://schemas.microsoft.com/office/drawing/2014/main" id="{BB7BD312-4A75-6FA5-4C8B-EDFEFC060B0A}"/>
              </a:ext>
            </a:extLst>
          </p:cNvPr>
          <p:cNvSpPr/>
          <p:nvPr/>
        </p:nvSpPr>
        <p:spPr>
          <a:xfrm>
            <a:off x="9434321" y="4598285"/>
            <a:ext cx="2910349" cy="1015663"/>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2000" b="1" dirty="0">
                <a:solidFill>
                  <a:schemeClr val="tx2"/>
                </a:solidFill>
                <a:ea typeface="Roboto Condensed Medium" panose="02000000000000000000" pitchFamily="2" charset="0"/>
                <a:cs typeface="Roboto Condensed Medium" panose="02000000000000000000" pitchFamily="2" charset="0"/>
              </a:rPr>
              <a:t>No more policy “pillars”</a:t>
            </a:r>
          </a:p>
          <a:p>
            <a:r>
              <a:rPr lang="en" sz="2000" b="1" dirty="0">
                <a:solidFill>
                  <a:schemeClr val="tx2"/>
                </a:solidFill>
                <a:ea typeface="Roboto Condensed Medium" panose="02000000000000000000" pitchFamily="2" charset="0"/>
                <a:cs typeface="Roboto Condensed Medium" panose="02000000000000000000" pitchFamily="2" charset="0"/>
              </a:rPr>
              <a:t>No more drug war</a:t>
            </a:r>
            <a:endParaRPr lang="en-US" sz="2000" dirty="0"/>
          </a:p>
        </p:txBody>
      </p:sp>
      <p:pic>
        <p:nvPicPr>
          <p:cNvPr id="4" name="Picture 3">
            <a:extLst>
              <a:ext uri="{FF2B5EF4-FFF2-40B4-BE49-F238E27FC236}">
                <a16:creationId xmlns:a16="http://schemas.microsoft.com/office/drawing/2014/main" id="{80FBDE9E-3C3E-A219-0D5E-FB98F2B7F1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57679" y="1541928"/>
            <a:ext cx="6365194" cy="5316072"/>
          </a:xfrm>
          <a:prstGeom prst="rect">
            <a:avLst/>
          </a:prstGeom>
        </p:spPr>
      </p:pic>
    </p:spTree>
    <p:extLst>
      <p:ext uri="{BB962C8B-B14F-4D97-AF65-F5344CB8AC3E}">
        <p14:creationId xmlns:p14="http://schemas.microsoft.com/office/powerpoint/2010/main" val="2768413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9B559-A1DD-6FD0-EBB4-CB20A2A41EA2}"/>
              </a:ext>
            </a:extLst>
          </p:cNvPr>
          <p:cNvSpPr>
            <a:spLocks noGrp="1"/>
          </p:cNvSpPr>
          <p:nvPr>
            <p:ph type="title"/>
          </p:nvPr>
        </p:nvSpPr>
        <p:spPr/>
        <p:txBody>
          <a:bodyPr/>
          <a:lstStyle/>
          <a:p>
            <a:r>
              <a:rPr lang="en-US" dirty="0"/>
              <a:t>We reviewed the evidence</a:t>
            </a:r>
          </a:p>
        </p:txBody>
      </p:sp>
      <p:pic>
        <p:nvPicPr>
          <p:cNvPr id="4" name="Picture 3">
            <a:extLst>
              <a:ext uri="{FF2B5EF4-FFF2-40B4-BE49-F238E27FC236}">
                <a16:creationId xmlns:a16="http://schemas.microsoft.com/office/drawing/2014/main" id="{7AAC13CC-0651-41E2-DCB0-27FC759A5C16}"/>
              </a:ext>
            </a:extLst>
          </p:cNvPr>
          <p:cNvPicPr>
            <a:picLocks noChangeAspect="1"/>
          </p:cNvPicPr>
          <p:nvPr/>
        </p:nvPicPr>
        <p:blipFill>
          <a:blip r:embed="rId3"/>
          <a:stretch>
            <a:fillRect/>
          </a:stretch>
        </p:blipFill>
        <p:spPr>
          <a:xfrm>
            <a:off x="1219200" y="1204700"/>
            <a:ext cx="5417811" cy="2291336"/>
          </a:xfrm>
          <a:prstGeom prst="rect">
            <a:avLst/>
          </a:prstGeom>
        </p:spPr>
      </p:pic>
      <p:pic>
        <p:nvPicPr>
          <p:cNvPr id="5" name="Picture 4">
            <a:extLst>
              <a:ext uri="{FF2B5EF4-FFF2-40B4-BE49-F238E27FC236}">
                <a16:creationId xmlns:a16="http://schemas.microsoft.com/office/drawing/2014/main" id="{4D0B312E-41E9-77A9-1544-FAEF7DB859C0}"/>
              </a:ext>
            </a:extLst>
          </p:cNvPr>
          <p:cNvPicPr>
            <a:picLocks noChangeAspect="1"/>
          </p:cNvPicPr>
          <p:nvPr/>
        </p:nvPicPr>
        <p:blipFill>
          <a:blip r:embed="rId4"/>
          <a:stretch>
            <a:fillRect/>
          </a:stretch>
        </p:blipFill>
        <p:spPr>
          <a:xfrm>
            <a:off x="2765295" y="2678448"/>
            <a:ext cx="5496389" cy="2152513"/>
          </a:xfrm>
          <a:prstGeom prst="rect">
            <a:avLst/>
          </a:prstGeom>
        </p:spPr>
      </p:pic>
      <p:pic>
        <p:nvPicPr>
          <p:cNvPr id="6" name="Picture 5">
            <a:extLst>
              <a:ext uri="{FF2B5EF4-FFF2-40B4-BE49-F238E27FC236}">
                <a16:creationId xmlns:a16="http://schemas.microsoft.com/office/drawing/2014/main" id="{D2D89472-87AE-F766-DDAA-50225212C21C}"/>
              </a:ext>
            </a:extLst>
          </p:cNvPr>
          <p:cNvPicPr>
            <a:picLocks noChangeAspect="1"/>
          </p:cNvPicPr>
          <p:nvPr/>
        </p:nvPicPr>
        <p:blipFill>
          <a:blip r:embed="rId5"/>
          <a:stretch>
            <a:fillRect/>
          </a:stretch>
        </p:blipFill>
        <p:spPr>
          <a:xfrm>
            <a:off x="4371487" y="4195046"/>
            <a:ext cx="6612501" cy="2486055"/>
          </a:xfrm>
          <a:prstGeom prst="rect">
            <a:avLst/>
          </a:prstGeom>
        </p:spPr>
      </p:pic>
    </p:spTree>
    <p:extLst>
      <p:ext uri="{BB962C8B-B14F-4D97-AF65-F5344CB8AC3E}">
        <p14:creationId xmlns:p14="http://schemas.microsoft.com/office/powerpoint/2010/main" val="15972715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296D9-DAED-850F-4284-F32C5B0F5BE7}"/>
              </a:ext>
            </a:extLst>
          </p:cNvPr>
          <p:cNvSpPr>
            <a:spLocks noGrp="1"/>
          </p:cNvSpPr>
          <p:nvPr>
            <p:ph type="title"/>
          </p:nvPr>
        </p:nvSpPr>
        <p:spPr/>
        <p:txBody>
          <a:bodyPr/>
          <a:lstStyle/>
          <a:p>
            <a:r>
              <a:rPr lang="en-US" dirty="0"/>
              <a:t>We reviewed the evidence</a:t>
            </a:r>
          </a:p>
        </p:txBody>
      </p:sp>
      <p:pic>
        <p:nvPicPr>
          <p:cNvPr id="4" name="Picture 3">
            <a:extLst>
              <a:ext uri="{FF2B5EF4-FFF2-40B4-BE49-F238E27FC236}">
                <a16:creationId xmlns:a16="http://schemas.microsoft.com/office/drawing/2014/main" id="{187D4271-4279-AD4A-602E-AFF2762AB901}"/>
              </a:ext>
            </a:extLst>
          </p:cNvPr>
          <p:cNvPicPr>
            <a:picLocks noChangeAspect="1"/>
          </p:cNvPicPr>
          <p:nvPr/>
        </p:nvPicPr>
        <p:blipFill>
          <a:blip r:embed="rId3"/>
          <a:stretch>
            <a:fillRect/>
          </a:stretch>
        </p:blipFill>
        <p:spPr>
          <a:xfrm>
            <a:off x="1236661" y="1160203"/>
            <a:ext cx="5808848" cy="2268797"/>
          </a:xfrm>
          <a:prstGeom prst="rect">
            <a:avLst/>
          </a:prstGeom>
        </p:spPr>
      </p:pic>
      <p:pic>
        <p:nvPicPr>
          <p:cNvPr id="5" name="Picture 4">
            <a:extLst>
              <a:ext uri="{FF2B5EF4-FFF2-40B4-BE49-F238E27FC236}">
                <a16:creationId xmlns:a16="http://schemas.microsoft.com/office/drawing/2014/main" id="{188BF6B9-BDEB-C396-B930-94C18ED13E30}"/>
              </a:ext>
            </a:extLst>
          </p:cNvPr>
          <p:cNvPicPr>
            <a:picLocks noChangeAspect="1"/>
          </p:cNvPicPr>
          <p:nvPr/>
        </p:nvPicPr>
        <p:blipFill>
          <a:blip r:embed="rId4"/>
          <a:stretch>
            <a:fillRect/>
          </a:stretch>
        </p:blipFill>
        <p:spPr>
          <a:xfrm>
            <a:off x="2549243" y="2711840"/>
            <a:ext cx="6385980" cy="2377553"/>
          </a:xfrm>
          <a:prstGeom prst="rect">
            <a:avLst/>
          </a:prstGeom>
        </p:spPr>
      </p:pic>
      <p:pic>
        <p:nvPicPr>
          <p:cNvPr id="6" name="Picture 5">
            <a:extLst>
              <a:ext uri="{FF2B5EF4-FFF2-40B4-BE49-F238E27FC236}">
                <a16:creationId xmlns:a16="http://schemas.microsoft.com/office/drawing/2014/main" id="{61407534-7B8E-62D3-A221-8BF1CDDBF3D8}"/>
              </a:ext>
            </a:extLst>
          </p:cNvPr>
          <p:cNvPicPr>
            <a:picLocks noChangeAspect="1"/>
          </p:cNvPicPr>
          <p:nvPr/>
        </p:nvPicPr>
        <p:blipFill>
          <a:blip r:embed="rId5"/>
          <a:stretch>
            <a:fillRect/>
          </a:stretch>
        </p:blipFill>
        <p:spPr>
          <a:xfrm>
            <a:off x="4031743" y="4432973"/>
            <a:ext cx="6601811" cy="2425027"/>
          </a:xfrm>
          <a:prstGeom prst="rect">
            <a:avLst/>
          </a:prstGeom>
        </p:spPr>
      </p:pic>
    </p:spTree>
    <p:extLst>
      <p:ext uri="{BB962C8B-B14F-4D97-AF65-F5344CB8AC3E}">
        <p14:creationId xmlns:p14="http://schemas.microsoft.com/office/powerpoint/2010/main" val="41913183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1715531" y="6320223"/>
            <a:ext cx="295064" cy="379656"/>
          </a:xfrm>
          <a:prstGeom prst="rect">
            <a:avLst/>
          </a:prstGeom>
          <a:solidFill>
            <a:schemeClr val="tx1"/>
          </a:solid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1219140">
              <a:buClr>
                <a:srgbClr val="000000"/>
              </a:buClr>
              <a:defRPr/>
            </a:pPr>
            <a:endParaRPr lang="en-US" sz="1867" kern="0" dirty="0">
              <a:solidFill>
                <a:srgbClr val="000000"/>
              </a:solidFill>
              <a:latin typeface="Arial"/>
              <a:cs typeface="Arial"/>
              <a:sym typeface="Arial"/>
            </a:endParaRPr>
          </a:p>
        </p:txBody>
      </p:sp>
      <p:pic>
        <p:nvPicPr>
          <p:cNvPr id="9" name="Picture 8"/>
          <p:cNvPicPr>
            <a:picLocks noChangeAspect="1"/>
          </p:cNvPicPr>
          <p:nvPr/>
        </p:nvPicPr>
        <p:blipFill>
          <a:blip r:embed="rId3"/>
          <a:stretch>
            <a:fillRect/>
          </a:stretch>
        </p:blipFill>
        <p:spPr>
          <a:xfrm>
            <a:off x="411648" y="1380485"/>
            <a:ext cx="11093449" cy="5350107"/>
          </a:xfrm>
          <a:prstGeom prst="rect">
            <a:avLst/>
          </a:prstGeom>
        </p:spPr>
      </p:pic>
    </p:spTree>
    <p:extLst>
      <p:ext uri="{BB962C8B-B14F-4D97-AF65-F5344CB8AC3E}">
        <p14:creationId xmlns:p14="http://schemas.microsoft.com/office/powerpoint/2010/main" val="26492371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33" y="176900"/>
            <a:ext cx="8001834" cy="1084712"/>
          </a:xfrm>
        </p:spPr>
        <p:txBody>
          <a:bodyPr/>
          <a:lstStyle/>
          <a:p>
            <a:r>
              <a:rPr lang="en-US" sz="3600" dirty="0"/>
              <a:t>Synthesis of Shovel-ready Legal Opportunities</a:t>
            </a:r>
          </a:p>
        </p:txBody>
      </p:sp>
      <p:sp>
        <p:nvSpPr>
          <p:cNvPr id="3" name="TextBox 2"/>
          <p:cNvSpPr txBox="1"/>
          <p:nvPr/>
        </p:nvSpPr>
        <p:spPr>
          <a:xfrm>
            <a:off x="1083733" y="5643906"/>
            <a:ext cx="10240700" cy="923330"/>
          </a:xfrm>
          <a:prstGeom prst="rect">
            <a:avLst/>
          </a:prstGeom>
          <a:noFill/>
        </p:spPr>
        <p:txBody>
          <a:bodyPr wrap="square" rtlCol="0">
            <a:spAutoFit/>
          </a:bodyPr>
          <a:lstStyle/>
          <a:p>
            <a:r>
              <a:rPr lang="en-US" dirty="0">
                <a:solidFill>
                  <a:schemeClr val="bg2"/>
                </a:solidFill>
              </a:rPr>
              <a:t>*This is an example from our interactive database was made available on PHLR.org allowing legal opportunities to be sorted: </a:t>
            </a:r>
            <a:r>
              <a:rPr lang="en-US" dirty="0">
                <a:hlinkClick r:id="rId3"/>
              </a:rPr>
              <a:t>The Legal Path to a Whole of Government Opioids Response | Public Health Law Research (phlr.org)</a:t>
            </a:r>
            <a:endParaRPr lang="en-US" dirty="0">
              <a:solidFill>
                <a:schemeClr val="bg2"/>
              </a:solidFill>
            </a:endParaRPr>
          </a:p>
        </p:txBody>
      </p:sp>
      <p:pic>
        <p:nvPicPr>
          <p:cNvPr id="10" name="Picture 9"/>
          <p:cNvPicPr>
            <a:picLocks noChangeAspect="1"/>
          </p:cNvPicPr>
          <p:nvPr/>
        </p:nvPicPr>
        <p:blipFill>
          <a:blip r:embed="rId4"/>
          <a:stretch>
            <a:fillRect/>
          </a:stretch>
        </p:blipFill>
        <p:spPr>
          <a:xfrm>
            <a:off x="1083733" y="1422168"/>
            <a:ext cx="9150795" cy="4061182"/>
          </a:xfrm>
          <a:prstGeom prst="rect">
            <a:avLst/>
          </a:prstGeom>
        </p:spPr>
      </p:pic>
    </p:spTree>
    <p:extLst>
      <p:ext uri="{BB962C8B-B14F-4D97-AF65-F5344CB8AC3E}">
        <p14:creationId xmlns:p14="http://schemas.microsoft.com/office/powerpoint/2010/main" val="7974173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25A8A-C03D-234C-95C7-03710866E048}"/>
              </a:ext>
            </a:extLst>
          </p:cNvPr>
          <p:cNvSpPr>
            <a:spLocks noGrp="1"/>
          </p:cNvSpPr>
          <p:nvPr>
            <p:ph type="title"/>
          </p:nvPr>
        </p:nvSpPr>
        <p:spPr>
          <a:xfrm>
            <a:off x="531676" y="1840712"/>
            <a:ext cx="11411600" cy="1590400"/>
          </a:xfrm>
        </p:spPr>
        <p:txBody>
          <a:bodyPr/>
          <a:lstStyle/>
          <a:p>
            <a:r>
              <a:rPr lang="en-US" dirty="0"/>
              <a:t>Legal epidemiology</a:t>
            </a:r>
          </a:p>
        </p:txBody>
      </p:sp>
      <p:sp>
        <p:nvSpPr>
          <p:cNvPr id="4" name="Text Placeholder 3">
            <a:extLst>
              <a:ext uri="{FF2B5EF4-FFF2-40B4-BE49-F238E27FC236}">
                <a16:creationId xmlns:a16="http://schemas.microsoft.com/office/drawing/2014/main" id="{F8254647-A5F4-714D-9B0F-1B67153DA6F2}"/>
              </a:ext>
            </a:extLst>
          </p:cNvPr>
          <p:cNvSpPr>
            <a:spLocks noGrp="1"/>
          </p:cNvSpPr>
          <p:nvPr>
            <p:ph type="body" idx="4294967295"/>
          </p:nvPr>
        </p:nvSpPr>
        <p:spPr>
          <a:xfrm>
            <a:off x="390200" y="3569995"/>
            <a:ext cx="11411600" cy="1465405"/>
          </a:xfrm>
        </p:spPr>
        <p:txBody>
          <a:bodyPr/>
          <a:lstStyle/>
          <a:p>
            <a:pPr marL="152396" indent="0" algn="ctr">
              <a:buNone/>
            </a:pPr>
            <a:r>
              <a:rPr lang="en-US" b="1" dirty="0"/>
              <a:t>The scientific study and deployment of law as a factor in the cause, distribution, and prevention of disease and injury in a population.</a:t>
            </a:r>
          </a:p>
        </p:txBody>
      </p:sp>
    </p:spTree>
    <p:extLst>
      <p:ext uri="{BB962C8B-B14F-4D97-AF65-F5344CB8AC3E}">
        <p14:creationId xmlns:p14="http://schemas.microsoft.com/office/powerpoint/2010/main" val="30193283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33" y="176900"/>
            <a:ext cx="8001834" cy="1084712"/>
          </a:xfrm>
        </p:spPr>
        <p:txBody>
          <a:bodyPr/>
          <a:lstStyle/>
          <a:p>
            <a:r>
              <a:rPr lang="en-US" sz="3600" dirty="0"/>
              <a:t>Synthesis of Shovel-ready Legal Opportunities</a:t>
            </a:r>
          </a:p>
        </p:txBody>
      </p:sp>
      <p:graphicFrame>
        <p:nvGraphicFramePr>
          <p:cNvPr id="5" name="Table 4"/>
          <p:cNvGraphicFramePr>
            <a:graphicFrameLocks noGrp="1"/>
          </p:cNvGraphicFramePr>
          <p:nvPr>
            <p:extLst>
              <p:ext uri="{D42A27DB-BD31-4B8C-83A1-F6EECF244321}">
                <p14:modId xmlns:p14="http://schemas.microsoft.com/office/powerpoint/2010/main" val="4056084413"/>
              </p:ext>
            </p:extLst>
          </p:nvPr>
        </p:nvGraphicFramePr>
        <p:xfrm>
          <a:off x="160033" y="1817388"/>
          <a:ext cx="3774397" cy="3381146"/>
        </p:xfrm>
        <a:graphic>
          <a:graphicData uri="http://schemas.openxmlformats.org/drawingml/2006/table">
            <a:tbl>
              <a:tblPr firstRow="1" firstCol="1" bandRow="1">
                <a:tableStyleId>{B301B821-A1FF-4177-AEE7-76D212191A09}</a:tableStyleId>
              </a:tblPr>
              <a:tblGrid>
                <a:gridCol w="3774397">
                  <a:extLst>
                    <a:ext uri="{9D8B030D-6E8A-4147-A177-3AD203B41FA5}">
                      <a16:colId xmlns:a16="http://schemas.microsoft.com/office/drawing/2014/main" val="215256367"/>
                    </a:ext>
                  </a:extLst>
                </a:gridCol>
              </a:tblGrid>
              <a:tr h="308749">
                <a:tc>
                  <a:txBody>
                    <a:bodyPr/>
                    <a:lstStyle/>
                    <a:p>
                      <a:pPr marL="0" marR="0" algn="ctr">
                        <a:lnSpc>
                          <a:spcPct val="107000"/>
                        </a:lnSpc>
                        <a:spcBef>
                          <a:spcPts val="0"/>
                        </a:spcBef>
                        <a:spcAft>
                          <a:spcPts val="0"/>
                        </a:spcAft>
                      </a:pPr>
                      <a:r>
                        <a:rPr lang="en-US" sz="1600" dirty="0">
                          <a:ln>
                            <a:noFill/>
                          </a:ln>
                          <a:effectLst/>
                        </a:rPr>
                        <a:t>Local Opportunities</a:t>
                      </a:r>
                      <a:endParaRPr lang="en-US" sz="1100" b="1" dirty="0">
                        <a:ln>
                          <a:noFill/>
                        </a:ln>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B050"/>
                    </a:solidFill>
                  </a:tcPr>
                </a:tc>
                <a:extLst>
                  <a:ext uri="{0D108BD9-81ED-4DB2-BD59-A6C34878D82A}">
                    <a16:rowId xmlns:a16="http://schemas.microsoft.com/office/drawing/2014/main" val="3602608904"/>
                  </a:ext>
                </a:extLst>
              </a:tr>
              <a:tr h="1401091">
                <a:tc>
                  <a:txBody>
                    <a:bodyPr/>
                    <a:lstStyle/>
                    <a:p>
                      <a:pPr marL="0" marR="0" algn="l">
                        <a:lnSpc>
                          <a:spcPct val="107000"/>
                        </a:lnSpc>
                        <a:spcBef>
                          <a:spcPts val="0"/>
                        </a:spcBef>
                        <a:spcAft>
                          <a:spcPts val="0"/>
                        </a:spcAft>
                      </a:pPr>
                      <a:r>
                        <a:rPr lang="en-US" sz="1400" dirty="0">
                          <a:ln>
                            <a:noFill/>
                          </a:ln>
                          <a:solidFill>
                            <a:schemeClr val="bg2"/>
                          </a:solidFill>
                          <a:effectLst/>
                        </a:rPr>
                        <a:t>Local governments can enact ordinances requiring pharmacies to maintain stocks of buprenorphine and naloxone. (See, e.g., Philadelphia, Pennsylvania Municipal Code § 9-637). HC</a:t>
                      </a:r>
                      <a:endParaRPr lang="en-US" sz="1100" dirty="0">
                        <a:ln>
                          <a:noFill/>
                        </a:ln>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lumMod val="95000"/>
                      </a:schemeClr>
                    </a:solidFill>
                  </a:tcPr>
                </a:tc>
                <a:extLst>
                  <a:ext uri="{0D108BD9-81ED-4DB2-BD59-A6C34878D82A}">
                    <a16:rowId xmlns:a16="http://schemas.microsoft.com/office/drawing/2014/main" val="1798334248"/>
                  </a:ext>
                </a:extLst>
              </a:tr>
              <a:tr h="835653">
                <a:tc>
                  <a:txBody>
                    <a:bodyPr/>
                    <a:lstStyle/>
                    <a:p>
                      <a:pPr marL="0" marR="0" algn="l">
                        <a:lnSpc>
                          <a:spcPct val="107000"/>
                        </a:lnSpc>
                        <a:spcBef>
                          <a:spcPts val="0"/>
                        </a:spcBef>
                        <a:spcAft>
                          <a:spcPts val="0"/>
                        </a:spcAft>
                      </a:pPr>
                      <a:r>
                        <a:rPr lang="en-US" sz="1400" dirty="0">
                          <a:ln>
                            <a:noFill/>
                          </a:ln>
                          <a:solidFill>
                            <a:schemeClr val="bg2"/>
                          </a:solidFill>
                          <a:effectLst/>
                        </a:rPr>
                        <a:t>Local governments can integrate SSPs and remove any special zoning requirements for SSPs and OTPs. HR</a:t>
                      </a:r>
                      <a:endParaRPr lang="en-US" sz="1100" dirty="0">
                        <a:ln>
                          <a:noFill/>
                        </a:ln>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4100670"/>
                  </a:ext>
                </a:extLst>
              </a:tr>
              <a:tr h="835653">
                <a:tc>
                  <a:txBody>
                    <a:bodyPr/>
                    <a:lstStyle/>
                    <a:p>
                      <a:pPr marL="0" marR="0" algn="l">
                        <a:lnSpc>
                          <a:spcPct val="107000"/>
                        </a:lnSpc>
                        <a:spcBef>
                          <a:spcPts val="0"/>
                        </a:spcBef>
                        <a:spcAft>
                          <a:spcPts val="0"/>
                        </a:spcAft>
                      </a:pPr>
                      <a:r>
                        <a:rPr lang="en-US" sz="1400" dirty="0">
                          <a:ln>
                            <a:noFill/>
                          </a:ln>
                          <a:solidFill>
                            <a:schemeClr val="bg2"/>
                          </a:solidFill>
                          <a:effectLst/>
                        </a:rPr>
                        <a:t>Public housing agencies can narrowly specify grounds for denying housing based on drug-related behavior. SD</a:t>
                      </a:r>
                      <a:endParaRPr lang="en-US" sz="1100" dirty="0">
                        <a:ln>
                          <a:noFill/>
                        </a:ln>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lumMod val="95000"/>
                      </a:schemeClr>
                    </a:solidFill>
                  </a:tcPr>
                </a:tc>
                <a:extLst>
                  <a:ext uri="{0D108BD9-81ED-4DB2-BD59-A6C34878D82A}">
                    <a16:rowId xmlns:a16="http://schemas.microsoft.com/office/drawing/2014/main" val="3231125470"/>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239267371"/>
              </p:ext>
            </p:extLst>
          </p:nvPr>
        </p:nvGraphicFramePr>
        <p:xfrm>
          <a:off x="3965348" y="1789043"/>
          <a:ext cx="3488266" cy="3868917"/>
        </p:xfrm>
        <a:graphic>
          <a:graphicData uri="http://schemas.openxmlformats.org/drawingml/2006/table">
            <a:tbl>
              <a:tblPr firstRow="1" firstCol="1" bandRow="1">
                <a:tableStyleId>{B301B821-A1FF-4177-AEE7-76D212191A09}</a:tableStyleId>
              </a:tblPr>
              <a:tblGrid>
                <a:gridCol w="3488266">
                  <a:extLst>
                    <a:ext uri="{9D8B030D-6E8A-4147-A177-3AD203B41FA5}">
                      <a16:colId xmlns:a16="http://schemas.microsoft.com/office/drawing/2014/main" val="1867768380"/>
                    </a:ext>
                  </a:extLst>
                </a:gridCol>
              </a:tblGrid>
              <a:tr h="250876">
                <a:tc>
                  <a:txBody>
                    <a:bodyPr/>
                    <a:lstStyle/>
                    <a:p>
                      <a:pPr marL="0" marR="0" algn="ctr">
                        <a:lnSpc>
                          <a:spcPct val="107000"/>
                        </a:lnSpc>
                        <a:spcBef>
                          <a:spcPts val="0"/>
                        </a:spcBef>
                        <a:spcAft>
                          <a:spcPts val="0"/>
                        </a:spcAft>
                      </a:pPr>
                      <a:r>
                        <a:rPr lang="en-US" sz="1600" dirty="0">
                          <a:effectLst/>
                        </a:rPr>
                        <a:t>State Opportunities</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287" marR="68287" marT="0" marB="0">
                    <a:solidFill>
                      <a:srgbClr val="00B050"/>
                    </a:solidFill>
                  </a:tcPr>
                </a:tc>
                <a:extLst>
                  <a:ext uri="{0D108BD9-81ED-4DB2-BD59-A6C34878D82A}">
                    <a16:rowId xmlns:a16="http://schemas.microsoft.com/office/drawing/2014/main" val="922987519"/>
                  </a:ext>
                </a:extLst>
              </a:tr>
              <a:tr h="1097466">
                <a:tc>
                  <a:txBody>
                    <a:bodyPr/>
                    <a:lstStyle/>
                    <a:p>
                      <a:pPr marL="0" marR="0">
                        <a:lnSpc>
                          <a:spcPct val="107000"/>
                        </a:lnSpc>
                        <a:spcBef>
                          <a:spcPts val="0"/>
                        </a:spcBef>
                        <a:spcAft>
                          <a:spcPts val="0"/>
                        </a:spcAft>
                      </a:pPr>
                      <a:r>
                        <a:rPr lang="en-US" sz="1400" dirty="0">
                          <a:solidFill>
                            <a:schemeClr val="bg2"/>
                          </a:solidFill>
                          <a:effectLst/>
                        </a:rPr>
                        <a:t>States can enact legislation permitting Overdose</a:t>
                      </a:r>
                      <a:r>
                        <a:rPr lang="en-US" sz="1100" baseline="0" dirty="0">
                          <a:solidFill>
                            <a:schemeClr val="bg2"/>
                          </a:solidFill>
                          <a:effectLst/>
                        </a:rPr>
                        <a:t> </a:t>
                      </a:r>
                      <a:r>
                        <a:rPr lang="en-US" sz="1400" dirty="0">
                          <a:solidFill>
                            <a:schemeClr val="bg2"/>
                          </a:solidFill>
                          <a:effectLst/>
                        </a:rPr>
                        <a:t>Prevention Centers (OPCs) and hold participants</a:t>
                      </a:r>
                      <a:r>
                        <a:rPr lang="en-US" sz="1100" baseline="0" dirty="0">
                          <a:solidFill>
                            <a:schemeClr val="bg2"/>
                          </a:solidFill>
                          <a:effectLst/>
                        </a:rPr>
                        <a:t> </a:t>
                      </a:r>
                      <a:r>
                        <a:rPr lang="en-US" sz="1400" dirty="0">
                          <a:solidFill>
                            <a:schemeClr val="bg2"/>
                          </a:solidFill>
                          <a:effectLst/>
                        </a:rPr>
                        <a:t>harmless under state-controlled substances laws.</a:t>
                      </a:r>
                      <a:r>
                        <a:rPr lang="en-US" sz="1100" baseline="0" dirty="0">
                          <a:solidFill>
                            <a:schemeClr val="bg2"/>
                          </a:solidFill>
                          <a:effectLst/>
                        </a:rPr>
                        <a:t> </a:t>
                      </a:r>
                      <a:r>
                        <a:rPr lang="en-US" sz="1400" dirty="0">
                          <a:solidFill>
                            <a:schemeClr val="bg2"/>
                          </a:solidFill>
                          <a:effectLst/>
                        </a:rPr>
                        <a:t>(See e.g., R.I. Gen. Laws §23-12.10-1; New Mexico House Bill 263 (2023). HR</a:t>
                      </a:r>
                      <a:endParaRPr lang="en-US" sz="11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287" marR="68287" marT="0" marB="0">
                    <a:solidFill>
                      <a:schemeClr val="tx1">
                        <a:lumMod val="95000"/>
                      </a:schemeClr>
                    </a:solidFill>
                  </a:tcPr>
                </a:tc>
                <a:extLst>
                  <a:ext uri="{0D108BD9-81ED-4DB2-BD59-A6C34878D82A}">
                    <a16:rowId xmlns:a16="http://schemas.microsoft.com/office/drawing/2014/main" val="1611814882"/>
                  </a:ext>
                </a:extLst>
              </a:tr>
              <a:tr h="877972">
                <a:tc>
                  <a:txBody>
                    <a:bodyPr/>
                    <a:lstStyle/>
                    <a:p>
                      <a:pPr marL="0" marR="0">
                        <a:lnSpc>
                          <a:spcPct val="107000"/>
                        </a:lnSpc>
                        <a:spcBef>
                          <a:spcPts val="0"/>
                        </a:spcBef>
                        <a:spcAft>
                          <a:spcPts val="0"/>
                        </a:spcAft>
                      </a:pPr>
                      <a:r>
                        <a:rPr lang="en-US" sz="1400" dirty="0">
                          <a:solidFill>
                            <a:schemeClr val="bg2"/>
                          </a:solidFill>
                          <a:effectLst/>
                        </a:rPr>
                        <a:t>States can encourage help-seeking behavior during overdose events by repealing or providing immunity to Drug Induced Homicide (DIH) laws. DP</a:t>
                      </a:r>
                      <a:endParaRPr lang="en-US" sz="11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287" marR="68287" marT="0" marB="0">
                    <a:solidFill>
                      <a:schemeClr val="tx1">
                        <a:lumMod val="95000"/>
                      </a:schemeClr>
                    </a:solidFill>
                  </a:tcPr>
                </a:tc>
                <a:extLst>
                  <a:ext uri="{0D108BD9-81ED-4DB2-BD59-A6C34878D82A}">
                    <a16:rowId xmlns:a16="http://schemas.microsoft.com/office/drawing/2014/main" val="2372529723"/>
                  </a:ext>
                </a:extLst>
              </a:tr>
              <a:tr h="1154832">
                <a:tc>
                  <a:txBody>
                    <a:bodyPr/>
                    <a:lstStyle/>
                    <a:p>
                      <a:pPr marL="0" marR="0">
                        <a:lnSpc>
                          <a:spcPct val="107000"/>
                        </a:lnSpc>
                        <a:spcBef>
                          <a:spcPts val="0"/>
                        </a:spcBef>
                        <a:spcAft>
                          <a:spcPts val="0"/>
                        </a:spcAft>
                      </a:pPr>
                      <a:r>
                        <a:rPr lang="en-US" sz="1400" dirty="0">
                          <a:solidFill>
                            <a:schemeClr val="bg2"/>
                          </a:solidFill>
                          <a:effectLst/>
                        </a:rPr>
                        <a:t>States can address gaps in coverage from citizens returning from correctional settings by applying for Section 1115 waivers to expand Medicaid prerelease services. See e.g., California’s 1115 waiver. HC</a:t>
                      </a:r>
                      <a:endParaRPr lang="en-US" sz="11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287" marR="68287" marT="0" marB="0">
                    <a:solidFill>
                      <a:schemeClr val="tx1">
                        <a:lumMod val="95000"/>
                      </a:schemeClr>
                    </a:solidFill>
                  </a:tcPr>
                </a:tc>
                <a:extLst>
                  <a:ext uri="{0D108BD9-81ED-4DB2-BD59-A6C34878D82A}">
                    <a16:rowId xmlns:a16="http://schemas.microsoft.com/office/drawing/2014/main" val="4081452214"/>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681985885"/>
              </p:ext>
            </p:extLst>
          </p:nvPr>
        </p:nvGraphicFramePr>
        <p:xfrm>
          <a:off x="7484532" y="1776843"/>
          <a:ext cx="4504267" cy="5062170"/>
        </p:xfrm>
        <a:graphic>
          <a:graphicData uri="http://schemas.openxmlformats.org/drawingml/2006/table">
            <a:tbl>
              <a:tblPr firstRow="1" firstCol="1" bandRow="1">
                <a:tableStyleId>{B301B821-A1FF-4177-AEE7-76D212191A09}</a:tableStyleId>
              </a:tblPr>
              <a:tblGrid>
                <a:gridCol w="4504267">
                  <a:extLst>
                    <a:ext uri="{9D8B030D-6E8A-4147-A177-3AD203B41FA5}">
                      <a16:colId xmlns:a16="http://schemas.microsoft.com/office/drawing/2014/main" val="4042967425"/>
                    </a:ext>
                  </a:extLst>
                </a:gridCol>
              </a:tblGrid>
              <a:tr h="220377">
                <a:tc>
                  <a:txBody>
                    <a:bodyPr/>
                    <a:lstStyle/>
                    <a:p>
                      <a:pPr marL="0" marR="0" algn="ctr">
                        <a:lnSpc>
                          <a:spcPct val="107000"/>
                        </a:lnSpc>
                        <a:spcBef>
                          <a:spcPts val="0"/>
                        </a:spcBef>
                        <a:spcAft>
                          <a:spcPts val="0"/>
                        </a:spcAft>
                      </a:pPr>
                      <a:r>
                        <a:rPr lang="en-US" sz="1600" dirty="0">
                          <a:effectLst/>
                          <a:latin typeface="+mn-lt"/>
                        </a:rPr>
                        <a:t>Federal Opportunities</a:t>
                      </a:r>
                      <a:endParaRPr lang="en-US" sz="1600" b="1" dirty="0">
                        <a:effectLst/>
                        <a:latin typeface="+mn-lt"/>
                        <a:ea typeface="Calibri" panose="020F0502020204030204" pitchFamily="34" charset="0"/>
                        <a:cs typeface="Arial" panose="020B0604020202020204" pitchFamily="34" charset="0"/>
                      </a:endParaRPr>
                    </a:p>
                  </a:txBody>
                  <a:tcPr marL="68580" marR="68580" marT="0" marB="0">
                    <a:solidFill>
                      <a:srgbClr val="00B050"/>
                    </a:solidFill>
                  </a:tcPr>
                </a:tc>
                <a:extLst>
                  <a:ext uri="{0D108BD9-81ED-4DB2-BD59-A6C34878D82A}">
                    <a16:rowId xmlns:a16="http://schemas.microsoft.com/office/drawing/2014/main" val="2213892143"/>
                  </a:ext>
                </a:extLst>
              </a:tr>
              <a:tr h="1928094">
                <a:tc>
                  <a:txBody>
                    <a:bodyPr/>
                    <a:lstStyle/>
                    <a:p>
                      <a:pPr marL="0" marR="0">
                        <a:lnSpc>
                          <a:spcPct val="107000"/>
                        </a:lnSpc>
                        <a:spcBef>
                          <a:spcPts val="0"/>
                        </a:spcBef>
                        <a:spcAft>
                          <a:spcPts val="0"/>
                        </a:spcAft>
                      </a:pPr>
                      <a:r>
                        <a:rPr lang="en-US" sz="1400" dirty="0">
                          <a:solidFill>
                            <a:schemeClr val="bg2"/>
                          </a:solidFill>
                          <a:effectLst/>
                        </a:rPr>
                        <a:t>Congress can address gaps in access to OUD health</a:t>
                      </a:r>
                      <a:r>
                        <a:rPr lang="en-US" sz="1400" baseline="0" dirty="0">
                          <a:solidFill>
                            <a:schemeClr val="bg2"/>
                          </a:solidFill>
                          <a:effectLst/>
                        </a:rPr>
                        <a:t> </a:t>
                      </a:r>
                      <a:r>
                        <a:rPr lang="en-US" sz="1400" dirty="0">
                          <a:solidFill>
                            <a:schemeClr val="bg2"/>
                          </a:solidFill>
                          <a:effectLst/>
                        </a:rPr>
                        <a:t>care caused by a lack of public or private insurance</a:t>
                      </a:r>
                      <a:r>
                        <a:rPr lang="en-US" sz="1400" baseline="0" dirty="0">
                          <a:solidFill>
                            <a:schemeClr val="bg2"/>
                          </a:solidFill>
                          <a:effectLst/>
                        </a:rPr>
                        <a:t> </a:t>
                      </a:r>
                      <a:r>
                        <a:rPr lang="en-US" sz="1400" dirty="0">
                          <a:solidFill>
                            <a:schemeClr val="bg2"/>
                          </a:solidFill>
                          <a:effectLst/>
                        </a:rPr>
                        <a:t>by enacting a funding program similar to the Ryan</a:t>
                      </a:r>
                      <a:r>
                        <a:rPr lang="en-US" sz="1400" baseline="0" dirty="0">
                          <a:solidFill>
                            <a:schemeClr val="bg2"/>
                          </a:solidFill>
                          <a:effectLst/>
                        </a:rPr>
                        <a:t> </a:t>
                      </a:r>
                      <a:r>
                        <a:rPr lang="en-US" sz="1400" dirty="0">
                          <a:solidFill>
                            <a:schemeClr val="bg2"/>
                          </a:solidFill>
                          <a:effectLst/>
                        </a:rPr>
                        <a:t>White HIV/AIDS Program by which services are</a:t>
                      </a:r>
                    </a:p>
                    <a:p>
                      <a:pPr marL="0" marR="0">
                        <a:lnSpc>
                          <a:spcPct val="107000"/>
                        </a:lnSpc>
                        <a:spcBef>
                          <a:spcPts val="0"/>
                        </a:spcBef>
                        <a:spcAft>
                          <a:spcPts val="0"/>
                        </a:spcAft>
                      </a:pPr>
                      <a:r>
                        <a:rPr lang="en-US" sz="1400" dirty="0">
                          <a:solidFill>
                            <a:schemeClr val="bg2"/>
                          </a:solidFill>
                          <a:effectLst/>
                        </a:rPr>
                        <a:t>provided through “payor of last resort” federal</a:t>
                      </a:r>
                      <a:r>
                        <a:rPr lang="en-US" sz="1400" baseline="0" dirty="0">
                          <a:solidFill>
                            <a:schemeClr val="bg2"/>
                          </a:solidFill>
                          <a:effectLst/>
                        </a:rPr>
                        <a:t> </a:t>
                      </a:r>
                      <a:r>
                        <a:rPr lang="en-US" sz="1400" dirty="0">
                          <a:solidFill>
                            <a:schemeClr val="bg2"/>
                          </a:solidFill>
                          <a:effectLst/>
                        </a:rPr>
                        <a:t>funds for low-income people, the uninsured or</a:t>
                      </a:r>
                      <a:r>
                        <a:rPr lang="en-US" sz="1400" baseline="0" dirty="0">
                          <a:solidFill>
                            <a:schemeClr val="bg2"/>
                          </a:solidFill>
                          <a:effectLst/>
                        </a:rPr>
                        <a:t> </a:t>
                      </a:r>
                      <a:r>
                        <a:rPr lang="en-US" sz="1400" dirty="0">
                          <a:solidFill>
                            <a:schemeClr val="bg2"/>
                          </a:solidFill>
                          <a:effectLst/>
                        </a:rPr>
                        <a:t>underserved, 42 U.S. Code § 300ff–27(b)(7)(F). HR</a:t>
                      </a:r>
                      <a:endParaRPr lang="en-US" sz="1400" dirty="0">
                        <a:solidFill>
                          <a:schemeClr val="bg2"/>
                        </a:solidFill>
                        <a:effectLst/>
                        <a:latin typeface="Arial" panose="020B0604020202020204" pitchFamily="34" charset="0"/>
                        <a:cs typeface="Arial" panose="020B0604020202020204" pitchFamily="34" charset="0"/>
                      </a:endParaRPr>
                    </a:p>
                  </a:txBody>
                  <a:tcPr marL="68580" marR="68580" marT="0" marB="0">
                    <a:solidFill>
                      <a:schemeClr val="tx1">
                        <a:lumMod val="95000"/>
                      </a:schemeClr>
                    </a:solidFill>
                  </a:tcPr>
                </a:tc>
                <a:extLst>
                  <a:ext uri="{0D108BD9-81ED-4DB2-BD59-A6C34878D82A}">
                    <a16:rowId xmlns:a16="http://schemas.microsoft.com/office/drawing/2014/main" val="2481170474"/>
                  </a:ext>
                </a:extLst>
              </a:tr>
              <a:tr h="1542475">
                <a:tc>
                  <a:txBody>
                    <a:bodyPr/>
                    <a:lstStyle/>
                    <a:p>
                      <a:pPr marL="0" marR="0">
                        <a:lnSpc>
                          <a:spcPct val="107000"/>
                        </a:lnSpc>
                        <a:spcBef>
                          <a:spcPts val="0"/>
                        </a:spcBef>
                        <a:spcAft>
                          <a:spcPts val="0"/>
                        </a:spcAft>
                      </a:pPr>
                      <a:r>
                        <a:rPr lang="en-US" sz="1400" dirty="0">
                          <a:solidFill>
                            <a:schemeClr val="bg2"/>
                          </a:solidFill>
                          <a:effectLst/>
                        </a:rPr>
                        <a:t>Congress can amend 21 U.S.C.A. § 856 (the “crackhouse” prohibition on “Maintaining drug-involved</a:t>
                      </a:r>
                      <a:r>
                        <a:rPr lang="en-US" sz="1400" baseline="0" dirty="0">
                          <a:solidFill>
                            <a:schemeClr val="bg2"/>
                          </a:solidFill>
                          <a:effectLst/>
                        </a:rPr>
                        <a:t> </a:t>
                      </a:r>
                      <a:r>
                        <a:rPr lang="en-US" sz="1400" dirty="0">
                          <a:solidFill>
                            <a:schemeClr val="bg2"/>
                          </a:solidFill>
                          <a:effectLst/>
                        </a:rPr>
                        <a:t>premises,”) to permit overdose prevention centers</a:t>
                      </a:r>
                      <a:r>
                        <a:rPr lang="en-US" sz="1400" baseline="0" dirty="0">
                          <a:solidFill>
                            <a:schemeClr val="bg2"/>
                          </a:solidFill>
                          <a:effectLst/>
                        </a:rPr>
                        <a:t> </a:t>
                      </a:r>
                      <a:r>
                        <a:rPr lang="en-US" sz="1400" dirty="0">
                          <a:solidFill>
                            <a:schemeClr val="bg2"/>
                          </a:solidFill>
                          <a:effectLst/>
                        </a:rPr>
                        <a:t>(OPCs) or the DOJ can issue guidance on how it</a:t>
                      </a:r>
                    </a:p>
                    <a:p>
                      <a:pPr marL="0" marR="0">
                        <a:lnSpc>
                          <a:spcPct val="107000"/>
                        </a:lnSpc>
                        <a:spcBef>
                          <a:spcPts val="0"/>
                        </a:spcBef>
                        <a:spcAft>
                          <a:spcPts val="0"/>
                        </a:spcAft>
                        <a:tabLst>
                          <a:tab pos="1320800" algn="l"/>
                        </a:tabLst>
                      </a:pPr>
                      <a:r>
                        <a:rPr lang="en-US" sz="1400" dirty="0">
                          <a:solidFill>
                            <a:schemeClr val="bg2"/>
                          </a:solidFill>
                          <a:effectLst/>
                        </a:rPr>
                        <a:t>intends to use its prosecutorial discretion. HR</a:t>
                      </a:r>
                      <a:endParaRPr lang="en-US" sz="1400" dirty="0">
                        <a:solidFill>
                          <a:schemeClr val="bg2"/>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tx1">
                        <a:lumMod val="95000"/>
                      </a:schemeClr>
                    </a:solidFill>
                  </a:tcPr>
                </a:tc>
                <a:extLst>
                  <a:ext uri="{0D108BD9-81ED-4DB2-BD59-A6C34878D82A}">
                    <a16:rowId xmlns:a16="http://schemas.microsoft.com/office/drawing/2014/main" val="555936787"/>
                  </a:ext>
                </a:extLst>
              </a:tr>
              <a:tr h="1349666">
                <a:tc>
                  <a:txBody>
                    <a:bodyPr/>
                    <a:lstStyle/>
                    <a:p>
                      <a:pPr marL="0" marR="0">
                        <a:lnSpc>
                          <a:spcPct val="107000"/>
                        </a:lnSpc>
                        <a:spcBef>
                          <a:spcPts val="0"/>
                        </a:spcBef>
                        <a:spcAft>
                          <a:spcPts val="0"/>
                        </a:spcAft>
                      </a:pPr>
                      <a:r>
                        <a:rPr lang="en-US" sz="1400" dirty="0">
                          <a:solidFill>
                            <a:schemeClr val="bg2"/>
                          </a:solidFill>
                          <a:effectLst/>
                        </a:rPr>
                        <a:t>Congress can broaden federal expungement to</a:t>
                      </a:r>
                    </a:p>
                    <a:p>
                      <a:pPr marL="0" marR="0">
                        <a:lnSpc>
                          <a:spcPct val="107000"/>
                        </a:lnSpc>
                        <a:spcBef>
                          <a:spcPts val="0"/>
                        </a:spcBef>
                        <a:spcAft>
                          <a:spcPts val="0"/>
                        </a:spcAft>
                      </a:pPr>
                      <a:r>
                        <a:rPr lang="en-US" sz="1400" dirty="0">
                          <a:solidFill>
                            <a:schemeClr val="bg2"/>
                          </a:solidFill>
                          <a:effectLst/>
                        </a:rPr>
                        <a:t>include more nonviolent crimes such as in the</a:t>
                      </a:r>
                    </a:p>
                    <a:p>
                      <a:pPr marL="0" marR="0">
                        <a:lnSpc>
                          <a:spcPct val="107000"/>
                        </a:lnSpc>
                        <a:spcBef>
                          <a:spcPts val="0"/>
                        </a:spcBef>
                        <a:spcAft>
                          <a:spcPts val="0"/>
                        </a:spcAft>
                      </a:pPr>
                      <a:r>
                        <a:rPr lang="en-US" sz="1400" dirty="0">
                          <a:solidFill>
                            <a:schemeClr val="bg2"/>
                          </a:solidFill>
                          <a:effectLst/>
                        </a:rPr>
                        <a:t>proposed Fresh Start Act of 2022, H.R.6667, 117th</a:t>
                      </a:r>
                    </a:p>
                    <a:p>
                      <a:pPr marL="0" marR="0">
                        <a:lnSpc>
                          <a:spcPct val="107000"/>
                        </a:lnSpc>
                        <a:spcBef>
                          <a:spcPts val="0"/>
                        </a:spcBef>
                        <a:spcAft>
                          <a:spcPts val="0"/>
                        </a:spcAft>
                        <a:tabLst>
                          <a:tab pos="1320800" algn="l"/>
                        </a:tabLst>
                      </a:pPr>
                      <a:r>
                        <a:rPr lang="en-US" sz="1400" dirty="0">
                          <a:solidFill>
                            <a:schemeClr val="bg2"/>
                          </a:solidFill>
                          <a:effectLst/>
                        </a:rPr>
                        <a:t>Congress (2021-2022). SD</a:t>
                      </a:r>
                      <a:endParaRPr lang="en-US" sz="1400" dirty="0">
                        <a:solidFill>
                          <a:schemeClr val="bg2"/>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tx1">
                        <a:lumMod val="95000"/>
                      </a:schemeClr>
                    </a:solidFill>
                  </a:tcPr>
                </a:tc>
                <a:extLst>
                  <a:ext uri="{0D108BD9-81ED-4DB2-BD59-A6C34878D82A}">
                    <a16:rowId xmlns:a16="http://schemas.microsoft.com/office/drawing/2014/main" val="1844750877"/>
                  </a:ext>
                </a:extLst>
              </a:tr>
            </a:tbl>
          </a:graphicData>
        </a:graphic>
      </p:graphicFrame>
    </p:spTree>
    <p:extLst>
      <p:ext uri="{BB962C8B-B14F-4D97-AF65-F5344CB8AC3E}">
        <p14:creationId xmlns:p14="http://schemas.microsoft.com/office/powerpoint/2010/main" val="383047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A2D05-C121-A74D-81C9-699AA5976D61}"/>
              </a:ext>
            </a:extLst>
          </p:cNvPr>
          <p:cNvSpPr>
            <a:spLocks noGrp="1"/>
          </p:cNvSpPr>
          <p:nvPr>
            <p:ph type="title"/>
          </p:nvPr>
        </p:nvSpPr>
        <p:spPr>
          <a:xfrm>
            <a:off x="160033" y="176899"/>
            <a:ext cx="8511337" cy="1088229"/>
          </a:xfrm>
        </p:spPr>
        <p:txBody>
          <a:bodyPr/>
          <a:lstStyle/>
          <a:p>
            <a:r>
              <a:rPr lang="en-US" dirty="0"/>
              <a:t>Health Care: Medicaid Expansion/1115 Waivers</a:t>
            </a:r>
          </a:p>
        </p:txBody>
      </p:sp>
      <p:pic>
        <p:nvPicPr>
          <p:cNvPr id="9" name="Picture 8">
            <a:extLst>
              <a:ext uri="{FF2B5EF4-FFF2-40B4-BE49-F238E27FC236}">
                <a16:creationId xmlns:a16="http://schemas.microsoft.com/office/drawing/2014/main" id="{34A7A4AF-D988-7029-CDFF-A602F176A6AD}"/>
              </a:ext>
            </a:extLst>
          </p:cNvPr>
          <p:cNvPicPr>
            <a:picLocks noChangeAspect="1"/>
          </p:cNvPicPr>
          <p:nvPr/>
        </p:nvPicPr>
        <p:blipFill>
          <a:blip r:embed="rId3"/>
          <a:stretch>
            <a:fillRect/>
          </a:stretch>
        </p:blipFill>
        <p:spPr>
          <a:xfrm>
            <a:off x="8214170" y="2768196"/>
            <a:ext cx="304800" cy="486160"/>
          </a:xfrm>
          <a:prstGeom prst="rect">
            <a:avLst/>
          </a:prstGeom>
        </p:spPr>
      </p:pic>
      <p:sp>
        <p:nvSpPr>
          <p:cNvPr id="10" name="TextBox 9">
            <a:extLst>
              <a:ext uri="{FF2B5EF4-FFF2-40B4-BE49-F238E27FC236}">
                <a16:creationId xmlns:a16="http://schemas.microsoft.com/office/drawing/2014/main" id="{88487621-5461-5C1C-57F1-39D26757CE15}"/>
              </a:ext>
            </a:extLst>
          </p:cNvPr>
          <p:cNvSpPr txBox="1"/>
          <p:nvPr/>
        </p:nvSpPr>
        <p:spPr>
          <a:xfrm>
            <a:off x="8627164" y="2768196"/>
            <a:ext cx="2873829" cy="1631216"/>
          </a:xfrm>
          <a:prstGeom prst="rect">
            <a:avLst/>
          </a:prstGeom>
          <a:noFill/>
        </p:spPr>
        <p:txBody>
          <a:bodyPr wrap="square" rtlCol="0">
            <a:spAutoFit/>
          </a:bodyPr>
          <a:lstStyle/>
          <a:p>
            <a:r>
              <a:rPr lang="en-US" sz="2000" b="1" dirty="0">
                <a:solidFill>
                  <a:schemeClr val="bg2"/>
                </a:solidFill>
              </a:rPr>
              <a:t>Seventeen states </a:t>
            </a:r>
            <a:r>
              <a:rPr lang="en-US" sz="2000" dirty="0">
                <a:solidFill>
                  <a:schemeClr val="bg2"/>
                </a:solidFill>
              </a:rPr>
              <a:t>have Section 1115 Medicaid waiver with a form of housing support as of April 20, 2023</a:t>
            </a:r>
          </a:p>
        </p:txBody>
      </p:sp>
      <p:sp>
        <p:nvSpPr>
          <p:cNvPr id="6" name="TextBox 5"/>
          <p:cNvSpPr txBox="1"/>
          <p:nvPr/>
        </p:nvSpPr>
        <p:spPr>
          <a:xfrm>
            <a:off x="8041710" y="176900"/>
            <a:ext cx="3995802" cy="1088229"/>
          </a:xfrm>
          <a:prstGeom prst="rect">
            <a:avLst/>
          </a:prstGeom>
          <a:solidFill>
            <a:schemeClr val="tx1"/>
          </a:solidFill>
        </p:spPr>
        <p:txBody>
          <a:bodyPr wrap="square" rtlCol="0">
            <a:spAutoFit/>
          </a:bodyPr>
          <a:lstStyle/>
          <a:p>
            <a:endParaRPr lang="en-US" dirty="0"/>
          </a:p>
        </p:txBody>
      </p:sp>
      <p:pic>
        <p:nvPicPr>
          <p:cNvPr id="4" name="Picture 3"/>
          <p:cNvPicPr>
            <a:picLocks noChangeAspect="1"/>
          </p:cNvPicPr>
          <p:nvPr/>
        </p:nvPicPr>
        <p:blipFill>
          <a:blip r:embed="rId4"/>
          <a:stretch>
            <a:fillRect/>
          </a:stretch>
        </p:blipFill>
        <p:spPr>
          <a:xfrm>
            <a:off x="867342" y="1447892"/>
            <a:ext cx="7629525" cy="5010150"/>
          </a:xfrm>
          <a:prstGeom prst="rect">
            <a:avLst/>
          </a:prstGeom>
        </p:spPr>
      </p:pic>
      <p:sp>
        <p:nvSpPr>
          <p:cNvPr id="7" name="Rectangle 6"/>
          <p:cNvSpPr/>
          <p:nvPr/>
        </p:nvSpPr>
        <p:spPr>
          <a:xfrm>
            <a:off x="889445" y="4976261"/>
            <a:ext cx="433137" cy="19250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34A7A4AF-D988-7029-CDFF-A602F176A6AD}"/>
              </a:ext>
            </a:extLst>
          </p:cNvPr>
          <p:cNvPicPr>
            <a:picLocks noChangeAspect="1"/>
          </p:cNvPicPr>
          <p:nvPr/>
        </p:nvPicPr>
        <p:blipFill>
          <a:blip r:embed="rId3"/>
          <a:stretch>
            <a:fillRect/>
          </a:stretch>
        </p:blipFill>
        <p:spPr>
          <a:xfrm>
            <a:off x="8366570" y="2768196"/>
            <a:ext cx="304800" cy="486160"/>
          </a:xfrm>
          <a:prstGeom prst="rect">
            <a:avLst/>
          </a:prstGeom>
        </p:spPr>
      </p:pic>
      <p:sp>
        <p:nvSpPr>
          <p:cNvPr id="3" name="Rectangle 2"/>
          <p:cNvSpPr/>
          <p:nvPr/>
        </p:nvSpPr>
        <p:spPr>
          <a:xfrm>
            <a:off x="845239" y="5072513"/>
            <a:ext cx="477343" cy="4308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257688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A2D05-C121-A74D-81C9-699AA5976D61}"/>
              </a:ext>
            </a:extLst>
          </p:cNvPr>
          <p:cNvSpPr>
            <a:spLocks noGrp="1"/>
          </p:cNvSpPr>
          <p:nvPr>
            <p:ph type="title"/>
          </p:nvPr>
        </p:nvSpPr>
        <p:spPr>
          <a:xfrm>
            <a:off x="160033" y="176900"/>
            <a:ext cx="8899300" cy="763600"/>
          </a:xfrm>
        </p:spPr>
        <p:txBody>
          <a:bodyPr/>
          <a:lstStyle/>
          <a:p>
            <a:r>
              <a:rPr lang="en-US" dirty="0"/>
              <a:t>Health Care: Incarceration Effects on Medicaid Status Laws</a:t>
            </a:r>
          </a:p>
        </p:txBody>
      </p:sp>
      <p:pic>
        <p:nvPicPr>
          <p:cNvPr id="9" name="Picture 8">
            <a:extLst>
              <a:ext uri="{FF2B5EF4-FFF2-40B4-BE49-F238E27FC236}">
                <a16:creationId xmlns:a16="http://schemas.microsoft.com/office/drawing/2014/main" id="{34A7A4AF-D988-7029-CDFF-A602F176A6AD}"/>
              </a:ext>
            </a:extLst>
          </p:cNvPr>
          <p:cNvPicPr>
            <a:picLocks noChangeAspect="1"/>
          </p:cNvPicPr>
          <p:nvPr/>
        </p:nvPicPr>
        <p:blipFill>
          <a:blip r:embed="rId3"/>
          <a:stretch>
            <a:fillRect/>
          </a:stretch>
        </p:blipFill>
        <p:spPr>
          <a:xfrm>
            <a:off x="8322364" y="2768196"/>
            <a:ext cx="304800" cy="486160"/>
          </a:xfrm>
          <a:prstGeom prst="rect">
            <a:avLst/>
          </a:prstGeom>
        </p:spPr>
      </p:pic>
      <p:sp>
        <p:nvSpPr>
          <p:cNvPr id="10" name="TextBox 9">
            <a:extLst>
              <a:ext uri="{FF2B5EF4-FFF2-40B4-BE49-F238E27FC236}">
                <a16:creationId xmlns:a16="http://schemas.microsoft.com/office/drawing/2014/main" id="{88487621-5461-5C1C-57F1-39D26757CE15}"/>
              </a:ext>
            </a:extLst>
          </p:cNvPr>
          <p:cNvSpPr txBox="1"/>
          <p:nvPr/>
        </p:nvSpPr>
        <p:spPr>
          <a:xfrm>
            <a:off x="8627164" y="2768198"/>
            <a:ext cx="2873829" cy="2246769"/>
          </a:xfrm>
          <a:prstGeom prst="rect">
            <a:avLst/>
          </a:prstGeom>
          <a:noFill/>
        </p:spPr>
        <p:txBody>
          <a:bodyPr wrap="square" rtlCol="0">
            <a:spAutoFit/>
          </a:bodyPr>
          <a:lstStyle/>
          <a:p>
            <a:r>
              <a:rPr lang="en-US" sz="2000" b="1" dirty="0">
                <a:solidFill>
                  <a:schemeClr val="bg2"/>
                </a:solidFill>
              </a:rPr>
              <a:t>Twenty-four states </a:t>
            </a:r>
            <a:r>
              <a:rPr lang="en-US" sz="2000" dirty="0">
                <a:solidFill>
                  <a:schemeClr val="bg2"/>
                </a:solidFill>
              </a:rPr>
              <a:t>have a law or regulation suspending rather than terminating Medicaid status upon incarceration in prison as of June 1, 2023.</a:t>
            </a:r>
          </a:p>
        </p:txBody>
      </p:sp>
      <p:sp>
        <p:nvSpPr>
          <p:cNvPr id="5" name="Rectangle 4"/>
          <p:cNvSpPr/>
          <p:nvPr/>
        </p:nvSpPr>
        <p:spPr>
          <a:xfrm>
            <a:off x="1039529" y="5005138"/>
            <a:ext cx="433137" cy="19250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pic>
        <p:nvPicPr>
          <p:cNvPr id="3" name="Picture 2"/>
          <p:cNvPicPr>
            <a:picLocks noChangeAspect="1"/>
          </p:cNvPicPr>
          <p:nvPr/>
        </p:nvPicPr>
        <p:blipFill>
          <a:blip r:embed="rId4"/>
          <a:stretch>
            <a:fillRect/>
          </a:stretch>
        </p:blipFill>
        <p:spPr>
          <a:xfrm>
            <a:off x="579681" y="1340332"/>
            <a:ext cx="7590284" cy="4936339"/>
          </a:xfrm>
          <a:prstGeom prst="rect">
            <a:avLst/>
          </a:prstGeom>
        </p:spPr>
      </p:pic>
    </p:spTree>
    <p:extLst>
      <p:ext uri="{BB962C8B-B14F-4D97-AF65-F5344CB8AC3E}">
        <p14:creationId xmlns:p14="http://schemas.microsoft.com/office/powerpoint/2010/main" val="29961238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A2D05-C121-A74D-81C9-699AA5976D61}"/>
              </a:ext>
            </a:extLst>
          </p:cNvPr>
          <p:cNvSpPr>
            <a:spLocks noGrp="1"/>
          </p:cNvSpPr>
          <p:nvPr>
            <p:ph type="title"/>
          </p:nvPr>
        </p:nvSpPr>
        <p:spPr>
          <a:xfrm>
            <a:off x="160033" y="176900"/>
            <a:ext cx="7879777" cy="763600"/>
          </a:xfrm>
        </p:spPr>
        <p:txBody>
          <a:bodyPr/>
          <a:lstStyle/>
          <a:p>
            <a:r>
              <a:rPr lang="en-US" dirty="0"/>
              <a:t>Harm Reduction: Good Samaritan Drug Overdose Laws</a:t>
            </a:r>
          </a:p>
        </p:txBody>
      </p:sp>
      <p:pic>
        <p:nvPicPr>
          <p:cNvPr id="9" name="Picture 8">
            <a:extLst>
              <a:ext uri="{FF2B5EF4-FFF2-40B4-BE49-F238E27FC236}">
                <a16:creationId xmlns:a16="http://schemas.microsoft.com/office/drawing/2014/main" id="{34A7A4AF-D988-7029-CDFF-A602F176A6AD}"/>
              </a:ext>
            </a:extLst>
          </p:cNvPr>
          <p:cNvPicPr>
            <a:picLocks noChangeAspect="1"/>
          </p:cNvPicPr>
          <p:nvPr/>
        </p:nvPicPr>
        <p:blipFill>
          <a:blip r:embed="rId3"/>
          <a:stretch>
            <a:fillRect/>
          </a:stretch>
        </p:blipFill>
        <p:spPr>
          <a:xfrm>
            <a:off x="8214170" y="2768196"/>
            <a:ext cx="304800" cy="486160"/>
          </a:xfrm>
          <a:prstGeom prst="rect">
            <a:avLst/>
          </a:prstGeom>
        </p:spPr>
      </p:pic>
      <p:sp>
        <p:nvSpPr>
          <p:cNvPr id="10" name="TextBox 9">
            <a:extLst>
              <a:ext uri="{FF2B5EF4-FFF2-40B4-BE49-F238E27FC236}">
                <a16:creationId xmlns:a16="http://schemas.microsoft.com/office/drawing/2014/main" id="{88487621-5461-5C1C-57F1-39D26757CE15}"/>
              </a:ext>
            </a:extLst>
          </p:cNvPr>
          <p:cNvSpPr txBox="1"/>
          <p:nvPr/>
        </p:nvSpPr>
        <p:spPr>
          <a:xfrm>
            <a:off x="8627164" y="2768196"/>
            <a:ext cx="2873829" cy="1938992"/>
          </a:xfrm>
          <a:prstGeom prst="rect">
            <a:avLst/>
          </a:prstGeom>
          <a:noFill/>
        </p:spPr>
        <p:txBody>
          <a:bodyPr wrap="square" rtlCol="0">
            <a:spAutoFit/>
          </a:bodyPr>
          <a:lstStyle/>
          <a:p>
            <a:r>
              <a:rPr lang="en-US" sz="2000" b="1" dirty="0">
                <a:solidFill>
                  <a:schemeClr val="bg2"/>
                </a:solidFill>
              </a:rPr>
              <a:t>Forty-eight states and the District of Columbia </a:t>
            </a:r>
            <a:r>
              <a:rPr lang="en-US" sz="2000" dirty="0">
                <a:solidFill>
                  <a:schemeClr val="bg2"/>
                </a:solidFill>
              </a:rPr>
              <a:t>have Good Samaritan Drug Overdose Laws as of January 1, 2023</a:t>
            </a:r>
          </a:p>
        </p:txBody>
      </p:sp>
      <p:sp>
        <p:nvSpPr>
          <p:cNvPr id="6" name="TextBox 5"/>
          <p:cNvSpPr txBox="1"/>
          <p:nvPr/>
        </p:nvSpPr>
        <p:spPr>
          <a:xfrm>
            <a:off x="8041710" y="176900"/>
            <a:ext cx="3995802" cy="1088229"/>
          </a:xfrm>
          <a:prstGeom prst="rect">
            <a:avLst/>
          </a:prstGeom>
          <a:solidFill>
            <a:schemeClr val="tx1"/>
          </a:solidFill>
        </p:spPr>
        <p:txBody>
          <a:bodyPr wrap="square" rtlCol="0">
            <a:spAutoFit/>
          </a:bodyPr>
          <a:lstStyle/>
          <a:p>
            <a:endParaRPr lang="en-US" dirty="0"/>
          </a:p>
        </p:txBody>
      </p:sp>
      <p:sp>
        <p:nvSpPr>
          <p:cNvPr id="5" name="Rectangle 4"/>
          <p:cNvSpPr/>
          <p:nvPr/>
        </p:nvSpPr>
        <p:spPr>
          <a:xfrm>
            <a:off x="1039528" y="5005137"/>
            <a:ext cx="433137" cy="19250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4"/>
          <a:stretch>
            <a:fillRect/>
          </a:stretch>
        </p:blipFill>
        <p:spPr>
          <a:xfrm>
            <a:off x="429335" y="1534259"/>
            <a:ext cx="7610475" cy="4714875"/>
          </a:xfrm>
          <a:prstGeom prst="rect">
            <a:avLst/>
          </a:prstGeom>
        </p:spPr>
      </p:pic>
    </p:spTree>
    <p:extLst>
      <p:ext uri="{BB962C8B-B14F-4D97-AF65-F5344CB8AC3E}">
        <p14:creationId xmlns:p14="http://schemas.microsoft.com/office/powerpoint/2010/main" val="30391680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A2D05-C121-A74D-81C9-699AA5976D61}"/>
              </a:ext>
            </a:extLst>
          </p:cNvPr>
          <p:cNvSpPr>
            <a:spLocks noGrp="1"/>
          </p:cNvSpPr>
          <p:nvPr>
            <p:ph type="title"/>
          </p:nvPr>
        </p:nvSpPr>
        <p:spPr/>
        <p:txBody>
          <a:bodyPr/>
          <a:lstStyle/>
          <a:p>
            <a:r>
              <a:rPr lang="en-US" dirty="0"/>
              <a:t>Criminal Law: Drug Decriminalization Laws</a:t>
            </a:r>
          </a:p>
        </p:txBody>
      </p:sp>
      <p:pic>
        <p:nvPicPr>
          <p:cNvPr id="9" name="Picture 8">
            <a:extLst>
              <a:ext uri="{FF2B5EF4-FFF2-40B4-BE49-F238E27FC236}">
                <a16:creationId xmlns:a16="http://schemas.microsoft.com/office/drawing/2014/main" id="{34A7A4AF-D988-7029-CDFF-A602F176A6AD}"/>
              </a:ext>
            </a:extLst>
          </p:cNvPr>
          <p:cNvPicPr>
            <a:picLocks noChangeAspect="1"/>
          </p:cNvPicPr>
          <p:nvPr/>
        </p:nvPicPr>
        <p:blipFill>
          <a:blip r:embed="rId3"/>
          <a:stretch>
            <a:fillRect/>
          </a:stretch>
        </p:blipFill>
        <p:spPr>
          <a:xfrm>
            <a:off x="8322364" y="2768196"/>
            <a:ext cx="304800" cy="486160"/>
          </a:xfrm>
          <a:prstGeom prst="rect">
            <a:avLst/>
          </a:prstGeom>
        </p:spPr>
      </p:pic>
      <p:sp>
        <p:nvSpPr>
          <p:cNvPr id="10" name="TextBox 9">
            <a:extLst>
              <a:ext uri="{FF2B5EF4-FFF2-40B4-BE49-F238E27FC236}">
                <a16:creationId xmlns:a16="http://schemas.microsoft.com/office/drawing/2014/main" id="{88487621-5461-5C1C-57F1-39D26757CE15}"/>
              </a:ext>
            </a:extLst>
          </p:cNvPr>
          <p:cNvSpPr txBox="1"/>
          <p:nvPr/>
        </p:nvSpPr>
        <p:spPr>
          <a:xfrm>
            <a:off x="8627164" y="2768198"/>
            <a:ext cx="2873829" cy="1938992"/>
          </a:xfrm>
          <a:prstGeom prst="rect">
            <a:avLst/>
          </a:prstGeom>
          <a:noFill/>
        </p:spPr>
        <p:txBody>
          <a:bodyPr wrap="square" rtlCol="0">
            <a:spAutoFit/>
          </a:bodyPr>
          <a:lstStyle/>
          <a:p>
            <a:r>
              <a:rPr lang="en-US" sz="2000" b="1" dirty="0">
                <a:solidFill>
                  <a:schemeClr val="bg2"/>
                </a:solidFill>
              </a:rPr>
              <a:t>Only one state (Oregon) </a:t>
            </a:r>
            <a:r>
              <a:rPr lang="en-US" sz="2000" dirty="0">
                <a:solidFill>
                  <a:schemeClr val="bg2"/>
                </a:solidFill>
              </a:rPr>
              <a:t>has a state law in effect that decriminalizes personal possession of controlled substances.</a:t>
            </a:r>
          </a:p>
        </p:txBody>
      </p:sp>
      <p:sp>
        <p:nvSpPr>
          <p:cNvPr id="5" name="Rectangle 4"/>
          <p:cNvSpPr/>
          <p:nvPr/>
        </p:nvSpPr>
        <p:spPr>
          <a:xfrm>
            <a:off x="1039529" y="5005138"/>
            <a:ext cx="433137" cy="19250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pic>
        <p:nvPicPr>
          <p:cNvPr id="4" name="Picture 3"/>
          <p:cNvPicPr>
            <a:picLocks noChangeAspect="1"/>
          </p:cNvPicPr>
          <p:nvPr/>
        </p:nvPicPr>
        <p:blipFill>
          <a:blip r:embed="rId4"/>
          <a:stretch>
            <a:fillRect/>
          </a:stretch>
        </p:blipFill>
        <p:spPr>
          <a:xfrm>
            <a:off x="668073" y="1370031"/>
            <a:ext cx="7654291" cy="4894879"/>
          </a:xfrm>
          <a:prstGeom prst="rect">
            <a:avLst/>
          </a:prstGeom>
        </p:spPr>
      </p:pic>
    </p:spTree>
    <p:extLst>
      <p:ext uri="{BB962C8B-B14F-4D97-AF65-F5344CB8AC3E}">
        <p14:creationId xmlns:p14="http://schemas.microsoft.com/office/powerpoint/2010/main" val="16720881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16"/>
          <p:cNvSpPr txBox="1">
            <a:spLocks noGrp="1"/>
          </p:cNvSpPr>
          <p:nvPr>
            <p:ph type="ctrTitle"/>
          </p:nvPr>
        </p:nvSpPr>
        <p:spPr>
          <a:xfrm>
            <a:off x="447674" y="1478255"/>
            <a:ext cx="9410385" cy="2120000"/>
          </a:xfrm>
          <a:prstGeom prst="rect">
            <a:avLst/>
          </a:prstGeom>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 sz="6000" b="1" dirty="0">
                <a:solidFill>
                  <a:schemeClr val="tx2"/>
                </a:solidFill>
                <a:sym typeface="Roboto Condensed"/>
              </a:rPr>
              <a:t>Thank You!</a:t>
            </a:r>
            <a:endParaRPr sz="6000" b="1" dirty="0">
              <a:solidFill>
                <a:schemeClr val="tx2"/>
              </a:solidFill>
              <a:sym typeface="Roboto Condensed"/>
            </a:endParaRPr>
          </a:p>
        </p:txBody>
      </p:sp>
      <p:sp>
        <p:nvSpPr>
          <p:cNvPr id="2" name="TextBox 1">
            <a:extLst>
              <a:ext uri="{FF2B5EF4-FFF2-40B4-BE49-F238E27FC236}">
                <a16:creationId xmlns:a16="http://schemas.microsoft.com/office/drawing/2014/main" id="{94DCA08D-99B2-41F2-A2BD-B27F1B23A5D7}"/>
              </a:ext>
            </a:extLst>
          </p:cNvPr>
          <p:cNvSpPr txBox="1"/>
          <p:nvPr/>
        </p:nvSpPr>
        <p:spPr>
          <a:xfrm>
            <a:off x="447674" y="3996167"/>
            <a:ext cx="11231708" cy="1815882"/>
          </a:xfrm>
          <a:prstGeom prst="rect">
            <a:avLst/>
          </a:prstGeom>
          <a:noFill/>
        </p:spPr>
        <p:txBody>
          <a:bodyPr wrap="square" rtlCol="0">
            <a:spAutoFit/>
          </a:bodyPr>
          <a:lstStyle/>
          <a:p>
            <a:r>
              <a:rPr lang="en-US" sz="2800" b="1" dirty="0">
                <a:solidFill>
                  <a:schemeClr val="bg2"/>
                </a:solidFill>
              </a:rPr>
              <a:t>Jonathan Larsen, JD, MPP </a:t>
            </a:r>
          </a:p>
          <a:p>
            <a:r>
              <a:rPr lang="en-US" sz="2800" b="1" dirty="0">
                <a:solidFill>
                  <a:schemeClr val="bg2"/>
                </a:solidFill>
              </a:rPr>
              <a:t>Legal Program Manager</a:t>
            </a:r>
          </a:p>
          <a:p>
            <a:r>
              <a:rPr lang="en-US" sz="2800" b="1" dirty="0">
                <a:solidFill>
                  <a:schemeClr val="bg2"/>
                </a:solidFill>
              </a:rPr>
              <a:t>Center for Public Health Law Research</a:t>
            </a:r>
          </a:p>
          <a:p>
            <a:r>
              <a:rPr lang="en-US" sz="2800" b="1" dirty="0">
                <a:solidFill>
                  <a:schemeClr val="bg2"/>
                </a:solidFill>
              </a:rPr>
              <a:t>Email: </a:t>
            </a:r>
            <a:r>
              <a:rPr lang="en-US" sz="2800" b="1" dirty="0">
                <a:solidFill>
                  <a:schemeClr val="bg2"/>
                </a:solidFill>
                <a:hlinkClick r:id="rId3"/>
              </a:rPr>
              <a:t>Jonathan.Larsen@temple.edu</a:t>
            </a:r>
            <a:r>
              <a:rPr lang="en-US" sz="2800" b="1" dirty="0">
                <a:solidFill>
                  <a:schemeClr val="bg2"/>
                </a:solidFill>
              </a:rPr>
              <a:t> </a:t>
            </a:r>
          </a:p>
        </p:txBody>
      </p:sp>
      <p:pic>
        <p:nvPicPr>
          <p:cNvPr id="6" name="Picture 5">
            <a:extLst>
              <a:ext uri="{FF2B5EF4-FFF2-40B4-BE49-F238E27FC236}">
                <a16:creationId xmlns:a16="http://schemas.microsoft.com/office/drawing/2014/main" id="{C7DB59CC-4279-288D-9A43-1971E24751C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7674" y="158472"/>
            <a:ext cx="3687483" cy="921871"/>
          </a:xfrm>
          <a:prstGeom prst="rect">
            <a:avLst/>
          </a:prstGeom>
        </p:spPr>
      </p:pic>
    </p:spTree>
    <p:extLst>
      <p:ext uri="{BB962C8B-B14F-4D97-AF65-F5344CB8AC3E}">
        <p14:creationId xmlns:p14="http://schemas.microsoft.com/office/powerpoint/2010/main" val="37879135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F6497-0CD7-A588-9B7F-935831221114}"/>
              </a:ext>
            </a:extLst>
          </p:cNvPr>
          <p:cNvSpPr>
            <a:spLocks noGrp="1"/>
          </p:cNvSpPr>
          <p:nvPr>
            <p:ph type="ctrTitle"/>
          </p:nvPr>
        </p:nvSpPr>
        <p:spPr>
          <a:xfrm>
            <a:off x="831850" y="1544557"/>
            <a:ext cx="10087162" cy="2820966"/>
          </a:xfrm>
        </p:spPr>
        <p:txBody>
          <a:bodyPr/>
          <a:lstStyle/>
          <a:p>
            <a:pPr>
              <a:lnSpc>
                <a:spcPct val="100000"/>
              </a:lnSpc>
            </a:pPr>
            <a:r>
              <a:rPr lang="en-US" dirty="0"/>
              <a:t>Buprenorphine Prescribing Requirements and Limitations</a:t>
            </a:r>
            <a:endParaRPr lang="en-BR" dirty="0"/>
          </a:p>
        </p:txBody>
      </p:sp>
      <p:sp>
        <p:nvSpPr>
          <p:cNvPr id="4" name="Text Placeholder 3">
            <a:extLst>
              <a:ext uri="{FF2B5EF4-FFF2-40B4-BE49-F238E27FC236}">
                <a16:creationId xmlns:a16="http://schemas.microsoft.com/office/drawing/2014/main" id="{1EF66DCD-C540-644C-37C1-877934860AC8}"/>
              </a:ext>
            </a:extLst>
          </p:cNvPr>
          <p:cNvSpPr>
            <a:spLocks noGrp="1"/>
          </p:cNvSpPr>
          <p:nvPr>
            <p:ph type="body" sz="quarter" idx="10"/>
          </p:nvPr>
        </p:nvSpPr>
        <p:spPr/>
        <p:txBody>
          <a:bodyPr>
            <a:normAutofit/>
          </a:bodyPr>
          <a:lstStyle/>
          <a:p>
            <a:r>
              <a:rPr lang="en-US" sz="2000" dirty="0"/>
              <a:t>February 15, 2024</a:t>
            </a:r>
          </a:p>
        </p:txBody>
      </p:sp>
      <p:sp>
        <p:nvSpPr>
          <p:cNvPr id="5" name="TextBox 4">
            <a:extLst>
              <a:ext uri="{FF2B5EF4-FFF2-40B4-BE49-F238E27FC236}">
                <a16:creationId xmlns:a16="http://schemas.microsoft.com/office/drawing/2014/main" id="{FA34889F-A80B-C695-7D94-B6ED89807A09}"/>
              </a:ext>
            </a:extLst>
          </p:cNvPr>
          <p:cNvSpPr txBox="1"/>
          <p:nvPr/>
        </p:nvSpPr>
        <p:spPr>
          <a:xfrm>
            <a:off x="1" y="5034418"/>
            <a:ext cx="12192000" cy="558049"/>
          </a:xfrm>
          <a:prstGeom prst="rect">
            <a:avLst/>
          </a:prstGeom>
          <a:noFill/>
        </p:spPr>
        <p:txBody>
          <a:bodyPr wrap="square" rtlCol="0" anchor="ctr">
            <a:noAutofit/>
          </a:bodyPr>
          <a:lstStyle/>
          <a:p>
            <a:pPr algn="ctr"/>
            <a:r>
              <a:rPr lang="en-US" dirty="0">
                <a:solidFill>
                  <a:schemeClr val="bg1"/>
                </a:solidFill>
              </a:rPr>
              <a:t>The information in this presentation does not constitute legal advice or legal representation</a:t>
            </a:r>
          </a:p>
        </p:txBody>
      </p:sp>
    </p:spTree>
    <p:extLst>
      <p:ext uri="{BB962C8B-B14F-4D97-AF65-F5344CB8AC3E}">
        <p14:creationId xmlns:p14="http://schemas.microsoft.com/office/powerpoint/2010/main" val="4762967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697AD98-39D4-A480-0203-2FCF7E9284D4}"/>
              </a:ext>
            </a:extLst>
          </p:cNvPr>
          <p:cNvSpPr>
            <a:spLocks noGrp="1"/>
          </p:cNvSpPr>
          <p:nvPr>
            <p:ph sz="half" idx="2"/>
          </p:nvPr>
        </p:nvSpPr>
        <p:spPr>
          <a:xfrm>
            <a:off x="1" y="12732"/>
            <a:ext cx="12192000" cy="2834640"/>
          </a:xfrm>
        </p:spPr>
        <p:txBody>
          <a:bodyPr>
            <a:normAutofit/>
          </a:bodyPr>
          <a:lstStyle/>
          <a:p>
            <a:r>
              <a:rPr lang="en-US" sz="4200" dirty="0"/>
              <a:t>Presenters</a:t>
            </a:r>
          </a:p>
        </p:txBody>
      </p:sp>
      <p:sp>
        <p:nvSpPr>
          <p:cNvPr id="3" name="Content Placeholder 2">
            <a:extLst>
              <a:ext uri="{FF2B5EF4-FFF2-40B4-BE49-F238E27FC236}">
                <a16:creationId xmlns:a16="http://schemas.microsoft.com/office/drawing/2014/main" id="{8E14E4D8-8A91-46C6-5914-D5B2FF615FEE}"/>
              </a:ext>
            </a:extLst>
          </p:cNvPr>
          <p:cNvSpPr>
            <a:spLocks noGrp="1"/>
          </p:cNvSpPr>
          <p:nvPr>
            <p:ph sz="half" idx="13"/>
          </p:nvPr>
        </p:nvSpPr>
        <p:spPr>
          <a:xfrm>
            <a:off x="648184" y="3171077"/>
            <a:ext cx="5054278" cy="2834640"/>
          </a:xfrm>
        </p:spPr>
        <p:txBody>
          <a:bodyPr>
            <a:normAutofit/>
          </a:bodyPr>
          <a:lstStyle/>
          <a:p>
            <a:pPr>
              <a:lnSpc>
                <a:spcPct val="100000"/>
              </a:lnSpc>
              <a:spcBef>
                <a:spcPts val="0"/>
              </a:spcBef>
            </a:pPr>
            <a:r>
              <a:rPr lang="en-US" sz="2800" b="1" dirty="0"/>
              <a:t>Kate Boulton, JD, MPH</a:t>
            </a:r>
          </a:p>
          <a:p>
            <a:pPr>
              <a:lnSpc>
                <a:spcPct val="100000"/>
              </a:lnSpc>
              <a:spcBef>
                <a:spcPts val="0"/>
              </a:spcBef>
            </a:pPr>
            <a:r>
              <a:rPr lang="en-US" sz="2800" dirty="0"/>
              <a:t>Senior Legal Technical Advisor</a:t>
            </a:r>
          </a:p>
          <a:p>
            <a:pPr>
              <a:lnSpc>
                <a:spcPct val="100000"/>
              </a:lnSpc>
              <a:spcBef>
                <a:spcPts val="0"/>
              </a:spcBef>
            </a:pPr>
            <a:r>
              <a:rPr lang="en-US" sz="2800" dirty="0"/>
              <a:t>Vital Strategies</a:t>
            </a:r>
          </a:p>
        </p:txBody>
      </p:sp>
      <p:sp>
        <p:nvSpPr>
          <p:cNvPr id="15" name="Content Placeholder 2">
            <a:extLst>
              <a:ext uri="{FF2B5EF4-FFF2-40B4-BE49-F238E27FC236}">
                <a16:creationId xmlns:a16="http://schemas.microsoft.com/office/drawing/2014/main" id="{3C53569D-2F20-30DF-A80C-C20C45A6B947}"/>
              </a:ext>
            </a:extLst>
          </p:cNvPr>
          <p:cNvSpPr txBox="1">
            <a:spLocks/>
          </p:cNvSpPr>
          <p:nvPr/>
        </p:nvSpPr>
        <p:spPr>
          <a:xfrm>
            <a:off x="6489540" y="3171077"/>
            <a:ext cx="5054278" cy="2834640"/>
          </a:xfrm>
          <a:prstGeom prst="rect">
            <a:avLst/>
          </a:prstGeom>
          <a:noFill/>
        </p:spPr>
        <p:txBody>
          <a:bodyPr vert="horz" lIns="90000" tIns="45720" rIns="91440" bIns="45720" rtlCol="0" anchor="ctr" anchorCtr="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rgbClr val="121E8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US" sz="2800" b="1" dirty="0"/>
              <a:t>Derek Carr, JD</a:t>
            </a:r>
          </a:p>
          <a:p>
            <a:pPr>
              <a:lnSpc>
                <a:spcPct val="100000"/>
              </a:lnSpc>
              <a:spcBef>
                <a:spcPts val="0"/>
              </a:spcBef>
            </a:pPr>
            <a:r>
              <a:rPr lang="en-US" sz="2800" dirty="0"/>
              <a:t>Legal Technical Advisor</a:t>
            </a:r>
          </a:p>
          <a:p>
            <a:pPr>
              <a:lnSpc>
                <a:spcPct val="100000"/>
              </a:lnSpc>
              <a:spcBef>
                <a:spcPts val="0"/>
              </a:spcBef>
            </a:pPr>
            <a:r>
              <a:rPr lang="en-US" sz="2800" dirty="0"/>
              <a:t>Vital Strategies</a:t>
            </a:r>
          </a:p>
        </p:txBody>
      </p:sp>
    </p:spTree>
    <p:extLst>
      <p:ext uri="{BB962C8B-B14F-4D97-AF65-F5344CB8AC3E}">
        <p14:creationId xmlns:p14="http://schemas.microsoft.com/office/powerpoint/2010/main" val="19975870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F92EB-C0C0-8575-EFB0-8FD6CEF71088}"/>
              </a:ext>
            </a:extLst>
          </p:cNvPr>
          <p:cNvSpPr>
            <a:spLocks noGrp="1"/>
          </p:cNvSpPr>
          <p:nvPr>
            <p:ph type="title"/>
          </p:nvPr>
        </p:nvSpPr>
        <p:spPr/>
        <p:txBody>
          <a:bodyPr/>
          <a:lstStyle/>
          <a:p>
            <a:r>
              <a:rPr lang="en-US" dirty="0"/>
              <a:t>Vital Strategies Overdose Prevention Program</a:t>
            </a:r>
            <a:endParaRPr lang="en-BR" dirty="0"/>
          </a:p>
        </p:txBody>
      </p:sp>
      <p:sp>
        <p:nvSpPr>
          <p:cNvPr id="3" name="Content Placeholder 2">
            <a:extLst>
              <a:ext uri="{FF2B5EF4-FFF2-40B4-BE49-F238E27FC236}">
                <a16:creationId xmlns:a16="http://schemas.microsoft.com/office/drawing/2014/main" id="{AEC2EDCD-BB0E-AF77-FD00-B9621B1F0190}"/>
              </a:ext>
            </a:extLst>
          </p:cNvPr>
          <p:cNvSpPr>
            <a:spLocks noGrp="1"/>
          </p:cNvSpPr>
          <p:nvPr>
            <p:ph idx="1"/>
          </p:nvPr>
        </p:nvSpPr>
        <p:spPr/>
        <p:txBody>
          <a:bodyPr anchor="ctr">
            <a:normAutofit lnSpcReduction="10000"/>
          </a:bodyPr>
          <a:lstStyle/>
          <a:p>
            <a:pPr marL="342900" indent="-342900">
              <a:lnSpc>
                <a:spcPct val="110000"/>
              </a:lnSpc>
              <a:spcBef>
                <a:spcPts val="1800"/>
              </a:spcBef>
              <a:buFont typeface="Arial" panose="020B0604020202020204" pitchFamily="34" charset="0"/>
              <a:buChar char="•"/>
            </a:pPr>
            <a:r>
              <a:rPr lang="en-US" sz="2000" b="1" i="0" u="none" strike="noStrike" dirty="0">
                <a:solidFill>
                  <a:srgbClr val="0F0E74"/>
                </a:solidFill>
                <a:effectLst/>
                <a:latin typeface="Arial" panose="020B0604020202020204" pitchFamily="34" charset="0"/>
                <a:cs typeface="Arial" panose="020B0604020202020204" pitchFamily="34" charset="0"/>
              </a:rPr>
              <a:t>Vital Strategies </a:t>
            </a:r>
            <a:r>
              <a:rPr lang="en-US" sz="2000" i="0" u="none" strike="noStrike" dirty="0">
                <a:solidFill>
                  <a:srgbClr val="0F0E74"/>
                </a:solidFill>
                <a:effectLst/>
                <a:latin typeface="Arial" panose="020B0604020202020204" pitchFamily="34" charset="0"/>
                <a:cs typeface="Arial" panose="020B0604020202020204" pitchFamily="34" charset="0"/>
              </a:rPr>
              <a:t>is a global public health organization that believes every person should be protected by a strong public health system.</a:t>
            </a:r>
          </a:p>
          <a:p>
            <a:pPr marL="342900" indent="-342900">
              <a:lnSpc>
                <a:spcPct val="110000"/>
              </a:lnSpc>
              <a:spcBef>
                <a:spcPts val="1800"/>
              </a:spcBef>
              <a:buFont typeface="Arial" panose="020B0604020202020204" pitchFamily="34" charset="0"/>
              <a:buChar char="•"/>
            </a:pPr>
            <a:r>
              <a:rPr lang="en-US" sz="2000" dirty="0">
                <a:solidFill>
                  <a:srgbClr val="0F0E74"/>
                </a:solidFill>
                <a:latin typeface="Arial" panose="020B0604020202020204" pitchFamily="34" charset="0"/>
                <a:cs typeface="Arial" panose="020B0604020202020204" pitchFamily="34" charset="0"/>
              </a:rPr>
              <a:t>The </a:t>
            </a:r>
            <a:r>
              <a:rPr lang="en-US" sz="2000" b="1" dirty="0">
                <a:solidFill>
                  <a:srgbClr val="0F0E74"/>
                </a:solidFill>
                <a:latin typeface="Arial" panose="020B0604020202020204" pitchFamily="34" charset="0"/>
                <a:cs typeface="Arial" panose="020B0604020202020204" pitchFamily="34" charset="0"/>
              </a:rPr>
              <a:t>Overdose Prevention Program </a:t>
            </a:r>
            <a:r>
              <a:rPr lang="en-US" sz="2000" dirty="0">
                <a:solidFill>
                  <a:srgbClr val="0F0E74"/>
                </a:solidFill>
                <a:latin typeface="Arial" panose="020B0604020202020204" pitchFamily="34" charset="0"/>
                <a:cs typeface="Arial" panose="020B0604020202020204" pitchFamily="34" charset="0"/>
              </a:rPr>
              <a:t>is the lead implementation partner for state-focused work in the Bloomberg Overdose Prevention Initiative.</a:t>
            </a:r>
            <a:r>
              <a:rPr lang="en-US" sz="2000" i="0" u="none" strike="noStrike" dirty="0">
                <a:solidFill>
                  <a:srgbClr val="0F0E74"/>
                </a:solidFill>
                <a:effectLst/>
                <a:latin typeface="Arial" panose="020B0604020202020204" pitchFamily="34" charset="0"/>
                <a:cs typeface="Arial" panose="020B0604020202020204" pitchFamily="34" charset="0"/>
              </a:rPr>
              <a:t> </a:t>
            </a:r>
          </a:p>
          <a:p>
            <a:pPr marL="342900" indent="-342900">
              <a:lnSpc>
                <a:spcPct val="110000"/>
              </a:lnSpc>
              <a:spcBef>
                <a:spcPts val="1800"/>
              </a:spcBef>
              <a:buFont typeface="Arial" panose="020B0604020202020204" pitchFamily="34" charset="0"/>
              <a:buChar char="•"/>
            </a:pPr>
            <a:r>
              <a:rPr lang="en-US" sz="2000" i="0" u="none" strike="noStrike" dirty="0">
                <a:solidFill>
                  <a:srgbClr val="0F0E74"/>
                </a:solidFill>
                <a:effectLst/>
                <a:latin typeface="Arial" panose="020B0604020202020204" pitchFamily="34" charset="0"/>
                <a:cs typeface="Arial" panose="020B0604020202020204" pitchFamily="34" charset="0"/>
              </a:rPr>
              <a:t>We</a:t>
            </a:r>
            <a:r>
              <a:rPr lang="en-US" sz="2000" b="1" i="0" u="none" strike="noStrike" dirty="0">
                <a:solidFill>
                  <a:srgbClr val="0F0E74"/>
                </a:solidFill>
                <a:effectLst/>
                <a:latin typeface="Arial" panose="020B0604020202020204" pitchFamily="34" charset="0"/>
                <a:cs typeface="Arial" panose="020B0604020202020204" pitchFamily="34" charset="0"/>
              </a:rPr>
              <a:t> </a:t>
            </a:r>
            <a:r>
              <a:rPr lang="en-US" sz="2000" i="0" u="none" strike="noStrike" dirty="0">
                <a:solidFill>
                  <a:srgbClr val="0F0E74"/>
                </a:solidFill>
                <a:effectLst/>
                <a:latin typeface="Arial" panose="020B0604020202020204" pitchFamily="34" charset="0"/>
                <a:cs typeface="Arial" panose="020B0604020202020204" pitchFamily="34" charset="0"/>
              </a:rPr>
              <a:t>bring </a:t>
            </a:r>
            <a:r>
              <a:rPr lang="en-US" sz="2000" b="1" i="0" u="none" strike="noStrike" dirty="0">
                <a:solidFill>
                  <a:srgbClr val="0F0E74"/>
                </a:solidFill>
                <a:effectLst/>
                <a:latin typeface="Arial" panose="020B0604020202020204" pitchFamily="34" charset="0"/>
                <a:cs typeface="Arial" panose="020B0604020202020204" pitchFamily="34" charset="0"/>
              </a:rPr>
              <a:t>a comprehensive approach to equitably and sustainably reduce overdose deaths </a:t>
            </a:r>
            <a:r>
              <a:rPr lang="en-US" sz="2000" i="0" u="none" strike="noStrike" dirty="0">
                <a:solidFill>
                  <a:srgbClr val="0F0E74"/>
                </a:solidFill>
                <a:effectLst/>
                <a:latin typeface="Arial" panose="020B0604020202020204" pitchFamily="34" charset="0"/>
                <a:cs typeface="Arial" panose="020B0604020202020204" pitchFamily="34" charset="0"/>
              </a:rPr>
              <a:t>in seven states where fatalities are among the highest in the country: Kentucky, Michigan, New Jersey, New Mexico, North Carolina, Pennsylvania, and Wisconsin.</a:t>
            </a:r>
          </a:p>
        </p:txBody>
      </p:sp>
      <p:sp>
        <p:nvSpPr>
          <p:cNvPr id="27" name="Content Placeholder 3">
            <a:extLst>
              <a:ext uri="{FF2B5EF4-FFF2-40B4-BE49-F238E27FC236}">
                <a16:creationId xmlns:a16="http://schemas.microsoft.com/office/drawing/2014/main" id="{2C7FC7B0-F0E4-5F2C-B926-942E24C3AD8E}"/>
              </a:ext>
            </a:extLst>
          </p:cNvPr>
          <p:cNvSpPr txBox="1">
            <a:spLocks/>
          </p:cNvSpPr>
          <p:nvPr/>
        </p:nvSpPr>
        <p:spPr>
          <a:xfrm>
            <a:off x="513263" y="5116945"/>
            <a:ext cx="3983581" cy="92031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b="0" dirty="0">
                <a:solidFill>
                  <a:schemeClr val="tx1">
                    <a:lumMod val="50000"/>
                    <a:lumOff val="50000"/>
                  </a:schemeClr>
                </a:solidFill>
              </a:rPr>
              <a:t>Support Harm Reduction campaign</a:t>
            </a:r>
            <a:endParaRPr lang="en-US" sz="1400" dirty="0">
              <a:solidFill>
                <a:schemeClr val="tx1">
                  <a:lumMod val="50000"/>
                  <a:lumOff val="50000"/>
                </a:schemeClr>
              </a:solidFill>
            </a:endParaRPr>
          </a:p>
        </p:txBody>
      </p:sp>
      <p:pic>
        <p:nvPicPr>
          <p:cNvPr id="7" name="Content Placeholder 6">
            <a:extLst>
              <a:ext uri="{FF2B5EF4-FFF2-40B4-BE49-F238E27FC236}">
                <a16:creationId xmlns:a16="http://schemas.microsoft.com/office/drawing/2014/main" id="{4B09618E-2428-CF39-93A1-C30B10475AE6}"/>
              </a:ext>
            </a:extLst>
          </p:cNvPr>
          <p:cNvPicPr>
            <a:picLocks noGrp="1" noChangeAspect="1"/>
          </p:cNvPicPr>
          <p:nvPr>
            <p:ph sz="quarter" idx="10"/>
          </p:nvPr>
        </p:nvPicPr>
        <p:blipFill>
          <a:blip r:embed="rId3"/>
          <a:srcRect/>
          <a:stretch/>
        </p:blipFill>
        <p:spPr>
          <a:xfrm>
            <a:off x="566194" y="1728533"/>
            <a:ext cx="3930650" cy="3229642"/>
          </a:xfrm>
        </p:spPr>
      </p:pic>
    </p:spTree>
    <p:extLst>
      <p:ext uri="{BB962C8B-B14F-4D97-AF65-F5344CB8AC3E}">
        <p14:creationId xmlns:p14="http://schemas.microsoft.com/office/powerpoint/2010/main" val="10476932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E23B7-04C6-B525-86B6-13EAE50E7D49}"/>
              </a:ext>
            </a:extLst>
          </p:cNvPr>
          <p:cNvSpPr>
            <a:spLocks noGrp="1"/>
          </p:cNvSpPr>
          <p:nvPr>
            <p:ph type="title"/>
          </p:nvPr>
        </p:nvSpPr>
        <p:spPr>
          <a:xfrm>
            <a:off x="831850" y="1114743"/>
            <a:ext cx="3587750" cy="1500187"/>
          </a:xfrm>
        </p:spPr>
        <p:txBody>
          <a:bodyPr anchor="t">
            <a:normAutofit/>
          </a:bodyPr>
          <a:lstStyle/>
          <a:p>
            <a:r>
              <a:rPr lang="en-US" sz="4400" dirty="0"/>
              <a:t>Agenda</a:t>
            </a:r>
            <a:endParaRPr lang="en-BR" sz="4400" dirty="0"/>
          </a:p>
        </p:txBody>
      </p:sp>
      <p:sp>
        <p:nvSpPr>
          <p:cNvPr id="5" name="Rectangle 4">
            <a:extLst>
              <a:ext uri="{FF2B5EF4-FFF2-40B4-BE49-F238E27FC236}">
                <a16:creationId xmlns:a16="http://schemas.microsoft.com/office/drawing/2014/main" id="{7FF6E7E1-BC6A-61BB-C9F7-01000D5DE68D}"/>
              </a:ext>
            </a:extLst>
          </p:cNvPr>
          <p:cNvSpPr/>
          <p:nvPr/>
        </p:nvSpPr>
        <p:spPr>
          <a:xfrm>
            <a:off x="3820160" y="2857"/>
            <a:ext cx="8371840" cy="6390640"/>
          </a:xfrm>
          <a:prstGeom prst="rect">
            <a:avLst/>
          </a:prstGeom>
          <a:solidFill>
            <a:srgbClr val="F4F5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1">
            <a:extLst>
              <a:ext uri="{FF2B5EF4-FFF2-40B4-BE49-F238E27FC236}">
                <a16:creationId xmlns:a16="http://schemas.microsoft.com/office/drawing/2014/main" id="{97AA85B7-325C-93E2-07F9-7928A31D3CEC}"/>
              </a:ext>
            </a:extLst>
          </p:cNvPr>
          <p:cNvSpPr txBox="1">
            <a:spLocks/>
          </p:cNvSpPr>
          <p:nvPr/>
        </p:nvSpPr>
        <p:spPr>
          <a:xfrm>
            <a:off x="4419600" y="2857"/>
            <a:ext cx="6940550" cy="6390640"/>
          </a:xfrm>
          <a:prstGeom prst="rect">
            <a:avLst/>
          </a:prstGeom>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2400"/>
              </a:spcBef>
              <a:spcAft>
                <a:spcPts val="600"/>
              </a:spcAft>
              <a:buNone/>
            </a:pPr>
            <a:r>
              <a:rPr lang="en-US" sz="3000" b="1" dirty="0">
                <a:solidFill>
                  <a:srgbClr val="121E86"/>
                </a:solidFill>
              </a:rPr>
              <a:t>Setting the Context</a:t>
            </a:r>
            <a:endParaRPr lang="en-US" sz="3000" dirty="0">
              <a:solidFill>
                <a:srgbClr val="121E86"/>
              </a:solidFill>
            </a:endParaRPr>
          </a:p>
          <a:p>
            <a:pPr marL="0" indent="0">
              <a:lnSpc>
                <a:spcPct val="100000"/>
              </a:lnSpc>
              <a:spcBef>
                <a:spcPts val="2400"/>
              </a:spcBef>
              <a:spcAft>
                <a:spcPts val="600"/>
              </a:spcAft>
              <a:buNone/>
            </a:pPr>
            <a:r>
              <a:rPr lang="en-US" sz="3000" b="1" dirty="0">
                <a:solidFill>
                  <a:srgbClr val="121E86"/>
                </a:solidFill>
              </a:rPr>
              <a:t>Key Findings</a:t>
            </a:r>
            <a:endParaRPr lang="en-US" sz="3000" dirty="0">
              <a:solidFill>
                <a:srgbClr val="121E86"/>
              </a:solidFill>
            </a:endParaRPr>
          </a:p>
          <a:p>
            <a:pPr marL="0" indent="0">
              <a:lnSpc>
                <a:spcPct val="100000"/>
              </a:lnSpc>
              <a:spcBef>
                <a:spcPts val="2400"/>
              </a:spcBef>
              <a:buNone/>
            </a:pPr>
            <a:r>
              <a:rPr lang="en-US" sz="3000" b="1" dirty="0">
                <a:solidFill>
                  <a:srgbClr val="121E86"/>
                </a:solidFill>
              </a:rPr>
              <a:t>Next Steps and Opportunities</a:t>
            </a:r>
          </a:p>
        </p:txBody>
      </p:sp>
    </p:spTree>
    <p:extLst>
      <p:ext uri="{BB962C8B-B14F-4D97-AF65-F5344CB8AC3E}">
        <p14:creationId xmlns:p14="http://schemas.microsoft.com/office/powerpoint/2010/main" val="33016950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25A8A-C03D-234C-95C7-03710866E048}"/>
              </a:ext>
            </a:extLst>
          </p:cNvPr>
          <p:cNvSpPr>
            <a:spLocks noGrp="1"/>
          </p:cNvSpPr>
          <p:nvPr>
            <p:ph type="title"/>
          </p:nvPr>
        </p:nvSpPr>
        <p:spPr>
          <a:xfrm>
            <a:off x="531676" y="1840712"/>
            <a:ext cx="11411600" cy="1590400"/>
          </a:xfrm>
        </p:spPr>
        <p:txBody>
          <a:bodyPr/>
          <a:lstStyle/>
          <a:p>
            <a:r>
              <a:rPr lang="en-US" dirty="0"/>
              <a:t>Policy surveillance</a:t>
            </a:r>
          </a:p>
        </p:txBody>
      </p:sp>
      <p:sp>
        <p:nvSpPr>
          <p:cNvPr id="4" name="Text Placeholder 3">
            <a:extLst>
              <a:ext uri="{FF2B5EF4-FFF2-40B4-BE49-F238E27FC236}">
                <a16:creationId xmlns:a16="http://schemas.microsoft.com/office/drawing/2014/main" id="{F8254647-A5F4-714D-9B0F-1B67153DA6F2}"/>
              </a:ext>
            </a:extLst>
          </p:cNvPr>
          <p:cNvSpPr>
            <a:spLocks noGrp="1"/>
          </p:cNvSpPr>
          <p:nvPr>
            <p:ph type="body" idx="4294967295"/>
          </p:nvPr>
        </p:nvSpPr>
        <p:spPr>
          <a:xfrm>
            <a:off x="390200" y="3569995"/>
            <a:ext cx="11411600" cy="1465405"/>
          </a:xfrm>
        </p:spPr>
        <p:txBody>
          <a:bodyPr/>
          <a:lstStyle/>
          <a:p>
            <a:pPr marL="152396" indent="0" algn="ctr">
              <a:buNone/>
            </a:pPr>
            <a:r>
              <a:rPr lang="en-US" b="1">
                <a:latin typeface="+mj-lt"/>
              </a:rPr>
              <a:t>The systematic collection, analysis, and dissemination of laws and policies across jurisdictions or institutions, and over time.</a:t>
            </a:r>
          </a:p>
        </p:txBody>
      </p:sp>
    </p:spTree>
    <p:extLst>
      <p:ext uri="{BB962C8B-B14F-4D97-AF65-F5344CB8AC3E}">
        <p14:creationId xmlns:p14="http://schemas.microsoft.com/office/powerpoint/2010/main" val="27647627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A8C34-B408-DBED-66AE-0E2AB6C32EF0}"/>
              </a:ext>
            </a:extLst>
          </p:cNvPr>
          <p:cNvSpPr>
            <a:spLocks noGrp="1"/>
          </p:cNvSpPr>
          <p:nvPr>
            <p:ph type="title"/>
          </p:nvPr>
        </p:nvSpPr>
        <p:spPr/>
        <p:txBody>
          <a:bodyPr>
            <a:normAutofit/>
          </a:bodyPr>
          <a:lstStyle/>
          <a:p>
            <a:pPr algn="ctr"/>
            <a:r>
              <a:rPr lang="en-US" sz="3200" dirty="0"/>
              <a:t>Federal Legal Framework: Brief Historical Context</a:t>
            </a:r>
            <a:endParaRPr lang="en-BR" sz="3200" dirty="0"/>
          </a:p>
        </p:txBody>
      </p:sp>
      <p:sp>
        <p:nvSpPr>
          <p:cNvPr id="6" name="Text Placeholder 5">
            <a:extLst>
              <a:ext uri="{FF2B5EF4-FFF2-40B4-BE49-F238E27FC236}">
                <a16:creationId xmlns:a16="http://schemas.microsoft.com/office/drawing/2014/main" id="{E20938E6-B96C-72FE-4F87-43FDD847F6A9}"/>
              </a:ext>
            </a:extLst>
          </p:cNvPr>
          <p:cNvSpPr>
            <a:spLocks noGrp="1"/>
          </p:cNvSpPr>
          <p:nvPr>
            <p:ph type="body" sz="half" idx="16"/>
          </p:nvPr>
        </p:nvSpPr>
        <p:spPr>
          <a:xfrm>
            <a:off x="172720" y="3455772"/>
            <a:ext cx="1770483" cy="2325654"/>
          </a:xfrm>
        </p:spPr>
        <p:txBody>
          <a:bodyPr>
            <a:normAutofit/>
          </a:bodyPr>
          <a:lstStyle/>
          <a:p>
            <a:r>
              <a:rPr lang="en-US" dirty="0"/>
              <a:t>Harrison Narcotics Tax Act Enacted</a:t>
            </a:r>
            <a:endParaRPr lang="en-BR" dirty="0"/>
          </a:p>
        </p:txBody>
      </p:sp>
      <p:sp>
        <p:nvSpPr>
          <p:cNvPr id="5" name="Text Placeholder 4">
            <a:extLst>
              <a:ext uri="{FF2B5EF4-FFF2-40B4-BE49-F238E27FC236}">
                <a16:creationId xmlns:a16="http://schemas.microsoft.com/office/drawing/2014/main" id="{09B411ED-658F-0B10-5EE1-FAC97390E479}"/>
              </a:ext>
            </a:extLst>
          </p:cNvPr>
          <p:cNvSpPr>
            <a:spLocks noGrp="1"/>
          </p:cNvSpPr>
          <p:nvPr>
            <p:ph type="body" sz="half" idx="15"/>
          </p:nvPr>
        </p:nvSpPr>
        <p:spPr>
          <a:xfrm>
            <a:off x="173742" y="2258568"/>
            <a:ext cx="1770483" cy="1071468"/>
          </a:xfrm>
        </p:spPr>
        <p:txBody>
          <a:bodyPr>
            <a:normAutofit/>
          </a:bodyPr>
          <a:lstStyle/>
          <a:p>
            <a:r>
              <a:rPr lang="en-US" sz="2800" dirty="0"/>
              <a:t>1914</a:t>
            </a:r>
            <a:endParaRPr lang="en-BR" sz="2800" dirty="0"/>
          </a:p>
        </p:txBody>
      </p:sp>
      <p:sp>
        <p:nvSpPr>
          <p:cNvPr id="17" name="Text Placeholder 5">
            <a:extLst>
              <a:ext uri="{FF2B5EF4-FFF2-40B4-BE49-F238E27FC236}">
                <a16:creationId xmlns:a16="http://schemas.microsoft.com/office/drawing/2014/main" id="{8F80BF81-2F46-F308-8E64-6D0CF96D0E12}"/>
              </a:ext>
            </a:extLst>
          </p:cNvPr>
          <p:cNvSpPr txBox="1">
            <a:spLocks/>
          </p:cNvSpPr>
          <p:nvPr/>
        </p:nvSpPr>
        <p:spPr>
          <a:xfrm>
            <a:off x="1944226" y="3456432"/>
            <a:ext cx="2187524" cy="232565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1800"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dirty="0"/>
              <a:t>Adoption of the Controlled Substances Act and Narcotic Addict Treatment Act</a:t>
            </a:r>
            <a:endParaRPr lang="en-BR" dirty="0"/>
          </a:p>
          <a:p>
            <a:endParaRPr lang="en-BR" dirty="0"/>
          </a:p>
        </p:txBody>
      </p:sp>
      <p:sp>
        <p:nvSpPr>
          <p:cNvPr id="18" name="Text Placeholder 4">
            <a:extLst>
              <a:ext uri="{FF2B5EF4-FFF2-40B4-BE49-F238E27FC236}">
                <a16:creationId xmlns:a16="http://schemas.microsoft.com/office/drawing/2014/main" id="{D518989A-C667-0632-B4F2-ED6D14B88874}"/>
              </a:ext>
            </a:extLst>
          </p:cNvPr>
          <p:cNvSpPr txBox="1">
            <a:spLocks/>
          </p:cNvSpPr>
          <p:nvPr/>
        </p:nvSpPr>
        <p:spPr>
          <a:xfrm>
            <a:off x="1943204" y="2259114"/>
            <a:ext cx="2188546" cy="1071468"/>
          </a:xfrm>
          <a:prstGeom prst="rect">
            <a:avLst/>
          </a:prstGeom>
        </p:spPr>
        <p:txBody>
          <a:bodyPr vert="horz" lIns="91440" tIns="45720" rIns="91440" bIns="45720" rtlCol="0" anchor="b">
            <a:normAutofit/>
          </a:bodyPr>
          <a:lstStyle>
            <a:lvl1pPr marL="0" indent="0" algn="ctr" defTabSz="914400" rtl="0" eaLnBrk="1" latinLnBrk="0" hangingPunct="1">
              <a:lnSpc>
                <a:spcPct val="90000"/>
              </a:lnSpc>
              <a:spcBef>
                <a:spcPts val="1000"/>
              </a:spcBef>
              <a:buFont typeface="Arial" panose="020B0604020202020204" pitchFamily="34" charset="0"/>
              <a:buNone/>
              <a:defRPr sz="3600" b="1"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sz="2800" dirty="0"/>
              <a:t>1970-1974</a:t>
            </a:r>
            <a:endParaRPr lang="en-BR" sz="2800" dirty="0"/>
          </a:p>
        </p:txBody>
      </p:sp>
      <p:sp>
        <p:nvSpPr>
          <p:cNvPr id="19" name="Text Placeholder 5">
            <a:extLst>
              <a:ext uri="{FF2B5EF4-FFF2-40B4-BE49-F238E27FC236}">
                <a16:creationId xmlns:a16="http://schemas.microsoft.com/office/drawing/2014/main" id="{1B782397-979F-B1F2-DD29-91F6399C9045}"/>
              </a:ext>
            </a:extLst>
          </p:cNvPr>
          <p:cNvSpPr txBox="1">
            <a:spLocks/>
          </p:cNvSpPr>
          <p:nvPr/>
        </p:nvSpPr>
        <p:spPr>
          <a:xfrm>
            <a:off x="4131749" y="3474720"/>
            <a:ext cx="2107296" cy="232565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1800"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dirty="0"/>
              <a:t>Drug Addiction Treatment Act of 2000 (DATA 2000)</a:t>
            </a:r>
            <a:br>
              <a:rPr lang="en-US" dirty="0"/>
            </a:br>
            <a:br>
              <a:rPr lang="en-US" dirty="0"/>
            </a:br>
            <a:r>
              <a:rPr lang="en-US" dirty="0"/>
              <a:t>X-Waiver Established</a:t>
            </a:r>
            <a:endParaRPr lang="en-BR" dirty="0"/>
          </a:p>
        </p:txBody>
      </p:sp>
      <p:sp>
        <p:nvSpPr>
          <p:cNvPr id="20" name="Text Placeholder 4">
            <a:extLst>
              <a:ext uri="{FF2B5EF4-FFF2-40B4-BE49-F238E27FC236}">
                <a16:creationId xmlns:a16="http://schemas.microsoft.com/office/drawing/2014/main" id="{2F10663C-9A41-A666-DC32-002DB2B105BB}"/>
              </a:ext>
            </a:extLst>
          </p:cNvPr>
          <p:cNvSpPr txBox="1">
            <a:spLocks/>
          </p:cNvSpPr>
          <p:nvPr/>
        </p:nvSpPr>
        <p:spPr>
          <a:xfrm>
            <a:off x="4131749" y="2258568"/>
            <a:ext cx="2107296" cy="1071468"/>
          </a:xfrm>
          <a:prstGeom prst="rect">
            <a:avLst/>
          </a:prstGeom>
        </p:spPr>
        <p:txBody>
          <a:bodyPr vert="horz" lIns="91440" tIns="45720" rIns="91440" bIns="45720" rtlCol="0" anchor="b">
            <a:normAutofit/>
          </a:bodyPr>
          <a:lstStyle>
            <a:lvl1pPr marL="0" indent="0" algn="ctr" defTabSz="914400" rtl="0" eaLnBrk="1" latinLnBrk="0" hangingPunct="1">
              <a:lnSpc>
                <a:spcPct val="90000"/>
              </a:lnSpc>
              <a:spcBef>
                <a:spcPts val="1000"/>
              </a:spcBef>
              <a:buFont typeface="Arial" panose="020B0604020202020204" pitchFamily="34" charset="0"/>
              <a:buNone/>
              <a:defRPr sz="3600" b="1"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sz="2800" dirty="0"/>
              <a:t>2000</a:t>
            </a:r>
            <a:endParaRPr lang="en-BR" sz="2800" dirty="0"/>
          </a:p>
        </p:txBody>
      </p:sp>
      <p:sp>
        <p:nvSpPr>
          <p:cNvPr id="21" name="Text Placeholder 5">
            <a:extLst>
              <a:ext uri="{FF2B5EF4-FFF2-40B4-BE49-F238E27FC236}">
                <a16:creationId xmlns:a16="http://schemas.microsoft.com/office/drawing/2014/main" id="{EAD98C3D-E8D8-46D8-2676-FD434BC5E2E1}"/>
              </a:ext>
            </a:extLst>
          </p:cNvPr>
          <p:cNvSpPr txBox="1">
            <a:spLocks/>
          </p:cNvSpPr>
          <p:nvPr/>
        </p:nvSpPr>
        <p:spPr>
          <a:xfrm>
            <a:off x="7908926" y="3469377"/>
            <a:ext cx="1895474" cy="232565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1800"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dirty="0"/>
              <a:t>Incremental expansion of X-waiver eligibility</a:t>
            </a:r>
            <a:endParaRPr lang="en-BR" dirty="0"/>
          </a:p>
          <a:p>
            <a:endParaRPr lang="en-BR" dirty="0"/>
          </a:p>
        </p:txBody>
      </p:sp>
      <p:sp>
        <p:nvSpPr>
          <p:cNvPr id="22" name="Text Placeholder 4">
            <a:extLst>
              <a:ext uri="{FF2B5EF4-FFF2-40B4-BE49-F238E27FC236}">
                <a16:creationId xmlns:a16="http://schemas.microsoft.com/office/drawing/2014/main" id="{02D280C2-A368-113C-A67A-D38D8C0B7A4C}"/>
              </a:ext>
            </a:extLst>
          </p:cNvPr>
          <p:cNvSpPr txBox="1">
            <a:spLocks/>
          </p:cNvSpPr>
          <p:nvPr/>
        </p:nvSpPr>
        <p:spPr>
          <a:xfrm>
            <a:off x="7908925" y="2259114"/>
            <a:ext cx="1895475" cy="1071468"/>
          </a:xfrm>
          <a:prstGeom prst="rect">
            <a:avLst/>
          </a:prstGeom>
        </p:spPr>
        <p:txBody>
          <a:bodyPr vert="horz" lIns="91440" tIns="45720" rIns="91440" bIns="45720" rtlCol="0" anchor="b">
            <a:normAutofit/>
          </a:bodyPr>
          <a:lstStyle>
            <a:lvl1pPr marL="0" indent="0" algn="ctr" defTabSz="914400" rtl="0" eaLnBrk="1" latinLnBrk="0" hangingPunct="1">
              <a:lnSpc>
                <a:spcPct val="90000"/>
              </a:lnSpc>
              <a:spcBef>
                <a:spcPts val="1000"/>
              </a:spcBef>
              <a:buFont typeface="Arial" panose="020B0604020202020204" pitchFamily="34" charset="0"/>
              <a:buNone/>
              <a:defRPr sz="3600" b="1"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sz="2800" dirty="0"/>
              <a:t>2016-2018</a:t>
            </a:r>
            <a:endParaRPr lang="en-BR" sz="2800" dirty="0"/>
          </a:p>
        </p:txBody>
      </p:sp>
      <p:sp>
        <p:nvSpPr>
          <p:cNvPr id="3" name="Text Placeholder 5">
            <a:extLst>
              <a:ext uri="{FF2B5EF4-FFF2-40B4-BE49-F238E27FC236}">
                <a16:creationId xmlns:a16="http://schemas.microsoft.com/office/drawing/2014/main" id="{C2DF03B6-9D81-78D2-D899-888F375AB7A9}"/>
              </a:ext>
            </a:extLst>
          </p:cNvPr>
          <p:cNvSpPr txBox="1">
            <a:spLocks/>
          </p:cNvSpPr>
          <p:nvPr/>
        </p:nvSpPr>
        <p:spPr>
          <a:xfrm>
            <a:off x="6239045" y="3474720"/>
            <a:ext cx="1669880" cy="250462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1800"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dirty="0"/>
              <a:t>FDA approves buprenorphine for treatment of OUD </a:t>
            </a:r>
            <a:endParaRPr lang="en-BR" dirty="0"/>
          </a:p>
        </p:txBody>
      </p:sp>
      <p:sp>
        <p:nvSpPr>
          <p:cNvPr id="4" name="Text Placeholder 4">
            <a:extLst>
              <a:ext uri="{FF2B5EF4-FFF2-40B4-BE49-F238E27FC236}">
                <a16:creationId xmlns:a16="http://schemas.microsoft.com/office/drawing/2014/main" id="{F4B134BE-269D-8231-0E1F-D3E333BFFA63}"/>
              </a:ext>
            </a:extLst>
          </p:cNvPr>
          <p:cNvSpPr txBox="1">
            <a:spLocks/>
          </p:cNvSpPr>
          <p:nvPr/>
        </p:nvSpPr>
        <p:spPr>
          <a:xfrm>
            <a:off x="6239044" y="2259114"/>
            <a:ext cx="1669881" cy="1070922"/>
          </a:xfrm>
          <a:prstGeom prst="rect">
            <a:avLst/>
          </a:prstGeom>
        </p:spPr>
        <p:txBody>
          <a:bodyPr vert="horz" lIns="91440" tIns="45720" rIns="91440" bIns="45720" rtlCol="0" anchor="b">
            <a:normAutofit/>
          </a:bodyPr>
          <a:lstStyle>
            <a:lvl1pPr marL="0" indent="0" algn="ctr" defTabSz="914400" rtl="0" eaLnBrk="1" latinLnBrk="0" hangingPunct="1">
              <a:lnSpc>
                <a:spcPct val="90000"/>
              </a:lnSpc>
              <a:spcBef>
                <a:spcPts val="1000"/>
              </a:spcBef>
              <a:buFont typeface="Arial" panose="020B0604020202020204" pitchFamily="34" charset="0"/>
              <a:buNone/>
              <a:defRPr sz="3600" b="1"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sz="2800" dirty="0"/>
              <a:t>2002</a:t>
            </a:r>
            <a:endParaRPr lang="en-BR" sz="2800" dirty="0"/>
          </a:p>
        </p:txBody>
      </p:sp>
      <p:sp>
        <p:nvSpPr>
          <p:cNvPr id="7" name="Text Placeholder 5">
            <a:extLst>
              <a:ext uri="{FF2B5EF4-FFF2-40B4-BE49-F238E27FC236}">
                <a16:creationId xmlns:a16="http://schemas.microsoft.com/office/drawing/2014/main" id="{17D8942A-8E0E-CEEA-15CD-59A3E937222E}"/>
              </a:ext>
            </a:extLst>
          </p:cNvPr>
          <p:cNvSpPr txBox="1">
            <a:spLocks/>
          </p:cNvSpPr>
          <p:nvPr/>
        </p:nvSpPr>
        <p:spPr>
          <a:xfrm>
            <a:off x="9804401" y="3474720"/>
            <a:ext cx="2082475" cy="247271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1800"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dirty="0"/>
              <a:t>Federal legislation eliminates the X-waiver</a:t>
            </a:r>
            <a:endParaRPr lang="en-BR" dirty="0"/>
          </a:p>
          <a:p>
            <a:endParaRPr lang="en-BR" dirty="0"/>
          </a:p>
        </p:txBody>
      </p:sp>
      <p:sp>
        <p:nvSpPr>
          <p:cNvPr id="8" name="Text Placeholder 4">
            <a:extLst>
              <a:ext uri="{FF2B5EF4-FFF2-40B4-BE49-F238E27FC236}">
                <a16:creationId xmlns:a16="http://schemas.microsoft.com/office/drawing/2014/main" id="{DA55C324-65F4-DC71-8F88-94BADC2D91BC}"/>
              </a:ext>
            </a:extLst>
          </p:cNvPr>
          <p:cNvSpPr txBox="1">
            <a:spLocks/>
          </p:cNvSpPr>
          <p:nvPr/>
        </p:nvSpPr>
        <p:spPr>
          <a:xfrm>
            <a:off x="9804400" y="2259114"/>
            <a:ext cx="2082477" cy="1070922"/>
          </a:xfrm>
          <a:prstGeom prst="rect">
            <a:avLst/>
          </a:prstGeom>
        </p:spPr>
        <p:txBody>
          <a:bodyPr vert="horz" lIns="91440" tIns="45720" rIns="91440" bIns="45720" rtlCol="0" anchor="b">
            <a:normAutofit/>
          </a:bodyPr>
          <a:lstStyle>
            <a:lvl1pPr marL="0" indent="0" algn="ctr" defTabSz="914400" rtl="0" eaLnBrk="1" latinLnBrk="0" hangingPunct="1">
              <a:lnSpc>
                <a:spcPct val="90000"/>
              </a:lnSpc>
              <a:spcBef>
                <a:spcPts val="1000"/>
              </a:spcBef>
              <a:buFont typeface="Arial" panose="020B0604020202020204" pitchFamily="34" charset="0"/>
              <a:buNone/>
              <a:defRPr sz="3600" b="1"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sz="2800" dirty="0"/>
              <a:t>Dec. 2022</a:t>
            </a:r>
            <a:endParaRPr lang="en-BR" sz="2800" dirty="0"/>
          </a:p>
        </p:txBody>
      </p:sp>
    </p:spTree>
    <p:extLst>
      <p:ext uri="{BB962C8B-B14F-4D97-AF65-F5344CB8AC3E}">
        <p14:creationId xmlns:p14="http://schemas.microsoft.com/office/powerpoint/2010/main" val="24124810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DDD77D-94BF-624E-4697-CC498E324618}"/>
            </a:ext>
          </a:extLst>
        </p:cNvPr>
        <p:cNvGrpSpPr/>
        <p:nvPr/>
      </p:nvGrpSpPr>
      <p:grpSpPr>
        <a:xfrm>
          <a:off x="0" y="0"/>
          <a:ext cx="0" cy="0"/>
          <a:chOff x="0" y="0"/>
          <a:chExt cx="0" cy="0"/>
        </a:xfrm>
      </p:grpSpPr>
      <p:sp>
        <p:nvSpPr>
          <p:cNvPr id="6" name="Content Placeholder 5">
            <a:extLst>
              <a:ext uri="{FF2B5EF4-FFF2-40B4-BE49-F238E27FC236}">
                <a16:creationId xmlns:a16="http://schemas.microsoft.com/office/drawing/2014/main" id="{734F36F4-D6DF-F946-9A3C-79C827FE4BAF}"/>
              </a:ext>
            </a:extLst>
          </p:cNvPr>
          <p:cNvSpPr>
            <a:spLocks noGrp="1"/>
          </p:cNvSpPr>
          <p:nvPr>
            <p:ph sz="half" idx="2"/>
          </p:nvPr>
        </p:nvSpPr>
        <p:spPr>
          <a:xfrm>
            <a:off x="0" y="1300480"/>
            <a:ext cx="12192000" cy="5557520"/>
          </a:xfrm>
        </p:spPr>
        <p:txBody>
          <a:bodyPr lIns="274320" tIns="182880" rIns="274320">
            <a:normAutofit fontScale="92500" lnSpcReduction="10000"/>
          </a:bodyPr>
          <a:lstStyle/>
          <a:p>
            <a:r>
              <a:rPr lang="en-US" sz="2600" b="0" dirty="0"/>
              <a:t>State-level statutes and regulations that specifically apply to prescribing buprenorphine for opioid use disorder.</a:t>
            </a:r>
          </a:p>
          <a:p>
            <a:pPr>
              <a:spcBef>
                <a:spcPts val="1800"/>
              </a:spcBef>
            </a:pPr>
            <a:r>
              <a:rPr lang="en-US" sz="2600" b="0" dirty="0"/>
              <a:t>Legal data current as of March 1, 2023 – updates planned.</a:t>
            </a:r>
          </a:p>
          <a:p>
            <a:pPr>
              <a:spcBef>
                <a:spcPts val="1800"/>
              </a:spcBef>
            </a:pPr>
            <a:r>
              <a:rPr lang="en-US" sz="2600" b="0" dirty="0"/>
              <a:t>The dataset does </a:t>
            </a:r>
            <a:r>
              <a:rPr lang="en-US" sz="2600" b="0" i="1" dirty="0"/>
              <a:t>not </a:t>
            </a:r>
            <a:r>
              <a:rPr lang="en-US" sz="2600" b="0" dirty="0"/>
              <a:t>capture:</a:t>
            </a:r>
          </a:p>
          <a:p>
            <a:pPr lvl="1">
              <a:spcBef>
                <a:spcPts val="1200"/>
              </a:spcBef>
            </a:pPr>
            <a:r>
              <a:rPr lang="en-US" sz="2200" b="0" dirty="0"/>
              <a:t>Generally applicable controlled substance laws.</a:t>
            </a:r>
          </a:p>
          <a:p>
            <a:pPr lvl="1">
              <a:spcBef>
                <a:spcPts val="1200"/>
              </a:spcBef>
            </a:pPr>
            <a:r>
              <a:rPr lang="en-US" sz="2200" b="0" dirty="0"/>
              <a:t>Generally applica</a:t>
            </a:r>
            <a:r>
              <a:rPr lang="en-US" sz="2200" dirty="0"/>
              <a:t>ble practitioner scope of practice laws.</a:t>
            </a:r>
            <a:endParaRPr lang="en-US" sz="2200" b="0" dirty="0"/>
          </a:p>
          <a:p>
            <a:pPr lvl="1">
              <a:spcBef>
                <a:spcPts val="1200"/>
              </a:spcBef>
            </a:pPr>
            <a:r>
              <a:rPr lang="en-US" sz="2200" b="0" dirty="0"/>
              <a:t>Laws governing the prescribing of buprenorphine for conditions </a:t>
            </a:r>
            <a:r>
              <a:rPr lang="en-US" sz="2200" b="0" i="1" dirty="0"/>
              <a:t>other than </a:t>
            </a:r>
            <a:r>
              <a:rPr lang="en-US" sz="2200" b="0" dirty="0"/>
              <a:t>OUD.</a:t>
            </a:r>
          </a:p>
          <a:p>
            <a:pPr lvl="1">
              <a:spcBef>
                <a:spcPts val="1200"/>
              </a:spcBef>
            </a:pPr>
            <a:r>
              <a:rPr lang="en-US" sz="2200" b="0" dirty="0"/>
              <a:t>L</a:t>
            </a:r>
            <a:r>
              <a:rPr lang="en-US" sz="2200" dirty="0"/>
              <a:t>aws on use of buprenorphine in federally certified opioid treatment programs (OTPs).</a:t>
            </a:r>
          </a:p>
          <a:p>
            <a:pPr lvl="1">
              <a:spcBef>
                <a:spcPts val="1200"/>
              </a:spcBef>
            </a:pPr>
            <a:r>
              <a:rPr lang="en-US" sz="2200" b="0" dirty="0"/>
              <a:t>Laws that apply only within state Medicaid programs.</a:t>
            </a:r>
          </a:p>
          <a:p>
            <a:pPr lvl="1">
              <a:spcBef>
                <a:spcPts val="1200"/>
              </a:spcBef>
            </a:pPr>
            <a:r>
              <a:rPr lang="en-US" sz="2200" dirty="0"/>
              <a:t>Sub-regulatory policies (e.g., Medicaid state plans, private insurer policies).</a:t>
            </a:r>
            <a:endParaRPr lang="en-US" sz="2200" b="0" dirty="0"/>
          </a:p>
        </p:txBody>
      </p:sp>
      <p:sp>
        <p:nvSpPr>
          <p:cNvPr id="5" name="Title 4">
            <a:extLst>
              <a:ext uri="{FF2B5EF4-FFF2-40B4-BE49-F238E27FC236}">
                <a16:creationId xmlns:a16="http://schemas.microsoft.com/office/drawing/2014/main" id="{F7B57532-7EA7-AD87-0B18-9FAABB91FA1D}"/>
              </a:ext>
            </a:extLst>
          </p:cNvPr>
          <p:cNvSpPr>
            <a:spLocks noGrp="1"/>
          </p:cNvSpPr>
          <p:nvPr>
            <p:ph type="title"/>
          </p:nvPr>
        </p:nvSpPr>
        <p:spPr/>
        <p:txBody>
          <a:bodyPr/>
          <a:lstStyle/>
          <a:p>
            <a:r>
              <a:rPr lang="en-US" dirty="0"/>
              <a:t>Buprenorphine Prescribing Requirements and Limitations</a:t>
            </a:r>
            <a:br>
              <a:rPr lang="en-US" dirty="0"/>
            </a:br>
            <a:r>
              <a:rPr lang="en-US" b="0" dirty="0"/>
              <a:t>Dataset Scope</a:t>
            </a:r>
            <a:endParaRPr lang="en-US" dirty="0"/>
          </a:p>
        </p:txBody>
      </p:sp>
    </p:spTree>
    <p:extLst>
      <p:ext uri="{BB962C8B-B14F-4D97-AF65-F5344CB8AC3E}">
        <p14:creationId xmlns:p14="http://schemas.microsoft.com/office/powerpoint/2010/main" val="23702761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ED79B-3201-0248-B8E6-18556D65B69D}"/>
              </a:ext>
            </a:extLst>
          </p:cNvPr>
          <p:cNvSpPr>
            <a:spLocks noGrp="1"/>
          </p:cNvSpPr>
          <p:nvPr>
            <p:ph type="title"/>
          </p:nvPr>
        </p:nvSpPr>
        <p:spPr/>
        <p:txBody>
          <a:bodyPr/>
          <a:lstStyle/>
          <a:p>
            <a:r>
              <a:rPr lang="en-US" dirty="0"/>
              <a:t>Why examine state laws on buprenorphine prescribing for OUD?</a:t>
            </a:r>
          </a:p>
        </p:txBody>
      </p:sp>
      <p:sp>
        <p:nvSpPr>
          <p:cNvPr id="3" name="Content Placeholder 2">
            <a:extLst>
              <a:ext uri="{FF2B5EF4-FFF2-40B4-BE49-F238E27FC236}">
                <a16:creationId xmlns:a16="http://schemas.microsoft.com/office/drawing/2014/main" id="{01172F6F-3FFB-AE47-BE2C-F40609CD2E2C}"/>
              </a:ext>
            </a:extLst>
          </p:cNvPr>
          <p:cNvSpPr>
            <a:spLocks noGrp="1"/>
          </p:cNvSpPr>
          <p:nvPr>
            <p:ph idx="1"/>
          </p:nvPr>
        </p:nvSpPr>
        <p:spPr>
          <a:xfrm>
            <a:off x="4213185" y="0"/>
            <a:ext cx="7978815" cy="6858000"/>
          </a:xfrm>
        </p:spPr>
        <p:txBody>
          <a:bodyPr lIns="182880" tIns="91440" rIns="274320" bIns="91440" anchor="ctr" anchorCtr="0">
            <a:noAutofit/>
          </a:bodyPr>
          <a:lstStyle/>
          <a:p>
            <a:pPr>
              <a:lnSpc>
                <a:spcPct val="100000"/>
              </a:lnSpc>
              <a:spcBef>
                <a:spcPts val="0"/>
              </a:spcBef>
              <a:spcAft>
                <a:spcPts val="600"/>
              </a:spcAft>
            </a:pPr>
            <a:r>
              <a:rPr lang="en-US" sz="2200" dirty="0"/>
              <a:t>Increasing recognition of the need for low-barrier SUD treatment, including low-barrier buprenorphine access – and the need to address regulatory impediments to low-barrier treatment.</a:t>
            </a:r>
          </a:p>
          <a:p>
            <a:pPr marL="457200" lvl="1" indent="0">
              <a:lnSpc>
                <a:spcPct val="110000"/>
              </a:lnSpc>
              <a:spcBef>
                <a:spcPts val="600"/>
              </a:spcBef>
              <a:spcAft>
                <a:spcPts val="1200"/>
              </a:spcAft>
              <a:buNone/>
            </a:pPr>
            <a:r>
              <a:rPr lang="en-US" sz="1800" dirty="0"/>
              <a:t>“</a:t>
            </a:r>
            <a:r>
              <a:rPr lang="en-US" sz="1800" b="1" i="1" dirty="0"/>
              <a:t>Policymakers and stakeholders must</a:t>
            </a:r>
            <a:r>
              <a:rPr lang="en-US" sz="1800" i="1" dirty="0"/>
              <a:t> work to </a:t>
            </a:r>
            <a:r>
              <a:rPr lang="en-US" sz="1800" b="1" i="1" dirty="0"/>
              <a:t>identify and address any inhibitors to low barrier care, including</a:t>
            </a:r>
            <a:r>
              <a:rPr lang="en-US" sz="1800" i="1" dirty="0"/>
              <a:t> funding and reimbursement, workforce development, and </a:t>
            </a:r>
            <a:r>
              <a:rPr lang="en-US" sz="1800" b="1" i="1" u="sng" dirty="0"/>
              <a:t>regulatory</a:t>
            </a:r>
            <a:r>
              <a:rPr lang="en-US" sz="1800" b="1" i="1" dirty="0"/>
              <a:t> policies</a:t>
            </a:r>
            <a:r>
              <a:rPr lang="en-US" sz="1800" i="1" dirty="0"/>
              <a:t>.</a:t>
            </a:r>
            <a:r>
              <a:rPr lang="en-US" sz="1800" dirty="0"/>
              <a:t>”</a:t>
            </a:r>
            <a:br>
              <a:rPr lang="en-US" sz="1800" dirty="0"/>
            </a:br>
            <a:r>
              <a:rPr lang="en-US" sz="1400" dirty="0">
                <a:hlinkClick r:id="rId3"/>
              </a:rPr>
              <a:t>SAMHSA Advisory: Low Barrier Models of Care for Substance use Disorder</a:t>
            </a:r>
            <a:r>
              <a:rPr lang="en-US" sz="1400" dirty="0"/>
              <a:t> (Dec. 2023)</a:t>
            </a:r>
          </a:p>
          <a:p>
            <a:pPr>
              <a:lnSpc>
                <a:spcPct val="100000"/>
              </a:lnSpc>
              <a:spcAft>
                <a:spcPts val="1000"/>
              </a:spcAft>
            </a:pPr>
            <a:r>
              <a:rPr lang="en-US" sz="2200" dirty="0"/>
              <a:t>Efforts to remove legal barriers to expanded buprenorphine access have focused primarily on the federal level (e.g., X-waiver)</a:t>
            </a:r>
          </a:p>
          <a:p>
            <a:pPr>
              <a:lnSpc>
                <a:spcPct val="100000"/>
              </a:lnSpc>
              <a:spcAft>
                <a:spcPts val="1000"/>
              </a:spcAft>
            </a:pPr>
            <a:r>
              <a:rPr lang="en-US" sz="2200" dirty="0"/>
              <a:t>The benefits of eliminating the X-waiver will not be fully realized if restrictive state laws remain in place.</a:t>
            </a:r>
          </a:p>
          <a:p>
            <a:pPr>
              <a:lnSpc>
                <a:spcPct val="100000"/>
              </a:lnSpc>
              <a:spcAft>
                <a:spcPts val="1000"/>
              </a:spcAft>
            </a:pPr>
            <a:r>
              <a:rPr lang="en-US" sz="2200" i="1" dirty="0"/>
              <a:t>But</a:t>
            </a:r>
            <a:r>
              <a:rPr lang="en-US" sz="2200" dirty="0"/>
              <a:t> no comprehensive public dataset existed of state-level statutes and regulations governing the prescribing of buprenorphine for opioid use disorder.</a:t>
            </a:r>
          </a:p>
        </p:txBody>
      </p:sp>
    </p:spTree>
    <p:extLst>
      <p:ext uri="{BB962C8B-B14F-4D97-AF65-F5344CB8AC3E}">
        <p14:creationId xmlns:p14="http://schemas.microsoft.com/office/powerpoint/2010/main" val="38786458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1704B-38C2-8F5B-E601-D7F72F7BD1C1}"/>
              </a:ext>
            </a:extLst>
          </p:cNvPr>
          <p:cNvSpPr>
            <a:spLocks noGrp="1"/>
          </p:cNvSpPr>
          <p:nvPr>
            <p:ph type="title"/>
          </p:nvPr>
        </p:nvSpPr>
        <p:spPr/>
        <p:txBody>
          <a:bodyPr tIns="0" rIns="182880" bIns="0" anchor="ctr">
            <a:normAutofit/>
          </a:bodyPr>
          <a:lstStyle/>
          <a:p>
            <a:pPr>
              <a:lnSpc>
                <a:spcPct val="100000"/>
              </a:lnSpc>
            </a:pPr>
            <a:r>
              <a:rPr lang="en-US" sz="3000" dirty="0"/>
              <a:t>At Least 19 states &amp; D.C. Explicitly Regulated Buprenorphine Prescribing for Opioid Use Disorder </a:t>
            </a:r>
            <a:r>
              <a:rPr lang="en-US" sz="2200" b="0" dirty="0"/>
              <a:t>(Current as of March 1, 2023)</a:t>
            </a:r>
            <a:endParaRPr lang="en-BR" sz="2200" dirty="0"/>
          </a:p>
        </p:txBody>
      </p:sp>
      <p:sp>
        <p:nvSpPr>
          <p:cNvPr id="4" name="Content Placeholder 3">
            <a:extLst>
              <a:ext uri="{FF2B5EF4-FFF2-40B4-BE49-F238E27FC236}">
                <a16:creationId xmlns:a16="http://schemas.microsoft.com/office/drawing/2014/main" id="{F85C50D6-7658-0EBA-DE71-EB408F282B96}"/>
              </a:ext>
            </a:extLst>
          </p:cNvPr>
          <p:cNvSpPr>
            <a:spLocks noGrp="1"/>
          </p:cNvSpPr>
          <p:nvPr>
            <p:ph sz="quarter" idx="10"/>
          </p:nvPr>
        </p:nvSpPr>
        <p:spPr>
          <a:xfrm>
            <a:off x="268941" y="1554480"/>
            <a:ext cx="4218572" cy="4693920"/>
          </a:xfrm>
        </p:spPr>
        <p:txBody>
          <a:bodyPr anchor="ctr">
            <a:noAutofit/>
          </a:bodyPr>
          <a:lstStyle/>
          <a:p>
            <a:pPr>
              <a:lnSpc>
                <a:spcPct val="100000"/>
              </a:lnSpc>
              <a:spcBef>
                <a:spcPts val="0"/>
              </a:spcBef>
            </a:pPr>
            <a:r>
              <a:rPr lang="en-US" sz="2000" b="1" dirty="0">
                <a:solidFill>
                  <a:srgbClr val="0F0E74"/>
                </a:solidFill>
                <a:latin typeface="Arial" panose="020B0604020202020204" pitchFamily="34" charset="0"/>
                <a:cs typeface="Arial" panose="020B0604020202020204" pitchFamily="34" charset="0"/>
              </a:rPr>
              <a:t>Laws in:</a:t>
            </a:r>
          </a:p>
          <a:p>
            <a:pPr marL="342900" indent="-342900">
              <a:lnSpc>
                <a:spcPct val="100000"/>
              </a:lnSpc>
              <a:spcBef>
                <a:spcPts val="800"/>
              </a:spcBef>
              <a:buFont typeface="Arial" panose="020B0604020202020204" pitchFamily="34" charset="0"/>
              <a:buChar char="•"/>
            </a:pPr>
            <a:r>
              <a:rPr lang="en-US" sz="2000" dirty="0">
                <a:solidFill>
                  <a:srgbClr val="0F0E74"/>
                </a:solidFill>
                <a:latin typeface="Arial" panose="020B0604020202020204" pitchFamily="34" charset="0"/>
                <a:cs typeface="Arial" panose="020B0604020202020204" pitchFamily="34" charset="0"/>
              </a:rPr>
              <a:t>7 states applied to all buprenorphine prescribers.</a:t>
            </a:r>
          </a:p>
          <a:p>
            <a:pPr marL="342900" indent="-342900">
              <a:lnSpc>
                <a:spcPct val="100000"/>
              </a:lnSpc>
              <a:spcBef>
                <a:spcPts val="800"/>
              </a:spcBef>
              <a:buFont typeface="Arial" panose="020B0604020202020204" pitchFamily="34" charset="0"/>
              <a:buChar char="•"/>
            </a:pPr>
            <a:r>
              <a:rPr lang="en-US" sz="2000" dirty="0">
                <a:solidFill>
                  <a:srgbClr val="0F0E74"/>
                </a:solidFill>
                <a:latin typeface="Arial" panose="020B0604020202020204" pitchFamily="34" charset="0"/>
                <a:cs typeface="Arial" panose="020B0604020202020204" pitchFamily="34" charset="0"/>
              </a:rPr>
              <a:t>3 states applied to particular types of practitioners.</a:t>
            </a:r>
          </a:p>
          <a:p>
            <a:pPr marL="342900" indent="-342900">
              <a:lnSpc>
                <a:spcPct val="100000"/>
              </a:lnSpc>
              <a:spcBef>
                <a:spcPts val="800"/>
              </a:spcBef>
              <a:buFont typeface="Arial" panose="020B0604020202020204" pitchFamily="34" charset="0"/>
              <a:buChar char="•"/>
            </a:pPr>
            <a:r>
              <a:rPr lang="en-US" sz="2000" dirty="0">
                <a:solidFill>
                  <a:srgbClr val="0F0E74"/>
                </a:solidFill>
                <a:latin typeface="Arial" panose="020B0604020202020204" pitchFamily="34" charset="0"/>
                <a:cs typeface="Arial" panose="020B0604020202020204" pitchFamily="34" charset="0"/>
              </a:rPr>
              <a:t>2 states applied when a practitioner treats more than a specified threshold of patients.</a:t>
            </a:r>
          </a:p>
          <a:p>
            <a:pPr marL="342900" indent="-342900">
              <a:lnSpc>
                <a:spcPct val="100000"/>
              </a:lnSpc>
              <a:spcBef>
                <a:spcPts val="800"/>
              </a:spcBef>
              <a:buFont typeface="Arial" panose="020B0604020202020204" pitchFamily="34" charset="0"/>
              <a:buChar char="•"/>
            </a:pPr>
            <a:r>
              <a:rPr lang="en-US" sz="2000" dirty="0">
                <a:solidFill>
                  <a:srgbClr val="0F0E74"/>
                </a:solidFill>
                <a:latin typeface="Arial" panose="020B0604020202020204" pitchFamily="34" charset="0"/>
                <a:cs typeface="Arial" panose="020B0604020202020204" pitchFamily="34" charset="0"/>
              </a:rPr>
              <a:t>11 states &amp; D.C. applied in certain types of practice settings.</a:t>
            </a:r>
          </a:p>
          <a:p>
            <a:pPr>
              <a:lnSpc>
                <a:spcPct val="110000"/>
              </a:lnSpc>
              <a:spcBef>
                <a:spcPts val="1800"/>
              </a:spcBef>
            </a:pPr>
            <a:r>
              <a:rPr lang="en-US" sz="2000" dirty="0">
                <a:solidFill>
                  <a:srgbClr val="0F0E74"/>
                </a:solidFill>
                <a:latin typeface="Arial" panose="020B0604020202020204" pitchFamily="34" charset="0"/>
                <a:cs typeface="Arial" panose="020B0604020202020204" pitchFamily="34" charset="0"/>
              </a:rPr>
              <a:t>Fifteen (15) states incorporated </a:t>
            </a:r>
            <a:r>
              <a:rPr lang="en-US" sz="2000" b="1" dirty="0">
                <a:solidFill>
                  <a:srgbClr val="0F0E74"/>
                </a:solidFill>
                <a:latin typeface="Arial" panose="020B0604020202020204" pitchFamily="34" charset="0"/>
                <a:cs typeface="Arial" panose="020B0604020202020204" pitchFamily="34" charset="0"/>
              </a:rPr>
              <a:t>outdated provisions of federal law</a:t>
            </a:r>
            <a:r>
              <a:rPr lang="en-US" sz="2000" dirty="0">
                <a:solidFill>
                  <a:srgbClr val="0F0E74"/>
                </a:solidFill>
                <a:latin typeface="Arial" panose="020B0604020202020204" pitchFamily="34" charset="0"/>
                <a:cs typeface="Arial" panose="020B0604020202020204" pitchFamily="34" charset="0"/>
              </a:rPr>
              <a:t> related to the X-waiver.</a:t>
            </a:r>
          </a:p>
        </p:txBody>
      </p:sp>
      <p:sp>
        <p:nvSpPr>
          <p:cNvPr id="10" name="TextBox 9">
            <a:extLst>
              <a:ext uri="{FF2B5EF4-FFF2-40B4-BE49-F238E27FC236}">
                <a16:creationId xmlns:a16="http://schemas.microsoft.com/office/drawing/2014/main" id="{F96F2D9E-DBDD-1359-07FF-DBF660027A65}"/>
              </a:ext>
            </a:extLst>
          </p:cNvPr>
          <p:cNvSpPr txBox="1"/>
          <p:nvPr/>
        </p:nvSpPr>
        <p:spPr>
          <a:xfrm>
            <a:off x="5566513" y="5975900"/>
            <a:ext cx="5436839" cy="553998"/>
          </a:xfrm>
          <a:prstGeom prst="rect">
            <a:avLst/>
          </a:prstGeom>
          <a:noFill/>
        </p:spPr>
        <p:txBody>
          <a:bodyPr wrap="square">
            <a:spAutoFit/>
          </a:bodyPr>
          <a:lstStyle/>
          <a:p>
            <a:r>
              <a:rPr lang="en-US" sz="1000" dirty="0"/>
              <a:t>Does the state explicitly regulate buprenorphine prescribing for opioid use disorder (OUD)?</a:t>
            </a:r>
            <a:br>
              <a:rPr lang="en-US" sz="1000" dirty="0"/>
            </a:br>
            <a:r>
              <a:rPr lang="en-US" sz="1000" dirty="0">
                <a:hlinkClick r:id="rId3"/>
              </a:rPr>
              <a:t>http://bit.ly/3SMNdT8</a:t>
            </a:r>
            <a:r>
              <a:rPr lang="en-US" sz="1000" dirty="0"/>
              <a:t> </a:t>
            </a:r>
            <a:br>
              <a:rPr lang="en-US" sz="1000" dirty="0"/>
            </a:br>
            <a:endParaRPr lang="en-US" sz="1000" dirty="0"/>
          </a:p>
        </p:txBody>
      </p:sp>
      <p:pic>
        <p:nvPicPr>
          <p:cNvPr id="8" name="Content Placeholder 7">
            <a:extLst>
              <a:ext uri="{FF2B5EF4-FFF2-40B4-BE49-F238E27FC236}">
                <a16:creationId xmlns:a16="http://schemas.microsoft.com/office/drawing/2014/main" id="{5B248A4D-9481-BDBF-A5B5-2EBE5728D3CA}"/>
              </a:ext>
            </a:extLst>
          </p:cNvPr>
          <p:cNvPicPr>
            <a:picLocks noGrp="1" noChangeAspect="1"/>
          </p:cNvPicPr>
          <p:nvPr>
            <p:ph idx="1"/>
          </p:nvPr>
        </p:nvPicPr>
        <p:blipFill rotWithShape="1">
          <a:blip r:embed="rId4"/>
          <a:srcRect l="14790" t="7940" r="4428" b="17419"/>
          <a:stretch/>
        </p:blipFill>
        <p:spPr>
          <a:xfrm>
            <a:off x="5570888" y="1690502"/>
            <a:ext cx="5991063" cy="4148920"/>
          </a:xfrm>
        </p:spPr>
      </p:pic>
    </p:spTree>
    <p:extLst>
      <p:ext uri="{BB962C8B-B14F-4D97-AF65-F5344CB8AC3E}">
        <p14:creationId xmlns:p14="http://schemas.microsoft.com/office/powerpoint/2010/main" val="33688878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1AC79AE-C920-2249-8364-242A8C16BB2F}"/>
              </a:ext>
            </a:extLst>
          </p:cNvPr>
          <p:cNvSpPr>
            <a:spLocks noGrp="1"/>
          </p:cNvSpPr>
          <p:nvPr>
            <p:ph sz="half" idx="2"/>
          </p:nvPr>
        </p:nvSpPr>
        <p:spPr/>
        <p:txBody>
          <a:bodyPr/>
          <a:lstStyle/>
          <a:p>
            <a:r>
              <a:rPr lang="en-US" dirty="0"/>
              <a:t>Common Components of State Laws </a:t>
            </a:r>
            <a:br>
              <a:rPr lang="en-US" dirty="0"/>
            </a:br>
            <a:r>
              <a:rPr lang="en-US" dirty="0"/>
              <a:t>Regulating of Buprenorphine Prescribing for OUD</a:t>
            </a:r>
            <a:endParaRPr lang="en-US" b="0" dirty="0"/>
          </a:p>
        </p:txBody>
      </p:sp>
      <p:sp>
        <p:nvSpPr>
          <p:cNvPr id="3" name="Content Placeholder 2">
            <a:extLst>
              <a:ext uri="{FF2B5EF4-FFF2-40B4-BE49-F238E27FC236}">
                <a16:creationId xmlns:a16="http://schemas.microsoft.com/office/drawing/2014/main" id="{FB5F49E0-E141-1D49-9C6D-A7ADC6AC97A4}"/>
              </a:ext>
            </a:extLst>
          </p:cNvPr>
          <p:cNvSpPr>
            <a:spLocks noGrp="1"/>
          </p:cNvSpPr>
          <p:nvPr>
            <p:ph sz="half" idx="13"/>
          </p:nvPr>
        </p:nvSpPr>
        <p:spPr>
          <a:xfrm>
            <a:off x="340360" y="1818640"/>
            <a:ext cx="3677920" cy="1371600"/>
          </a:xfrm>
        </p:spPr>
        <p:txBody>
          <a:bodyPr>
            <a:normAutofit/>
          </a:bodyPr>
          <a:lstStyle/>
          <a:p>
            <a:r>
              <a:rPr lang="en-US" b="1" dirty="0"/>
              <a:t>Initial Evaluation</a:t>
            </a:r>
          </a:p>
        </p:txBody>
      </p:sp>
      <p:sp>
        <p:nvSpPr>
          <p:cNvPr id="4" name="Content Placeholder 3">
            <a:extLst>
              <a:ext uri="{FF2B5EF4-FFF2-40B4-BE49-F238E27FC236}">
                <a16:creationId xmlns:a16="http://schemas.microsoft.com/office/drawing/2014/main" id="{8BF7B818-3EE7-2B46-8CE4-88B9EBABDBEB}"/>
              </a:ext>
            </a:extLst>
          </p:cNvPr>
          <p:cNvSpPr>
            <a:spLocks noGrp="1"/>
          </p:cNvSpPr>
          <p:nvPr>
            <p:ph sz="half" idx="14"/>
          </p:nvPr>
        </p:nvSpPr>
        <p:spPr>
          <a:xfrm>
            <a:off x="4257040" y="1818640"/>
            <a:ext cx="3677920" cy="1371600"/>
          </a:xfrm>
        </p:spPr>
        <p:txBody>
          <a:bodyPr>
            <a:normAutofit/>
          </a:bodyPr>
          <a:lstStyle/>
          <a:p>
            <a:r>
              <a:rPr lang="en-US" b="1" dirty="0"/>
              <a:t>Counseling Requirements</a:t>
            </a:r>
          </a:p>
        </p:txBody>
      </p:sp>
      <p:sp>
        <p:nvSpPr>
          <p:cNvPr id="5" name="Content Placeholder 4">
            <a:extLst>
              <a:ext uri="{FF2B5EF4-FFF2-40B4-BE49-F238E27FC236}">
                <a16:creationId xmlns:a16="http://schemas.microsoft.com/office/drawing/2014/main" id="{B0F28011-F928-9048-B1BF-B33CDF3392DB}"/>
              </a:ext>
            </a:extLst>
          </p:cNvPr>
          <p:cNvSpPr>
            <a:spLocks noGrp="1"/>
          </p:cNvSpPr>
          <p:nvPr>
            <p:ph sz="half" idx="15"/>
          </p:nvPr>
        </p:nvSpPr>
        <p:spPr>
          <a:xfrm>
            <a:off x="8173720" y="1818640"/>
            <a:ext cx="3677920" cy="1371600"/>
          </a:xfrm>
        </p:spPr>
        <p:txBody>
          <a:bodyPr>
            <a:normAutofit/>
          </a:bodyPr>
          <a:lstStyle/>
          <a:p>
            <a:r>
              <a:rPr lang="en-US" b="1" dirty="0"/>
              <a:t>Mandated Drug Testing</a:t>
            </a:r>
          </a:p>
        </p:txBody>
      </p:sp>
      <p:sp>
        <p:nvSpPr>
          <p:cNvPr id="6" name="Content Placeholder 5">
            <a:extLst>
              <a:ext uri="{FF2B5EF4-FFF2-40B4-BE49-F238E27FC236}">
                <a16:creationId xmlns:a16="http://schemas.microsoft.com/office/drawing/2014/main" id="{5FFFB78C-2BBE-FD46-9E15-E5CF414072EA}"/>
              </a:ext>
            </a:extLst>
          </p:cNvPr>
          <p:cNvSpPr>
            <a:spLocks noGrp="1"/>
          </p:cNvSpPr>
          <p:nvPr>
            <p:ph sz="half" idx="16"/>
          </p:nvPr>
        </p:nvSpPr>
        <p:spPr>
          <a:xfrm>
            <a:off x="340360" y="3429000"/>
            <a:ext cx="3677920" cy="1371600"/>
          </a:xfrm>
        </p:spPr>
        <p:txBody>
          <a:bodyPr>
            <a:normAutofit/>
          </a:bodyPr>
          <a:lstStyle/>
          <a:p>
            <a:r>
              <a:rPr lang="en-US" b="1" dirty="0"/>
              <a:t>Visit Frequency &amp; Prescription Length</a:t>
            </a:r>
          </a:p>
        </p:txBody>
      </p:sp>
      <p:sp>
        <p:nvSpPr>
          <p:cNvPr id="7" name="Content Placeholder 6">
            <a:extLst>
              <a:ext uri="{FF2B5EF4-FFF2-40B4-BE49-F238E27FC236}">
                <a16:creationId xmlns:a16="http://schemas.microsoft.com/office/drawing/2014/main" id="{6387E125-3E6D-0F4D-852A-2D0A84233B28}"/>
              </a:ext>
            </a:extLst>
          </p:cNvPr>
          <p:cNvSpPr>
            <a:spLocks noGrp="1"/>
          </p:cNvSpPr>
          <p:nvPr>
            <p:ph sz="half" idx="17"/>
          </p:nvPr>
        </p:nvSpPr>
        <p:spPr>
          <a:xfrm>
            <a:off x="4257040" y="3429000"/>
            <a:ext cx="3677920" cy="1371600"/>
          </a:xfrm>
        </p:spPr>
        <p:txBody>
          <a:bodyPr>
            <a:normAutofit/>
          </a:bodyPr>
          <a:lstStyle/>
          <a:p>
            <a:r>
              <a:rPr lang="en-US" b="1" dirty="0"/>
              <a:t>Formulation and Dosage Restrictions</a:t>
            </a:r>
          </a:p>
        </p:txBody>
      </p:sp>
      <p:sp>
        <p:nvSpPr>
          <p:cNvPr id="8" name="Content Placeholder 7">
            <a:extLst>
              <a:ext uri="{FF2B5EF4-FFF2-40B4-BE49-F238E27FC236}">
                <a16:creationId xmlns:a16="http://schemas.microsoft.com/office/drawing/2014/main" id="{B6DA574E-36DC-3248-A06D-BED5306AA097}"/>
              </a:ext>
            </a:extLst>
          </p:cNvPr>
          <p:cNvSpPr>
            <a:spLocks noGrp="1"/>
          </p:cNvSpPr>
          <p:nvPr>
            <p:ph sz="half" idx="18"/>
          </p:nvPr>
        </p:nvSpPr>
        <p:spPr>
          <a:xfrm>
            <a:off x="8173720" y="3429000"/>
            <a:ext cx="3677920" cy="1371600"/>
          </a:xfrm>
        </p:spPr>
        <p:txBody>
          <a:bodyPr>
            <a:normAutofit/>
          </a:bodyPr>
          <a:lstStyle/>
          <a:p>
            <a:r>
              <a:rPr lang="en-US" b="1" dirty="0"/>
              <a:t>Responses to Patient “Non-compliance”</a:t>
            </a:r>
          </a:p>
        </p:txBody>
      </p:sp>
      <p:sp>
        <p:nvSpPr>
          <p:cNvPr id="9" name="Content Placeholder 5">
            <a:extLst>
              <a:ext uri="{FF2B5EF4-FFF2-40B4-BE49-F238E27FC236}">
                <a16:creationId xmlns:a16="http://schemas.microsoft.com/office/drawing/2014/main" id="{296AD40C-5641-341C-C536-596B0E23BDF9}"/>
              </a:ext>
            </a:extLst>
          </p:cNvPr>
          <p:cNvSpPr txBox="1">
            <a:spLocks/>
          </p:cNvSpPr>
          <p:nvPr/>
        </p:nvSpPr>
        <p:spPr>
          <a:xfrm>
            <a:off x="340360" y="5039360"/>
            <a:ext cx="3677920" cy="1371600"/>
          </a:xfrm>
          <a:prstGeom prst="rect">
            <a:avLst/>
          </a:prstGeom>
          <a:noFill/>
        </p:spPr>
        <p:txBody>
          <a:bodyPr vert="horz" lIns="90000" tIns="45720" rIns="91440" bIns="45720" rtlCol="0" anchor="ctr" anchorCtr="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rgbClr val="121E8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Special Populations (e.g., pregnant people)</a:t>
            </a:r>
          </a:p>
        </p:txBody>
      </p:sp>
      <p:sp>
        <p:nvSpPr>
          <p:cNvPr id="10" name="Content Placeholder 6">
            <a:extLst>
              <a:ext uri="{FF2B5EF4-FFF2-40B4-BE49-F238E27FC236}">
                <a16:creationId xmlns:a16="http://schemas.microsoft.com/office/drawing/2014/main" id="{F334489F-FE80-904F-108E-C461A7459624}"/>
              </a:ext>
            </a:extLst>
          </p:cNvPr>
          <p:cNvSpPr txBox="1">
            <a:spLocks/>
          </p:cNvSpPr>
          <p:nvPr/>
        </p:nvSpPr>
        <p:spPr>
          <a:xfrm>
            <a:off x="4257040" y="5039360"/>
            <a:ext cx="3677920" cy="1371600"/>
          </a:xfrm>
          <a:prstGeom prst="rect">
            <a:avLst/>
          </a:prstGeom>
          <a:noFill/>
        </p:spPr>
        <p:txBody>
          <a:bodyPr vert="horz" lIns="90000" tIns="45720" rIns="91440" bIns="45720" rtlCol="0" anchor="ctr" anchorCtr="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rgbClr val="121E8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Ancillary Services</a:t>
            </a:r>
          </a:p>
        </p:txBody>
      </p:sp>
      <p:sp>
        <p:nvSpPr>
          <p:cNvPr id="11" name="Content Placeholder 7">
            <a:extLst>
              <a:ext uri="{FF2B5EF4-FFF2-40B4-BE49-F238E27FC236}">
                <a16:creationId xmlns:a16="http://schemas.microsoft.com/office/drawing/2014/main" id="{690A6EC6-0135-51AF-E07C-3D1C98E53921}"/>
              </a:ext>
            </a:extLst>
          </p:cNvPr>
          <p:cNvSpPr txBox="1">
            <a:spLocks/>
          </p:cNvSpPr>
          <p:nvPr/>
        </p:nvSpPr>
        <p:spPr>
          <a:xfrm>
            <a:off x="8173720" y="5039360"/>
            <a:ext cx="3677920" cy="1371600"/>
          </a:xfrm>
          <a:prstGeom prst="rect">
            <a:avLst/>
          </a:prstGeom>
          <a:noFill/>
        </p:spPr>
        <p:txBody>
          <a:bodyPr vert="horz" lIns="90000" tIns="45720" rIns="91440" bIns="45720" rtlCol="0" anchor="ctr" anchorCtr="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rgbClr val="121E8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Tapering Requirements</a:t>
            </a:r>
          </a:p>
        </p:txBody>
      </p:sp>
    </p:spTree>
    <p:extLst>
      <p:ext uri="{BB962C8B-B14F-4D97-AF65-F5344CB8AC3E}">
        <p14:creationId xmlns:p14="http://schemas.microsoft.com/office/powerpoint/2010/main" val="7117918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147F3E0-5858-27CE-0652-916887401ED6}"/>
              </a:ext>
            </a:extLst>
          </p:cNvPr>
          <p:cNvSpPr>
            <a:spLocks noGrp="1"/>
          </p:cNvSpPr>
          <p:nvPr>
            <p:ph type="body" sz="half" idx="2"/>
          </p:nvPr>
        </p:nvSpPr>
        <p:spPr>
          <a:xfrm>
            <a:off x="4296447" y="1824145"/>
            <a:ext cx="3521796" cy="798956"/>
          </a:xfrm>
        </p:spPr>
        <p:txBody>
          <a:bodyPr/>
          <a:lstStyle/>
          <a:p>
            <a:r>
              <a:rPr lang="en-US" dirty="0"/>
              <a:t>14 States &amp; D.C.</a:t>
            </a:r>
            <a:endParaRPr lang="en-BR" dirty="0"/>
          </a:p>
        </p:txBody>
      </p:sp>
      <p:sp>
        <p:nvSpPr>
          <p:cNvPr id="3" name="Text Placeholder 2">
            <a:extLst>
              <a:ext uri="{FF2B5EF4-FFF2-40B4-BE49-F238E27FC236}">
                <a16:creationId xmlns:a16="http://schemas.microsoft.com/office/drawing/2014/main" id="{2F3F5940-CFF9-D630-BF80-9C626C59587C}"/>
              </a:ext>
            </a:extLst>
          </p:cNvPr>
          <p:cNvSpPr>
            <a:spLocks noGrp="1"/>
          </p:cNvSpPr>
          <p:nvPr>
            <p:ph type="body" sz="half" idx="10"/>
          </p:nvPr>
        </p:nvSpPr>
        <p:spPr>
          <a:xfrm>
            <a:off x="4296445" y="2651360"/>
            <a:ext cx="3521795" cy="1138320"/>
          </a:xfrm>
        </p:spPr>
        <p:txBody>
          <a:bodyPr>
            <a:noAutofit/>
          </a:bodyPr>
          <a:lstStyle/>
          <a:p>
            <a:pPr>
              <a:lnSpc>
                <a:spcPct val="100000"/>
              </a:lnSpc>
            </a:pPr>
            <a:r>
              <a:rPr lang="en-US" b="1" dirty="0">
                <a:solidFill>
                  <a:schemeClr val="tx1"/>
                </a:solidFill>
              </a:rPr>
              <a:t>Mandated counseling</a:t>
            </a:r>
            <a:r>
              <a:rPr lang="en-US" b="0" dirty="0">
                <a:solidFill>
                  <a:schemeClr val="tx1"/>
                </a:solidFill>
              </a:rPr>
              <a:t> for some or all buprenorphine patients. </a:t>
            </a:r>
            <a:r>
              <a:rPr lang="en-US" b="1" dirty="0">
                <a:solidFill>
                  <a:srgbClr val="121E86"/>
                </a:solidFill>
              </a:rPr>
              <a:t>Four (4) states </a:t>
            </a:r>
            <a:r>
              <a:rPr lang="en-US" b="0" dirty="0">
                <a:solidFill>
                  <a:schemeClr val="tx1"/>
                </a:solidFill>
              </a:rPr>
              <a:t>established a </a:t>
            </a:r>
            <a:r>
              <a:rPr lang="en-US" b="1" dirty="0">
                <a:solidFill>
                  <a:schemeClr val="tx1"/>
                </a:solidFill>
              </a:rPr>
              <a:t>minimum frequency</a:t>
            </a:r>
            <a:r>
              <a:rPr lang="en-US" b="0" dirty="0">
                <a:solidFill>
                  <a:schemeClr val="tx1"/>
                </a:solidFill>
              </a:rPr>
              <a:t> of counseling services.</a:t>
            </a:r>
            <a:endParaRPr lang="en-BR" dirty="0">
              <a:solidFill>
                <a:schemeClr val="tx1"/>
              </a:solidFill>
            </a:endParaRPr>
          </a:p>
        </p:txBody>
      </p:sp>
      <p:sp>
        <p:nvSpPr>
          <p:cNvPr id="4" name="Content Placeholder 3">
            <a:extLst>
              <a:ext uri="{FF2B5EF4-FFF2-40B4-BE49-F238E27FC236}">
                <a16:creationId xmlns:a16="http://schemas.microsoft.com/office/drawing/2014/main" id="{81F212F9-40E6-C04A-8686-44B59C1F8D5D}"/>
              </a:ext>
            </a:extLst>
          </p:cNvPr>
          <p:cNvSpPr>
            <a:spLocks noGrp="1"/>
          </p:cNvSpPr>
          <p:nvPr>
            <p:ph sz="half" idx="17"/>
          </p:nvPr>
        </p:nvSpPr>
        <p:spPr>
          <a:xfrm>
            <a:off x="324091" y="1858925"/>
            <a:ext cx="3323553" cy="4365518"/>
          </a:xfrm>
          <a:solidFill>
            <a:srgbClr val="F97859">
              <a:alpha val="9804"/>
            </a:srgbClr>
          </a:solidFill>
        </p:spPr>
        <p:txBody>
          <a:bodyPr lIns="182880" rIns="182880" anchor="ctr">
            <a:normAutofit/>
          </a:bodyPr>
          <a:lstStyle/>
          <a:p>
            <a:pPr>
              <a:lnSpc>
                <a:spcPct val="120000"/>
              </a:lnSpc>
              <a:spcBef>
                <a:spcPts val="0"/>
              </a:spcBef>
            </a:pPr>
            <a:r>
              <a:rPr lang="en-US" sz="2100" b="1" i="1" dirty="0"/>
              <a:t>“[S]</a:t>
            </a:r>
            <a:r>
              <a:rPr lang="en-US" sz="2100" b="1" i="1" dirty="0" err="1"/>
              <a:t>tate</a:t>
            </a:r>
            <a:r>
              <a:rPr lang="en-US" sz="2100" b="1" i="1" dirty="0"/>
              <a:t> policies need to minimize high-threshold practices that reduce buprenorphine treatment continuity and undermine an effective response to the overdose crisis.”</a:t>
            </a:r>
            <a:r>
              <a:rPr lang="en-US" sz="2100" b="1" i="1" baseline="30000" dirty="0"/>
              <a:t>1</a:t>
            </a:r>
          </a:p>
        </p:txBody>
      </p:sp>
      <p:sp>
        <p:nvSpPr>
          <p:cNvPr id="5" name="Text Placeholder 4">
            <a:extLst>
              <a:ext uri="{FF2B5EF4-FFF2-40B4-BE49-F238E27FC236}">
                <a16:creationId xmlns:a16="http://schemas.microsoft.com/office/drawing/2014/main" id="{B0830FB3-F93A-14E8-7DE5-BFAEF15920A6}"/>
              </a:ext>
            </a:extLst>
          </p:cNvPr>
          <p:cNvSpPr>
            <a:spLocks noGrp="1"/>
          </p:cNvSpPr>
          <p:nvPr>
            <p:ph type="body" sz="half" idx="18"/>
          </p:nvPr>
        </p:nvSpPr>
        <p:spPr>
          <a:xfrm>
            <a:off x="4296447" y="3830704"/>
            <a:ext cx="3521796" cy="798956"/>
          </a:xfrm>
        </p:spPr>
        <p:txBody>
          <a:bodyPr/>
          <a:lstStyle/>
          <a:p>
            <a:r>
              <a:rPr lang="en-US" dirty="0"/>
              <a:t>8 States</a:t>
            </a:r>
            <a:endParaRPr lang="en-BR" dirty="0"/>
          </a:p>
        </p:txBody>
      </p:sp>
      <p:sp>
        <p:nvSpPr>
          <p:cNvPr id="6" name="Text Placeholder 5">
            <a:extLst>
              <a:ext uri="{FF2B5EF4-FFF2-40B4-BE49-F238E27FC236}">
                <a16:creationId xmlns:a16="http://schemas.microsoft.com/office/drawing/2014/main" id="{4186C052-74EE-3E83-4308-B74E917F10AD}"/>
              </a:ext>
            </a:extLst>
          </p:cNvPr>
          <p:cNvSpPr>
            <a:spLocks noGrp="1"/>
          </p:cNvSpPr>
          <p:nvPr>
            <p:ph type="body" sz="half" idx="19"/>
          </p:nvPr>
        </p:nvSpPr>
        <p:spPr>
          <a:xfrm>
            <a:off x="4296445" y="4657919"/>
            <a:ext cx="3521795" cy="1138320"/>
          </a:xfrm>
        </p:spPr>
        <p:txBody>
          <a:bodyPr vert="horz" lIns="91440" tIns="45720" rIns="91440" bIns="45720" rtlCol="0" anchor="t">
            <a:noAutofit/>
          </a:bodyPr>
          <a:lstStyle/>
          <a:p>
            <a:pPr>
              <a:lnSpc>
                <a:spcPct val="100000"/>
              </a:lnSpc>
            </a:pPr>
            <a:r>
              <a:rPr lang="en-US" b="1" dirty="0">
                <a:solidFill>
                  <a:schemeClr val="tx1"/>
                </a:solidFill>
              </a:rPr>
              <a:t>Regulated</a:t>
            </a:r>
            <a:r>
              <a:rPr lang="en-US" b="0" dirty="0">
                <a:solidFill>
                  <a:schemeClr val="tx1"/>
                </a:solidFill>
              </a:rPr>
              <a:t> </a:t>
            </a:r>
            <a:r>
              <a:rPr lang="en-US" dirty="0">
                <a:solidFill>
                  <a:schemeClr val="tx1"/>
                </a:solidFill>
              </a:rPr>
              <a:t>initiation and/or maintenance</a:t>
            </a:r>
            <a:r>
              <a:rPr lang="en-US" b="1" dirty="0">
                <a:solidFill>
                  <a:schemeClr val="tx1"/>
                </a:solidFill>
              </a:rPr>
              <a:t> dosages.</a:t>
            </a:r>
            <a:r>
              <a:rPr lang="en-US" b="0" dirty="0">
                <a:solidFill>
                  <a:schemeClr val="tx1"/>
                </a:solidFill>
              </a:rPr>
              <a:t> There </a:t>
            </a:r>
            <a:r>
              <a:rPr lang="en-US" dirty="0">
                <a:solidFill>
                  <a:schemeClr val="tx1"/>
                </a:solidFill>
              </a:rPr>
              <a:t>were</a:t>
            </a:r>
            <a:r>
              <a:rPr lang="en-US" b="0" dirty="0">
                <a:solidFill>
                  <a:schemeClr val="tx1"/>
                </a:solidFill>
              </a:rPr>
              <a:t> instances in </a:t>
            </a:r>
            <a:r>
              <a:rPr lang="en-US" b="1" dirty="0">
                <a:solidFill>
                  <a:srgbClr val="121E86"/>
                </a:solidFill>
              </a:rPr>
              <a:t>five (5) states</a:t>
            </a:r>
            <a:r>
              <a:rPr lang="en-US" b="0" dirty="0">
                <a:solidFill>
                  <a:schemeClr val="tx1"/>
                </a:solidFill>
              </a:rPr>
              <a:t> where dosages were restricted</a:t>
            </a:r>
            <a:r>
              <a:rPr lang="en-US" b="0" i="1" dirty="0">
                <a:solidFill>
                  <a:schemeClr val="tx1"/>
                </a:solidFill>
              </a:rPr>
              <a:t> without exception</a:t>
            </a:r>
            <a:r>
              <a:rPr lang="en-US" b="0" dirty="0">
                <a:solidFill>
                  <a:schemeClr val="tx1"/>
                </a:solidFill>
              </a:rPr>
              <a:t>.</a:t>
            </a:r>
            <a:endParaRPr lang="en-BR" dirty="0">
              <a:solidFill>
                <a:schemeClr val="tx1"/>
              </a:solidFill>
            </a:endParaRPr>
          </a:p>
        </p:txBody>
      </p:sp>
      <p:sp>
        <p:nvSpPr>
          <p:cNvPr id="7" name="Text Placeholder 6">
            <a:extLst>
              <a:ext uri="{FF2B5EF4-FFF2-40B4-BE49-F238E27FC236}">
                <a16:creationId xmlns:a16="http://schemas.microsoft.com/office/drawing/2014/main" id="{CB2BB3C8-9238-2A7E-E0C8-BEF87B1DF6A1}"/>
              </a:ext>
            </a:extLst>
          </p:cNvPr>
          <p:cNvSpPr>
            <a:spLocks noGrp="1"/>
          </p:cNvSpPr>
          <p:nvPr>
            <p:ph type="body" sz="half" idx="20"/>
          </p:nvPr>
        </p:nvSpPr>
        <p:spPr>
          <a:xfrm>
            <a:off x="8207568" y="1824145"/>
            <a:ext cx="3521796" cy="798956"/>
          </a:xfrm>
        </p:spPr>
        <p:txBody>
          <a:bodyPr>
            <a:normAutofit/>
          </a:bodyPr>
          <a:lstStyle/>
          <a:p>
            <a:r>
              <a:rPr lang="en-US" dirty="0"/>
              <a:t>17 States &amp; D.C.</a:t>
            </a:r>
            <a:endParaRPr lang="en-BR" dirty="0"/>
          </a:p>
        </p:txBody>
      </p:sp>
      <p:sp>
        <p:nvSpPr>
          <p:cNvPr id="8" name="Text Placeholder 7">
            <a:extLst>
              <a:ext uri="{FF2B5EF4-FFF2-40B4-BE49-F238E27FC236}">
                <a16:creationId xmlns:a16="http://schemas.microsoft.com/office/drawing/2014/main" id="{AD9FFD2A-283B-E0C4-E121-3418FBCB374E}"/>
              </a:ext>
            </a:extLst>
          </p:cNvPr>
          <p:cNvSpPr>
            <a:spLocks noGrp="1"/>
          </p:cNvSpPr>
          <p:nvPr>
            <p:ph type="body" sz="half" idx="21"/>
          </p:nvPr>
        </p:nvSpPr>
        <p:spPr>
          <a:xfrm>
            <a:off x="8207566" y="2651360"/>
            <a:ext cx="3521795" cy="1138320"/>
          </a:xfrm>
        </p:spPr>
        <p:txBody>
          <a:bodyPr>
            <a:noAutofit/>
          </a:bodyPr>
          <a:lstStyle/>
          <a:p>
            <a:pPr>
              <a:lnSpc>
                <a:spcPct val="100000"/>
              </a:lnSpc>
            </a:pPr>
            <a:r>
              <a:rPr lang="en-US" b="1" dirty="0">
                <a:solidFill>
                  <a:schemeClr val="tx1"/>
                </a:solidFill>
              </a:rPr>
              <a:t>Required drug testing</a:t>
            </a:r>
            <a:r>
              <a:rPr lang="en-US" dirty="0">
                <a:solidFill>
                  <a:schemeClr val="tx1"/>
                </a:solidFill>
              </a:rPr>
              <a:t> when prescribing buprenorphine for OUD.</a:t>
            </a:r>
            <a:r>
              <a:rPr lang="en-US" b="1" dirty="0">
                <a:solidFill>
                  <a:srgbClr val="121E86"/>
                </a:solidFill>
              </a:rPr>
              <a:t> Eight (8) states</a:t>
            </a:r>
            <a:r>
              <a:rPr lang="en-US" b="0" dirty="0">
                <a:solidFill>
                  <a:schemeClr val="tx1"/>
                </a:solidFill>
              </a:rPr>
              <a:t> established a </a:t>
            </a:r>
            <a:r>
              <a:rPr lang="en-US" b="1" dirty="0">
                <a:solidFill>
                  <a:schemeClr val="tx1"/>
                </a:solidFill>
              </a:rPr>
              <a:t>minimum frequency</a:t>
            </a:r>
            <a:r>
              <a:rPr lang="en-US" b="0" dirty="0">
                <a:solidFill>
                  <a:schemeClr val="tx1"/>
                </a:solidFill>
              </a:rPr>
              <a:t> of drug testing.</a:t>
            </a:r>
            <a:endParaRPr lang="en-BR" dirty="0">
              <a:solidFill>
                <a:schemeClr val="tx1"/>
              </a:solidFill>
            </a:endParaRPr>
          </a:p>
        </p:txBody>
      </p:sp>
      <p:sp>
        <p:nvSpPr>
          <p:cNvPr id="9" name="Text Placeholder 8">
            <a:extLst>
              <a:ext uri="{FF2B5EF4-FFF2-40B4-BE49-F238E27FC236}">
                <a16:creationId xmlns:a16="http://schemas.microsoft.com/office/drawing/2014/main" id="{90E92E96-F3EF-9D11-3C85-AB9B38772A15}"/>
              </a:ext>
            </a:extLst>
          </p:cNvPr>
          <p:cNvSpPr>
            <a:spLocks noGrp="1"/>
          </p:cNvSpPr>
          <p:nvPr>
            <p:ph type="body" sz="half" idx="22"/>
          </p:nvPr>
        </p:nvSpPr>
        <p:spPr>
          <a:xfrm>
            <a:off x="8207565" y="3835422"/>
            <a:ext cx="3521796" cy="798956"/>
          </a:xfrm>
        </p:spPr>
        <p:txBody>
          <a:bodyPr/>
          <a:lstStyle/>
          <a:p>
            <a:r>
              <a:rPr lang="en-US" dirty="0"/>
              <a:t>8 States &amp; D.C.</a:t>
            </a:r>
            <a:endParaRPr lang="en-BR" dirty="0"/>
          </a:p>
        </p:txBody>
      </p:sp>
      <p:sp>
        <p:nvSpPr>
          <p:cNvPr id="10" name="Text Placeholder 9">
            <a:extLst>
              <a:ext uri="{FF2B5EF4-FFF2-40B4-BE49-F238E27FC236}">
                <a16:creationId xmlns:a16="http://schemas.microsoft.com/office/drawing/2014/main" id="{D0A78416-7BAE-759D-67EE-309BEDD37295}"/>
              </a:ext>
            </a:extLst>
          </p:cNvPr>
          <p:cNvSpPr>
            <a:spLocks noGrp="1"/>
          </p:cNvSpPr>
          <p:nvPr>
            <p:ph type="body" sz="half" idx="23"/>
          </p:nvPr>
        </p:nvSpPr>
        <p:spPr>
          <a:xfrm>
            <a:off x="8207563" y="4657677"/>
            <a:ext cx="3521795" cy="1133602"/>
          </a:xfrm>
        </p:spPr>
        <p:txBody>
          <a:bodyPr>
            <a:noAutofit/>
          </a:bodyPr>
          <a:lstStyle/>
          <a:p>
            <a:pPr>
              <a:lnSpc>
                <a:spcPct val="100000"/>
              </a:lnSpc>
            </a:pPr>
            <a:r>
              <a:rPr lang="en-US" dirty="0">
                <a:solidFill>
                  <a:schemeClr val="tx1"/>
                </a:solidFill>
              </a:rPr>
              <a:t>Established </a:t>
            </a:r>
            <a:r>
              <a:rPr lang="en-US" b="1" dirty="0">
                <a:solidFill>
                  <a:schemeClr val="tx1"/>
                </a:solidFill>
              </a:rPr>
              <a:t>visit frequency requirements</a:t>
            </a:r>
            <a:r>
              <a:rPr lang="en-US" dirty="0">
                <a:solidFill>
                  <a:schemeClr val="tx1"/>
                </a:solidFill>
              </a:rPr>
              <a:t> for some or all patients prescribed buprenorphine. </a:t>
            </a:r>
            <a:r>
              <a:rPr lang="en-US" b="1" dirty="0">
                <a:solidFill>
                  <a:srgbClr val="121E86"/>
                </a:solidFill>
              </a:rPr>
              <a:t>Five (5) states + D.C.</a:t>
            </a:r>
            <a:r>
              <a:rPr lang="en-US" b="0" dirty="0">
                <a:solidFill>
                  <a:schemeClr val="tx1"/>
                </a:solidFill>
              </a:rPr>
              <a:t> applied these requirements for the </a:t>
            </a:r>
            <a:r>
              <a:rPr lang="en-US" b="0" i="1" dirty="0">
                <a:solidFill>
                  <a:schemeClr val="tx1"/>
                </a:solidFill>
              </a:rPr>
              <a:t>duration of treatment</a:t>
            </a:r>
            <a:r>
              <a:rPr lang="en-US" b="0" dirty="0">
                <a:solidFill>
                  <a:schemeClr val="tx1"/>
                </a:solidFill>
              </a:rPr>
              <a:t>.</a:t>
            </a:r>
            <a:endParaRPr lang="en-BR" dirty="0">
              <a:solidFill>
                <a:schemeClr val="tx1"/>
              </a:solidFill>
            </a:endParaRPr>
          </a:p>
        </p:txBody>
      </p:sp>
      <p:sp>
        <p:nvSpPr>
          <p:cNvPr id="11" name="Title 10">
            <a:extLst>
              <a:ext uri="{FF2B5EF4-FFF2-40B4-BE49-F238E27FC236}">
                <a16:creationId xmlns:a16="http://schemas.microsoft.com/office/drawing/2014/main" id="{586DE016-2C23-9D66-5C2B-585119F4D7AE}"/>
              </a:ext>
            </a:extLst>
          </p:cNvPr>
          <p:cNvSpPr>
            <a:spLocks noGrp="1"/>
          </p:cNvSpPr>
          <p:nvPr>
            <p:ph type="title"/>
          </p:nvPr>
        </p:nvSpPr>
        <p:spPr/>
        <p:txBody>
          <a:bodyPr/>
          <a:lstStyle/>
          <a:p>
            <a:r>
              <a:rPr lang="en-US" sz="3000" dirty="0"/>
              <a:t>State Legal Landscape for Buprenorphine Treatment</a:t>
            </a:r>
            <a:br>
              <a:rPr lang="en-US" dirty="0"/>
            </a:br>
            <a:r>
              <a:rPr lang="en-US" sz="2200" b="0" dirty="0"/>
              <a:t>Current as of March 1, 2023</a:t>
            </a:r>
            <a:endParaRPr lang="en-BR" sz="2200" dirty="0"/>
          </a:p>
        </p:txBody>
      </p:sp>
      <p:sp>
        <p:nvSpPr>
          <p:cNvPr id="12" name="TextBox 11">
            <a:extLst>
              <a:ext uri="{FF2B5EF4-FFF2-40B4-BE49-F238E27FC236}">
                <a16:creationId xmlns:a16="http://schemas.microsoft.com/office/drawing/2014/main" id="{F3D65499-08DE-59D2-66FA-84305552967F}"/>
              </a:ext>
            </a:extLst>
          </p:cNvPr>
          <p:cNvSpPr txBox="1"/>
          <p:nvPr/>
        </p:nvSpPr>
        <p:spPr>
          <a:xfrm>
            <a:off x="4296447" y="6224443"/>
            <a:ext cx="6633321" cy="646331"/>
          </a:xfrm>
          <a:prstGeom prst="rect">
            <a:avLst/>
          </a:prstGeom>
          <a:noFill/>
        </p:spPr>
        <p:txBody>
          <a:bodyPr wrap="square" rtlCol="0" anchor="ctr">
            <a:noAutofit/>
          </a:bodyPr>
          <a:lstStyle/>
          <a:p>
            <a:pPr algn="ctr">
              <a:lnSpc>
                <a:spcPct val="90000"/>
              </a:lnSpc>
            </a:pPr>
            <a:r>
              <a:rPr lang="en-US" sz="1000" dirty="0">
                <a:solidFill>
                  <a:schemeClr val="bg2"/>
                </a:solidFill>
              </a:rPr>
              <a:t>Source: Center for Public Health Law Research Staff &amp; Vital Strategies. Buprenorphine Prescribing Requirements and Limitations (March 1, 2023). Available at </a:t>
            </a:r>
            <a:r>
              <a:rPr lang="en-US" sz="1000" dirty="0">
                <a:solidFill>
                  <a:schemeClr val="bg2"/>
                </a:solidFill>
                <a:hlinkClick r:id="rId3">
                  <a:extLst>
                    <a:ext uri="{A12FA001-AC4F-418D-AE19-62706E023703}">
                      <ahyp:hlinkClr xmlns:ahyp="http://schemas.microsoft.com/office/drawing/2018/hyperlinkcolor" val="tx"/>
                    </a:ext>
                  </a:extLst>
                </a:hlinkClick>
              </a:rPr>
              <a:t>https://pdaps.org/datasets/buprenorphine-prescribing-requirements-and-limitations</a:t>
            </a:r>
            <a:r>
              <a:rPr lang="en-US" sz="1000" dirty="0">
                <a:solidFill>
                  <a:schemeClr val="bg2"/>
                </a:solidFill>
              </a:rPr>
              <a:t>. </a:t>
            </a:r>
          </a:p>
        </p:txBody>
      </p:sp>
      <p:sp>
        <p:nvSpPr>
          <p:cNvPr id="13" name="TextBox 12">
            <a:extLst>
              <a:ext uri="{FF2B5EF4-FFF2-40B4-BE49-F238E27FC236}">
                <a16:creationId xmlns:a16="http://schemas.microsoft.com/office/drawing/2014/main" id="{6EC0CB82-8F65-49E1-25A6-3993DC5B3B64}"/>
              </a:ext>
            </a:extLst>
          </p:cNvPr>
          <p:cNvSpPr txBox="1"/>
          <p:nvPr/>
        </p:nvSpPr>
        <p:spPr>
          <a:xfrm>
            <a:off x="324092" y="6286861"/>
            <a:ext cx="3323552" cy="571140"/>
          </a:xfrm>
          <a:prstGeom prst="rect">
            <a:avLst/>
          </a:prstGeom>
          <a:noFill/>
        </p:spPr>
        <p:txBody>
          <a:bodyPr wrap="square" rtlCol="0" anchor="ctr">
            <a:noAutofit/>
          </a:bodyPr>
          <a:lstStyle/>
          <a:p>
            <a:pPr>
              <a:lnSpc>
                <a:spcPct val="90000"/>
              </a:lnSpc>
            </a:pPr>
            <a:r>
              <a:rPr lang="en-US" sz="900" baseline="30000" dirty="0">
                <a:solidFill>
                  <a:schemeClr val="bg2"/>
                </a:solidFill>
              </a:rPr>
              <a:t>1</a:t>
            </a:r>
            <a:r>
              <a:rPr lang="en-US" sz="900" dirty="0">
                <a:solidFill>
                  <a:schemeClr val="bg2"/>
                </a:solidFill>
              </a:rPr>
              <a:t> Lyle V, Harris S, </a:t>
            </a:r>
            <a:r>
              <a:rPr lang="en-US" sz="900" dirty="0" err="1">
                <a:solidFill>
                  <a:schemeClr val="bg2"/>
                </a:solidFill>
              </a:rPr>
              <a:t>Heidari</a:t>
            </a:r>
            <a:r>
              <a:rPr lang="en-US" sz="900" dirty="0">
                <a:solidFill>
                  <a:schemeClr val="bg2"/>
                </a:solidFill>
              </a:rPr>
              <a:t> O, et al. </a:t>
            </a:r>
            <a:r>
              <a:rPr lang="en-US" sz="900" dirty="0">
                <a:solidFill>
                  <a:schemeClr val="bg2"/>
                </a:solidFill>
                <a:hlinkClick r:id="rId4">
                  <a:extLst>
                    <a:ext uri="{A12FA001-AC4F-418D-AE19-62706E023703}">
                      <ahyp:hlinkClr xmlns:ahyp="http://schemas.microsoft.com/office/drawing/2018/hyperlinkcolor" val="tx"/>
                    </a:ext>
                  </a:extLst>
                </a:hlinkClick>
              </a:rPr>
              <a:t>Association between high-threshold practices and buprenorphine treatment termination</a:t>
            </a:r>
            <a:r>
              <a:rPr lang="en-US" sz="900" dirty="0">
                <a:solidFill>
                  <a:schemeClr val="bg2"/>
                </a:solidFill>
              </a:rPr>
              <a:t>. International Journal of Drug Policy. 2024;124:104318.</a:t>
            </a:r>
          </a:p>
        </p:txBody>
      </p:sp>
    </p:spTree>
    <p:extLst>
      <p:ext uri="{BB962C8B-B14F-4D97-AF65-F5344CB8AC3E}">
        <p14:creationId xmlns:p14="http://schemas.microsoft.com/office/powerpoint/2010/main" val="2132589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B4F02-9C18-5D39-C9AC-308451831565}"/>
              </a:ext>
            </a:extLst>
          </p:cNvPr>
          <p:cNvSpPr>
            <a:spLocks noGrp="1"/>
          </p:cNvSpPr>
          <p:nvPr>
            <p:ph type="title"/>
          </p:nvPr>
        </p:nvSpPr>
        <p:spPr/>
        <p:txBody>
          <a:bodyPr>
            <a:normAutofit/>
          </a:bodyPr>
          <a:lstStyle/>
          <a:p>
            <a:r>
              <a:rPr lang="en-US" sz="3000" dirty="0"/>
              <a:t>14 States Regulated Responses to Patient “Non-compliance”</a:t>
            </a:r>
            <a:br>
              <a:rPr lang="en-US" dirty="0"/>
            </a:br>
            <a:r>
              <a:rPr lang="en-US" sz="2200" b="0" dirty="0"/>
              <a:t>Current as of March 1, 2023</a:t>
            </a:r>
            <a:endParaRPr lang="en-BR" sz="2200" dirty="0"/>
          </a:p>
        </p:txBody>
      </p:sp>
      <p:sp>
        <p:nvSpPr>
          <p:cNvPr id="5" name="Content Placeholder 4">
            <a:extLst>
              <a:ext uri="{FF2B5EF4-FFF2-40B4-BE49-F238E27FC236}">
                <a16:creationId xmlns:a16="http://schemas.microsoft.com/office/drawing/2014/main" id="{A8808F7D-146A-8B05-6C5E-AAA6A64C6E7A}"/>
              </a:ext>
            </a:extLst>
          </p:cNvPr>
          <p:cNvSpPr>
            <a:spLocks noGrp="1"/>
          </p:cNvSpPr>
          <p:nvPr>
            <p:ph sz="half" idx="14"/>
          </p:nvPr>
        </p:nvSpPr>
        <p:spPr>
          <a:xfrm>
            <a:off x="6239797" y="1430601"/>
            <a:ext cx="4974336" cy="4906404"/>
          </a:xfrm>
        </p:spPr>
        <p:txBody>
          <a:bodyPr vert="horz" lIns="182880" tIns="182880" rIns="182880" bIns="182880" rtlCol="0" anchor="t">
            <a:noAutofit/>
          </a:bodyPr>
          <a:lstStyle/>
          <a:p>
            <a:pPr>
              <a:lnSpc>
                <a:spcPct val="100000"/>
              </a:lnSpc>
              <a:spcBef>
                <a:spcPts val="600"/>
              </a:spcBef>
            </a:pPr>
            <a:r>
              <a:rPr lang="en-US" dirty="0"/>
              <a:t>Permitted and/or Required Responses</a:t>
            </a:r>
            <a:r>
              <a:rPr lang="en-US" baseline="30000" dirty="0"/>
              <a:t>2</a:t>
            </a:r>
          </a:p>
          <a:p>
            <a:pPr marL="285750" indent="-285750">
              <a:lnSpc>
                <a:spcPct val="100000"/>
              </a:lnSpc>
              <a:spcBef>
                <a:spcPts val="800"/>
              </a:spcBef>
              <a:buFont typeface="Arial" panose="020B0604020202020204" pitchFamily="34" charset="0"/>
              <a:buChar char="•"/>
            </a:pPr>
            <a:r>
              <a:rPr lang="en-US" sz="1600" b="0" dirty="0">
                <a:cs typeface="Arial"/>
              </a:rPr>
              <a:t>Reassess treatment plan (9)</a:t>
            </a:r>
            <a:endParaRPr lang="en-US" sz="1600" b="0" dirty="0"/>
          </a:p>
          <a:p>
            <a:pPr marL="285750" indent="-285750">
              <a:lnSpc>
                <a:spcPct val="100000"/>
              </a:lnSpc>
              <a:spcBef>
                <a:spcPts val="800"/>
              </a:spcBef>
              <a:buFont typeface="Arial" panose="020B0604020202020204" pitchFamily="34" charset="0"/>
              <a:buChar char="•"/>
            </a:pPr>
            <a:r>
              <a:rPr lang="en-US" sz="1600" b="0" dirty="0"/>
              <a:t>Documents the patient’s non-compliance (6)</a:t>
            </a:r>
            <a:endParaRPr lang="en-US" sz="1600" b="0" dirty="0">
              <a:cs typeface="Arial"/>
            </a:endParaRPr>
          </a:p>
          <a:p>
            <a:pPr marL="285750" indent="-285750">
              <a:lnSpc>
                <a:spcPct val="100000"/>
              </a:lnSpc>
              <a:spcBef>
                <a:spcPts val="800"/>
              </a:spcBef>
              <a:buFont typeface="Arial" panose="020B0604020202020204" pitchFamily="34" charset="0"/>
              <a:buChar char="•"/>
            </a:pPr>
            <a:r>
              <a:rPr lang="en-US" sz="1600" b="0" dirty="0"/>
              <a:t>Referrals for additional or more specialized treatment (4)</a:t>
            </a:r>
            <a:endParaRPr lang="en-US" sz="1600" b="0" dirty="0">
              <a:cs typeface="Arial"/>
            </a:endParaRPr>
          </a:p>
          <a:p>
            <a:pPr marL="285750" indent="-285750">
              <a:lnSpc>
                <a:spcPct val="100000"/>
              </a:lnSpc>
              <a:spcBef>
                <a:spcPts val="800"/>
              </a:spcBef>
              <a:buFont typeface="Arial" panose="020B0604020202020204" pitchFamily="34" charset="0"/>
              <a:buChar char="•"/>
            </a:pPr>
            <a:r>
              <a:rPr lang="en-US" sz="1600" b="0" dirty="0">
                <a:cs typeface="Arial"/>
              </a:rPr>
              <a:t>Increased frequency of drug screens (3)</a:t>
            </a:r>
            <a:endParaRPr lang="en-US" sz="1600" b="0" dirty="0"/>
          </a:p>
          <a:p>
            <a:pPr marL="285750" indent="-285750">
              <a:lnSpc>
                <a:spcPct val="100000"/>
              </a:lnSpc>
              <a:spcBef>
                <a:spcPts val="800"/>
              </a:spcBef>
              <a:buFont typeface="Arial" panose="020B0604020202020204" pitchFamily="34" charset="0"/>
              <a:buChar char="•"/>
            </a:pPr>
            <a:r>
              <a:rPr lang="en-US" sz="1600" b="0" dirty="0"/>
              <a:t>Prohibits involuntary discharge (3)</a:t>
            </a:r>
            <a:endParaRPr lang="en-US" dirty="0">
              <a:cs typeface="Arial" panose="020B0604020202020204"/>
            </a:endParaRPr>
          </a:p>
          <a:p>
            <a:pPr marL="285750" indent="-285750">
              <a:lnSpc>
                <a:spcPct val="100000"/>
              </a:lnSpc>
              <a:spcBef>
                <a:spcPts val="800"/>
              </a:spcBef>
              <a:buFont typeface="Arial" panose="020B0604020202020204" pitchFamily="34" charset="0"/>
              <a:buChar char="•"/>
            </a:pPr>
            <a:r>
              <a:rPr lang="en-US" sz="1600" b="0" dirty="0"/>
              <a:t>Discourages involuntary discharge (2)</a:t>
            </a:r>
          </a:p>
          <a:p>
            <a:pPr marL="285750" indent="-285750">
              <a:lnSpc>
                <a:spcPct val="100000"/>
              </a:lnSpc>
              <a:spcBef>
                <a:spcPts val="800"/>
              </a:spcBef>
              <a:buFont typeface="Arial" panose="020B0604020202020204" pitchFamily="34" charset="0"/>
              <a:buChar char="•"/>
            </a:pPr>
            <a:r>
              <a:rPr lang="en-US" sz="1600" b="0" dirty="0"/>
              <a:t>Increased frequency of appointments (2)</a:t>
            </a:r>
            <a:endParaRPr lang="en-US" sz="1600" b="0" dirty="0">
              <a:cs typeface="Arial"/>
            </a:endParaRPr>
          </a:p>
          <a:p>
            <a:pPr marL="285750" indent="-285750">
              <a:lnSpc>
                <a:spcPct val="100000"/>
              </a:lnSpc>
              <a:spcBef>
                <a:spcPts val="800"/>
              </a:spcBef>
              <a:buFont typeface="Arial" panose="020B0604020202020204" pitchFamily="34" charset="0"/>
              <a:buChar char="•"/>
            </a:pPr>
            <a:r>
              <a:rPr lang="en-US" sz="1600" b="0" dirty="0"/>
              <a:t>Responses not specified (2)</a:t>
            </a:r>
            <a:endParaRPr lang="en-US" sz="1600" b="0" dirty="0">
              <a:cs typeface="Arial"/>
            </a:endParaRPr>
          </a:p>
          <a:p>
            <a:pPr marL="285750" indent="-285750">
              <a:lnSpc>
                <a:spcPct val="100000"/>
              </a:lnSpc>
              <a:spcBef>
                <a:spcPts val="800"/>
              </a:spcBef>
              <a:buFont typeface="Arial" panose="020B0604020202020204" pitchFamily="34" charset="0"/>
              <a:buChar char="•"/>
            </a:pPr>
            <a:r>
              <a:rPr lang="en-US" sz="1600" b="0" dirty="0"/>
              <a:t>Prohibits dosage reductions (1)</a:t>
            </a:r>
            <a:endParaRPr lang="en-US" sz="1600" b="0" dirty="0">
              <a:cs typeface="Arial"/>
            </a:endParaRPr>
          </a:p>
          <a:p>
            <a:pPr marL="285750" indent="-285750">
              <a:lnSpc>
                <a:spcPct val="100000"/>
              </a:lnSpc>
              <a:spcBef>
                <a:spcPts val="800"/>
              </a:spcBef>
              <a:buFont typeface="Arial" panose="020B0604020202020204" pitchFamily="34" charset="0"/>
              <a:buChar char="•"/>
            </a:pPr>
            <a:r>
              <a:rPr lang="en-US" sz="1600" b="0" dirty="0"/>
              <a:t>Other (6)</a:t>
            </a:r>
          </a:p>
          <a:p>
            <a:pPr>
              <a:lnSpc>
                <a:spcPct val="100000"/>
              </a:lnSpc>
              <a:spcBef>
                <a:spcPts val="1200"/>
              </a:spcBef>
            </a:pPr>
            <a:r>
              <a:rPr lang="en-US" sz="1600" baseline="30000" dirty="0"/>
              <a:t>2 </a:t>
            </a:r>
            <a:r>
              <a:rPr lang="en-US" sz="1600" b="0" dirty="0"/>
              <a:t>Non-exhaustive list. Specified responses do not necessarily apply to </a:t>
            </a:r>
            <a:r>
              <a:rPr lang="en-US" sz="1600" b="0" i="1" dirty="0"/>
              <a:t>all </a:t>
            </a:r>
            <a:r>
              <a:rPr lang="en-US" sz="1600" b="0" dirty="0"/>
              <a:t>types of “non-compliance.”</a:t>
            </a:r>
          </a:p>
        </p:txBody>
      </p:sp>
      <p:sp>
        <p:nvSpPr>
          <p:cNvPr id="7" name="Content Placeholder 6">
            <a:extLst>
              <a:ext uri="{FF2B5EF4-FFF2-40B4-BE49-F238E27FC236}">
                <a16:creationId xmlns:a16="http://schemas.microsoft.com/office/drawing/2014/main" id="{E7A539EC-A27F-53E6-33B0-79F8BE50A64B}"/>
              </a:ext>
            </a:extLst>
          </p:cNvPr>
          <p:cNvSpPr>
            <a:spLocks noGrp="1"/>
          </p:cNvSpPr>
          <p:nvPr>
            <p:ph sz="half" idx="16"/>
          </p:nvPr>
        </p:nvSpPr>
        <p:spPr>
          <a:xfrm>
            <a:off x="861237" y="1430601"/>
            <a:ext cx="4969407" cy="4906404"/>
          </a:xfrm>
        </p:spPr>
        <p:txBody>
          <a:bodyPr vert="horz" lIns="182880" tIns="182880" rIns="182880" bIns="182880" rtlCol="0" anchor="t">
            <a:noAutofit/>
          </a:bodyPr>
          <a:lstStyle/>
          <a:p>
            <a:pPr>
              <a:lnSpc>
                <a:spcPct val="100000"/>
              </a:lnSpc>
              <a:spcBef>
                <a:spcPts val="600"/>
              </a:spcBef>
            </a:pPr>
            <a:r>
              <a:rPr lang="en-US" dirty="0"/>
              <a:t>Types of “Non-compliance”</a:t>
            </a:r>
            <a:r>
              <a:rPr lang="en-US" baseline="30000" dirty="0"/>
              <a:t>1</a:t>
            </a:r>
          </a:p>
          <a:p>
            <a:pPr marL="285750" indent="-285750">
              <a:lnSpc>
                <a:spcPct val="100000"/>
              </a:lnSpc>
              <a:spcBef>
                <a:spcPts val="600"/>
              </a:spcBef>
              <a:buFont typeface="Arial" panose="020B0604020202020204" pitchFamily="34" charset="0"/>
              <a:buChar char="•"/>
            </a:pPr>
            <a:r>
              <a:rPr lang="en-US" sz="1600" b="0" dirty="0"/>
              <a:t>Drug screen results (10)</a:t>
            </a:r>
          </a:p>
          <a:p>
            <a:pPr marL="627063" lvl="1" indent="-231775">
              <a:lnSpc>
                <a:spcPct val="100000"/>
              </a:lnSpc>
              <a:spcBef>
                <a:spcPts val="600"/>
              </a:spcBef>
            </a:pPr>
            <a:r>
              <a:rPr lang="en-US" sz="1600" dirty="0">
                <a:solidFill>
                  <a:srgbClr val="121E86"/>
                </a:solidFill>
              </a:rPr>
              <a:t>Positive for illicit drugs (7)</a:t>
            </a:r>
          </a:p>
          <a:p>
            <a:pPr marL="626745" lvl="1" indent="-231775">
              <a:lnSpc>
                <a:spcPct val="100000"/>
              </a:lnSpc>
              <a:spcBef>
                <a:spcPts val="600"/>
              </a:spcBef>
            </a:pPr>
            <a:r>
              <a:rPr lang="en-US" sz="1600" dirty="0">
                <a:solidFill>
                  <a:srgbClr val="121E86"/>
                </a:solidFill>
                <a:cs typeface="Arial"/>
              </a:rPr>
              <a:t>Abnormal results (4)</a:t>
            </a:r>
            <a:endParaRPr lang="en-US" sz="1600" dirty="0">
              <a:solidFill>
                <a:srgbClr val="121E86"/>
              </a:solidFill>
            </a:endParaRPr>
          </a:p>
          <a:p>
            <a:pPr marL="626745" lvl="1" indent="-231775">
              <a:lnSpc>
                <a:spcPct val="100000"/>
              </a:lnSpc>
              <a:spcBef>
                <a:spcPts val="600"/>
              </a:spcBef>
            </a:pPr>
            <a:r>
              <a:rPr lang="en-US" sz="1600" b="0" dirty="0">
                <a:solidFill>
                  <a:srgbClr val="121E86"/>
                </a:solidFill>
              </a:rPr>
              <a:t>Negative for presc</a:t>
            </a:r>
            <a:r>
              <a:rPr lang="en-US" sz="1600" dirty="0">
                <a:solidFill>
                  <a:srgbClr val="121E86"/>
                </a:solidFill>
              </a:rPr>
              <a:t>ribed medication (3)</a:t>
            </a:r>
            <a:endParaRPr lang="en-US" sz="1600" dirty="0">
              <a:solidFill>
                <a:srgbClr val="121E86"/>
              </a:solidFill>
              <a:cs typeface="Arial"/>
            </a:endParaRPr>
          </a:p>
          <a:p>
            <a:pPr marL="285750" indent="-285750">
              <a:lnSpc>
                <a:spcPct val="100000"/>
              </a:lnSpc>
              <a:spcBef>
                <a:spcPts val="800"/>
              </a:spcBef>
              <a:buFont typeface="Arial" panose="020B0604020202020204" pitchFamily="34" charset="0"/>
              <a:buChar char="•"/>
            </a:pPr>
            <a:r>
              <a:rPr lang="en-US" sz="1600" b="0" dirty="0"/>
              <a:t>Refusal of or inadequate engagement with counseling (5)</a:t>
            </a:r>
          </a:p>
          <a:p>
            <a:pPr marL="285750" indent="-285750">
              <a:lnSpc>
                <a:spcPct val="100000"/>
              </a:lnSpc>
              <a:spcBef>
                <a:spcPts val="800"/>
              </a:spcBef>
              <a:buFont typeface="Arial" panose="020B0604020202020204" pitchFamily="34" charset="0"/>
              <a:buChar char="•"/>
            </a:pPr>
            <a:r>
              <a:rPr lang="en-US" sz="1600" b="0" dirty="0"/>
              <a:t>Medication diversion (5)</a:t>
            </a:r>
            <a:endParaRPr lang="en-US" sz="1600" b="0" dirty="0">
              <a:cs typeface="Arial"/>
            </a:endParaRPr>
          </a:p>
          <a:p>
            <a:pPr marL="285750" indent="-285750">
              <a:lnSpc>
                <a:spcPct val="100000"/>
              </a:lnSpc>
              <a:spcBef>
                <a:spcPts val="800"/>
              </a:spcBef>
              <a:buFont typeface="Arial" panose="020B0604020202020204" pitchFamily="34" charset="0"/>
              <a:buChar char="•"/>
            </a:pPr>
            <a:r>
              <a:rPr lang="en-US" sz="1600" b="0" dirty="0">
                <a:solidFill>
                  <a:srgbClr val="121E86"/>
                </a:solidFill>
              </a:rPr>
              <a:t>Return to use (4)</a:t>
            </a:r>
            <a:endParaRPr lang="en-US" dirty="0"/>
          </a:p>
          <a:p>
            <a:pPr marL="285750" indent="-285750">
              <a:lnSpc>
                <a:spcPct val="100000"/>
              </a:lnSpc>
              <a:spcBef>
                <a:spcPts val="800"/>
              </a:spcBef>
              <a:buFont typeface="Arial" panose="020B0604020202020204" pitchFamily="34" charset="0"/>
              <a:buChar char="•"/>
            </a:pPr>
            <a:r>
              <a:rPr lang="en-US" sz="1600" b="0" dirty="0">
                <a:cs typeface="Arial"/>
              </a:rPr>
              <a:t>Refusal or inadequate engagement with other services (4)</a:t>
            </a:r>
            <a:endParaRPr lang="en-US" sz="1600" b="0" dirty="0"/>
          </a:p>
          <a:p>
            <a:pPr marL="285750" indent="-285750">
              <a:lnSpc>
                <a:spcPct val="100000"/>
              </a:lnSpc>
              <a:spcBef>
                <a:spcPts val="800"/>
              </a:spcBef>
              <a:buFont typeface="Arial" panose="020B0604020202020204" pitchFamily="34" charset="0"/>
              <a:buChar char="•"/>
            </a:pPr>
            <a:r>
              <a:rPr lang="en-US" sz="1600" b="0" dirty="0"/>
              <a:t>Polysubstance use (2)</a:t>
            </a:r>
            <a:endParaRPr lang="en-US" sz="1600" b="0" dirty="0">
              <a:cs typeface="Arial"/>
            </a:endParaRPr>
          </a:p>
          <a:p>
            <a:pPr marL="285750" indent="-285750">
              <a:lnSpc>
                <a:spcPct val="100000"/>
              </a:lnSpc>
              <a:spcBef>
                <a:spcPts val="800"/>
              </a:spcBef>
              <a:buFont typeface="Arial" panose="020B0604020202020204" pitchFamily="34" charset="0"/>
              <a:buChar char="•"/>
            </a:pPr>
            <a:r>
              <a:rPr lang="en-US" sz="1600" b="0" dirty="0"/>
              <a:t>Other (8)</a:t>
            </a:r>
          </a:p>
          <a:p>
            <a:pPr>
              <a:lnSpc>
                <a:spcPct val="100000"/>
              </a:lnSpc>
              <a:spcBef>
                <a:spcPts val="1800"/>
              </a:spcBef>
            </a:pPr>
            <a:r>
              <a:rPr lang="en-US" sz="1600" b="0" baseline="30000" dirty="0"/>
              <a:t>1 </a:t>
            </a:r>
            <a:r>
              <a:rPr lang="en-US" sz="1600" b="0" dirty="0"/>
              <a:t>Non-exhaustive list.</a:t>
            </a:r>
            <a:endParaRPr lang="en-US" sz="1600" b="0" dirty="0">
              <a:cs typeface="Arial"/>
            </a:endParaRPr>
          </a:p>
        </p:txBody>
      </p:sp>
    </p:spTree>
    <p:extLst>
      <p:ext uri="{BB962C8B-B14F-4D97-AF65-F5344CB8AC3E}">
        <p14:creationId xmlns:p14="http://schemas.microsoft.com/office/powerpoint/2010/main" val="17534569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ED79B-3201-0248-B8E6-18556D65B69D}"/>
              </a:ext>
            </a:extLst>
          </p:cNvPr>
          <p:cNvSpPr>
            <a:spLocks noGrp="1"/>
          </p:cNvSpPr>
          <p:nvPr>
            <p:ph type="title"/>
          </p:nvPr>
        </p:nvSpPr>
        <p:spPr>
          <a:xfrm>
            <a:off x="317500" y="2635624"/>
            <a:ext cx="3571240" cy="2528047"/>
          </a:xfrm>
        </p:spPr>
        <p:txBody>
          <a:bodyPr anchor="t">
            <a:normAutofit fontScale="90000"/>
          </a:bodyPr>
          <a:lstStyle/>
          <a:p>
            <a:r>
              <a:rPr lang="en-US" sz="3400" dirty="0"/>
              <a:t>But state laws can also be </a:t>
            </a:r>
            <a:r>
              <a:rPr lang="en-US" sz="3400" i="1" dirty="0"/>
              <a:t>more supportive </a:t>
            </a:r>
            <a:r>
              <a:rPr lang="en-US" sz="3400" dirty="0"/>
              <a:t>of low-barrier, patient-centered care </a:t>
            </a:r>
          </a:p>
        </p:txBody>
      </p:sp>
      <p:sp>
        <p:nvSpPr>
          <p:cNvPr id="3" name="Content Placeholder 2">
            <a:extLst>
              <a:ext uri="{FF2B5EF4-FFF2-40B4-BE49-F238E27FC236}">
                <a16:creationId xmlns:a16="http://schemas.microsoft.com/office/drawing/2014/main" id="{01172F6F-3FFB-AE47-BE2C-F40609CD2E2C}"/>
              </a:ext>
            </a:extLst>
          </p:cNvPr>
          <p:cNvSpPr>
            <a:spLocks noGrp="1"/>
          </p:cNvSpPr>
          <p:nvPr>
            <p:ph idx="1"/>
          </p:nvPr>
        </p:nvSpPr>
        <p:spPr>
          <a:xfrm>
            <a:off x="4523740" y="0"/>
            <a:ext cx="7424420" cy="6858000"/>
          </a:xfrm>
        </p:spPr>
        <p:txBody>
          <a:bodyPr anchor="ctr" anchorCtr="0">
            <a:normAutofit fontScale="85000" lnSpcReduction="10000"/>
          </a:bodyPr>
          <a:lstStyle/>
          <a:p>
            <a:pPr marL="0" indent="0">
              <a:spcBef>
                <a:spcPts val="1200"/>
              </a:spcBef>
              <a:spcAft>
                <a:spcPts val="200"/>
              </a:spcAft>
              <a:buNone/>
            </a:pPr>
            <a:r>
              <a:rPr lang="en-US" sz="2000" b="1" dirty="0"/>
              <a:t>Prohibiting discharge based solely on drug screen results</a:t>
            </a:r>
          </a:p>
          <a:p>
            <a:pPr marL="0" indent="0">
              <a:spcBef>
                <a:spcPts val="0"/>
              </a:spcBef>
              <a:spcAft>
                <a:spcPts val="0"/>
              </a:spcAft>
              <a:buNone/>
            </a:pPr>
            <a:r>
              <a:rPr lang="en-US" sz="1800" i="1" dirty="0"/>
              <a:t>“The Licensed or Approved Provider's Medical Director shall ensure drug screen results are not used to force a patient out of treatment, but are used as an aid in making treatment decisions.”</a:t>
            </a:r>
            <a:r>
              <a:rPr lang="en-US" sz="1400" baseline="30000" dirty="0"/>
              <a:t>1</a:t>
            </a:r>
            <a:endParaRPr lang="en-US" sz="1800" i="1" baseline="30000" dirty="0"/>
          </a:p>
          <a:p>
            <a:pPr marL="0" indent="0">
              <a:spcBef>
                <a:spcPts val="1800"/>
              </a:spcBef>
              <a:spcAft>
                <a:spcPts val="200"/>
              </a:spcAft>
              <a:buNone/>
            </a:pPr>
            <a:r>
              <a:rPr lang="en-US" sz="2000" b="1" dirty="0"/>
              <a:t>Prohibiting discharge based on declining counseling or other ancillary services</a:t>
            </a:r>
          </a:p>
          <a:p>
            <a:pPr marL="0" indent="0">
              <a:spcBef>
                <a:spcPts val="0"/>
              </a:spcBef>
              <a:spcAft>
                <a:spcPts val="0"/>
              </a:spcAft>
              <a:buNone/>
            </a:pPr>
            <a:r>
              <a:rPr lang="en-US" sz="1800" i="1" dirty="0"/>
              <a:t>“An OBOT provider may not deny or discontinue MAT based solely on a patient's decision not to follow a referral or recommendation to seek counseling or other behavioral interventions unless the patient is otherwise non-compliant with the treatment agreement.”</a:t>
            </a:r>
            <a:r>
              <a:rPr lang="en-US" sz="1800" i="1" baseline="30000" dirty="0"/>
              <a:t>2</a:t>
            </a:r>
            <a:endParaRPr lang="en-US" sz="1800" i="1" dirty="0"/>
          </a:p>
          <a:p>
            <a:pPr marL="0" indent="0">
              <a:spcBef>
                <a:spcPts val="1800"/>
              </a:spcBef>
              <a:spcAft>
                <a:spcPts val="200"/>
              </a:spcAft>
              <a:buNone/>
            </a:pPr>
            <a:r>
              <a:rPr lang="en-US" sz="2000" b="1" dirty="0"/>
              <a:t>Prohibiting punitive dosage changes</a:t>
            </a:r>
          </a:p>
          <a:p>
            <a:pPr marL="0" indent="0">
              <a:spcBef>
                <a:spcPts val="0"/>
              </a:spcBef>
              <a:spcAft>
                <a:spcPts val="0"/>
              </a:spcAft>
              <a:buNone/>
            </a:pPr>
            <a:r>
              <a:rPr lang="en-US" sz="1800" i="1" dirty="0"/>
              <a:t>“Adjustments upward or downward in dosage shall not be made either as punishment or reward but shall be justified by the clinical documentation of the patient’s condition, subjectively and objectively.”</a:t>
            </a:r>
            <a:r>
              <a:rPr lang="en-US" sz="1800" i="1" baseline="30000" dirty="0"/>
              <a:t>3</a:t>
            </a:r>
            <a:endParaRPr lang="en-US" sz="2000" dirty="0"/>
          </a:p>
          <a:p>
            <a:pPr marL="0" indent="0">
              <a:spcBef>
                <a:spcPts val="1800"/>
              </a:spcBef>
              <a:spcAft>
                <a:spcPts val="200"/>
              </a:spcAft>
              <a:buNone/>
            </a:pPr>
            <a:r>
              <a:rPr lang="en-US" sz="2000" b="1" dirty="0"/>
              <a:t>Requiring direct provision of or a prescription for naloxone</a:t>
            </a:r>
          </a:p>
          <a:p>
            <a:pPr marL="0" indent="0">
              <a:spcBef>
                <a:spcPts val="0"/>
              </a:spcBef>
              <a:spcAft>
                <a:spcPts val="0"/>
              </a:spcAft>
              <a:buNone/>
            </a:pPr>
            <a:r>
              <a:rPr lang="en-US" sz="1800" i="1" dirty="0"/>
              <a:t>“The OBOT service shall ensure that all of its patients receive the following … A prescription for naloxone.”</a:t>
            </a:r>
            <a:r>
              <a:rPr lang="en-US" sz="1800" i="1" baseline="30000" dirty="0"/>
              <a:t>4</a:t>
            </a:r>
            <a:endParaRPr lang="en-US" sz="1800" dirty="0"/>
          </a:p>
          <a:p>
            <a:pPr marL="0" indent="0">
              <a:spcBef>
                <a:spcPts val="1800"/>
              </a:spcBef>
              <a:spcAft>
                <a:spcPts val="0"/>
              </a:spcAft>
              <a:buNone/>
            </a:pPr>
            <a:r>
              <a:rPr lang="en-US" sz="1400" baseline="30000" dirty="0"/>
              <a:t>1 </a:t>
            </a:r>
            <a:r>
              <a:rPr lang="en-US" sz="1400" dirty="0"/>
              <a:t>105 Mass. Code Regs. 164.255(A)(2)</a:t>
            </a:r>
          </a:p>
          <a:p>
            <a:pPr marL="0" indent="0">
              <a:spcBef>
                <a:spcPts val="0"/>
              </a:spcBef>
              <a:spcAft>
                <a:spcPts val="0"/>
              </a:spcAft>
              <a:buNone/>
            </a:pPr>
            <a:r>
              <a:rPr lang="en-US" sz="1400" baseline="30000" dirty="0"/>
              <a:t>2 </a:t>
            </a:r>
            <a:r>
              <a:rPr lang="en-US" sz="1400" dirty="0"/>
              <a:t>1</a:t>
            </a:r>
            <a:r>
              <a:rPr lang="fr-FR" sz="1400" dirty="0"/>
              <a:t>3 Vt. Code R. § 140 062.6.2.4.1</a:t>
            </a:r>
            <a:endParaRPr lang="en-US" sz="1400" dirty="0"/>
          </a:p>
          <a:p>
            <a:pPr marL="0" indent="0">
              <a:spcBef>
                <a:spcPts val="0"/>
              </a:spcBef>
              <a:spcAft>
                <a:spcPts val="0"/>
              </a:spcAft>
              <a:buNone/>
            </a:pPr>
            <a:r>
              <a:rPr lang="en-US" sz="1400" baseline="30000" dirty="0"/>
              <a:t>3 </a:t>
            </a:r>
            <a:r>
              <a:rPr lang="en-US" sz="1400" dirty="0"/>
              <a:t>W. Va. Code R. § 69-12-16.3.b</a:t>
            </a:r>
          </a:p>
          <a:p>
            <a:pPr marL="0" indent="0">
              <a:spcBef>
                <a:spcPts val="0"/>
              </a:spcBef>
              <a:spcAft>
                <a:spcPts val="0"/>
              </a:spcAft>
              <a:buNone/>
            </a:pPr>
            <a:r>
              <a:rPr lang="en-US" sz="1400" baseline="30000" dirty="0"/>
              <a:t>4 </a:t>
            </a:r>
            <a:r>
              <a:rPr lang="en-US" sz="1400" dirty="0"/>
              <a:t>Wis. Admin. Code, DHS § 75.60(10)(a)</a:t>
            </a:r>
          </a:p>
        </p:txBody>
      </p:sp>
      <p:pic>
        <p:nvPicPr>
          <p:cNvPr id="4" name="Picture 3" descr="A gavel and paper with scales and scales&#10;&#10;Description automatically generated with low confidence">
            <a:extLst>
              <a:ext uri="{FF2B5EF4-FFF2-40B4-BE49-F238E27FC236}">
                <a16:creationId xmlns:a16="http://schemas.microsoft.com/office/drawing/2014/main" id="{C1E5B229-C04A-6F04-F27E-424DD2E62556}"/>
              </a:ext>
            </a:extLst>
          </p:cNvPr>
          <p:cNvPicPr>
            <a:picLocks noChangeAspect="1"/>
          </p:cNvPicPr>
          <p:nvPr/>
        </p:nvPicPr>
        <p:blipFill>
          <a:blip r:embed="rId3"/>
          <a:stretch>
            <a:fillRect/>
          </a:stretch>
        </p:blipFill>
        <p:spPr>
          <a:xfrm>
            <a:off x="992607" y="155985"/>
            <a:ext cx="2221025" cy="2221025"/>
          </a:xfrm>
          <a:prstGeom prst="rect">
            <a:avLst/>
          </a:prstGeom>
        </p:spPr>
      </p:pic>
    </p:spTree>
    <p:extLst>
      <p:ext uri="{BB962C8B-B14F-4D97-AF65-F5344CB8AC3E}">
        <p14:creationId xmlns:p14="http://schemas.microsoft.com/office/powerpoint/2010/main" val="12642062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1AC79AE-C920-2249-8364-242A8C16BB2F}"/>
              </a:ext>
            </a:extLst>
          </p:cNvPr>
          <p:cNvSpPr>
            <a:spLocks noGrp="1"/>
          </p:cNvSpPr>
          <p:nvPr>
            <p:ph sz="half" idx="2"/>
          </p:nvPr>
        </p:nvSpPr>
        <p:spPr/>
        <p:txBody>
          <a:bodyPr>
            <a:normAutofit/>
          </a:bodyPr>
          <a:lstStyle/>
          <a:p>
            <a:r>
              <a:rPr lang="en-US" sz="3600" dirty="0"/>
              <a:t>Where do we go from here?</a:t>
            </a:r>
          </a:p>
        </p:txBody>
      </p:sp>
      <p:sp>
        <p:nvSpPr>
          <p:cNvPr id="6" name="Content Placeholder 5">
            <a:extLst>
              <a:ext uri="{FF2B5EF4-FFF2-40B4-BE49-F238E27FC236}">
                <a16:creationId xmlns:a16="http://schemas.microsoft.com/office/drawing/2014/main" id="{5FFFB78C-2BBE-FD46-9E15-E5CF414072EA}"/>
              </a:ext>
            </a:extLst>
          </p:cNvPr>
          <p:cNvSpPr>
            <a:spLocks noGrp="1"/>
          </p:cNvSpPr>
          <p:nvPr>
            <p:ph sz="half" idx="16"/>
          </p:nvPr>
        </p:nvSpPr>
        <p:spPr>
          <a:xfrm>
            <a:off x="4032512" y="4013199"/>
            <a:ext cx="4059936" cy="2844801"/>
          </a:xfrm>
        </p:spPr>
        <p:txBody>
          <a:bodyPr lIns="457200" rIns="457200" anchor="t">
            <a:noAutofit/>
          </a:bodyPr>
          <a:lstStyle/>
          <a:p>
            <a:pPr>
              <a:lnSpc>
                <a:spcPct val="100000"/>
              </a:lnSpc>
            </a:pPr>
            <a:r>
              <a:rPr lang="en-US" sz="1800" b="1" dirty="0"/>
              <a:t>Understand the legal landscape in your state.</a:t>
            </a:r>
          </a:p>
          <a:p>
            <a:pPr>
              <a:lnSpc>
                <a:spcPct val="100000"/>
              </a:lnSpc>
              <a:spcBef>
                <a:spcPts val="1200"/>
              </a:spcBef>
            </a:pPr>
            <a:r>
              <a:rPr lang="en-US" sz="1800" b="1" dirty="0"/>
              <a:t>Monitor legislative &amp; regulatory proposals.</a:t>
            </a:r>
          </a:p>
          <a:p>
            <a:pPr>
              <a:lnSpc>
                <a:spcPct val="100000"/>
              </a:lnSpc>
              <a:spcBef>
                <a:spcPts val="1200"/>
              </a:spcBef>
            </a:pPr>
            <a:r>
              <a:rPr lang="en-US" sz="1800" b="1" dirty="0"/>
              <a:t>Identify opportunities for reform.</a:t>
            </a:r>
          </a:p>
        </p:txBody>
      </p:sp>
      <p:pic>
        <p:nvPicPr>
          <p:cNvPr id="9" name="Picture 8">
            <a:extLst>
              <a:ext uri="{FF2B5EF4-FFF2-40B4-BE49-F238E27FC236}">
                <a16:creationId xmlns:a16="http://schemas.microsoft.com/office/drawing/2014/main" id="{2397ABFF-1C49-FC73-79A0-C8E2EAE3614D}"/>
              </a:ext>
            </a:extLst>
          </p:cNvPr>
          <p:cNvPicPr>
            <a:picLocks noChangeAspect="1"/>
          </p:cNvPicPr>
          <p:nvPr/>
        </p:nvPicPr>
        <p:blipFill>
          <a:blip r:embed="rId3"/>
          <a:stretch>
            <a:fillRect/>
          </a:stretch>
        </p:blipFill>
        <p:spPr>
          <a:xfrm>
            <a:off x="4755579" y="1584569"/>
            <a:ext cx="2613801" cy="2625735"/>
          </a:xfrm>
          <a:prstGeom prst="rect">
            <a:avLst/>
          </a:prstGeom>
        </p:spPr>
      </p:pic>
      <p:sp>
        <p:nvSpPr>
          <p:cNvPr id="19" name="Content Placeholder 7">
            <a:extLst>
              <a:ext uri="{FF2B5EF4-FFF2-40B4-BE49-F238E27FC236}">
                <a16:creationId xmlns:a16="http://schemas.microsoft.com/office/drawing/2014/main" id="{08D3AF32-7E18-9DDE-57DF-A510CDD9E78D}"/>
              </a:ext>
            </a:extLst>
          </p:cNvPr>
          <p:cNvSpPr txBox="1">
            <a:spLocks/>
          </p:cNvSpPr>
          <p:nvPr/>
        </p:nvSpPr>
        <p:spPr>
          <a:xfrm>
            <a:off x="8115718" y="4013200"/>
            <a:ext cx="4059936" cy="2844800"/>
          </a:xfrm>
          <a:prstGeom prst="rect">
            <a:avLst/>
          </a:prstGeom>
          <a:noFill/>
        </p:spPr>
        <p:txBody>
          <a:bodyPr vert="horz" lIns="457200" tIns="45720" rIns="457200" bIns="45720" rtlCol="0" anchor="t"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rgbClr val="121E8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1800" b="1" dirty="0"/>
              <a:t>Advocate for change! You can build on recent state-level successes. </a:t>
            </a:r>
          </a:p>
          <a:p>
            <a:pPr>
              <a:lnSpc>
                <a:spcPct val="100000"/>
              </a:lnSpc>
              <a:spcBef>
                <a:spcPts val="1800"/>
              </a:spcBef>
            </a:pPr>
            <a:r>
              <a:rPr lang="en-US" sz="1200" b="1" dirty="0"/>
              <a:t>Example: </a:t>
            </a:r>
            <a:r>
              <a:rPr lang="en-US" sz="1200" dirty="0"/>
              <a:t>AL and MI repealed their restrictive buprenorphine laws following elimination of the X-waiver</a:t>
            </a:r>
            <a:r>
              <a:rPr lang="en-US" sz="1200" b="1" dirty="0"/>
              <a:t>.</a:t>
            </a:r>
          </a:p>
        </p:txBody>
      </p:sp>
      <p:pic>
        <p:nvPicPr>
          <p:cNvPr id="20" name="Picture 19" descr="A picture containing screenshot, graphics, graphic design, cartoon&#10;&#10;Description automatically generated">
            <a:extLst>
              <a:ext uri="{FF2B5EF4-FFF2-40B4-BE49-F238E27FC236}">
                <a16:creationId xmlns:a16="http://schemas.microsoft.com/office/drawing/2014/main" id="{9F462316-5545-45B5-3F74-EAFBAECB6B61}"/>
              </a:ext>
            </a:extLst>
          </p:cNvPr>
          <p:cNvPicPr>
            <a:picLocks noChangeAspect="1"/>
          </p:cNvPicPr>
          <p:nvPr/>
        </p:nvPicPr>
        <p:blipFill>
          <a:blip r:embed="rId4"/>
          <a:stretch>
            <a:fillRect/>
          </a:stretch>
        </p:blipFill>
        <p:spPr>
          <a:xfrm>
            <a:off x="8834632" y="1600436"/>
            <a:ext cx="2615184" cy="2615184"/>
          </a:xfrm>
          <a:prstGeom prst="rect">
            <a:avLst/>
          </a:prstGeom>
        </p:spPr>
      </p:pic>
      <p:sp>
        <p:nvSpPr>
          <p:cNvPr id="5" name="Content Placeholder 7">
            <a:extLst>
              <a:ext uri="{FF2B5EF4-FFF2-40B4-BE49-F238E27FC236}">
                <a16:creationId xmlns:a16="http://schemas.microsoft.com/office/drawing/2014/main" id="{B6DA574E-36DC-3248-A06D-BED5306AA097}"/>
              </a:ext>
            </a:extLst>
          </p:cNvPr>
          <p:cNvSpPr txBox="1">
            <a:spLocks/>
          </p:cNvSpPr>
          <p:nvPr/>
        </p:nvSpPr>
        <p:spPr>
          <a:xfrm>
            <a:off x="-28809" y="4013199"/>
            <a:ext cx="4059936" cy="2844800"/>
          </a:xfrm>
          <a:prstGeom prst="rect">
            <a:avLst/>
          </a:prstGeom>
          <a:noFill/>
        </p:spPr>
        <p:txBody>
          <a:bodyPr vert="horz" lIns="457200" tIns="45720" rIns="457200" bIns="45720" rtlCol="0" anchor="t"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rgbClr val="121E8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1800" b="1" dirty="0"/>
              <a:t>Use the legal data to research how restrictive and/or supportive regulatory schemes affect treatment access and outcomes.</a:t>
            </a:r>
          </a:p>
          <a:p>
            <a:pPr>
              <a:lnSpc>
                <a:spcPct val="100000"/>
              </a:lnSpc>
              <a:spcBef>
                <a:spcPts val="1800"/>
              </a:spcBef>
            </a:pPr>
            <a:r>
              <a:rPr lang="en-US" sz="1200" b="1" dirty="0"/>
              <a:t>Example: </a:t>
            </a:r>
            <a:r>
              <a:rPr lang="en-US" sz="1200" dirty="0"/>
              <a:t>Stein BD, Saloner BK, Golan OK, et al. Association of Selected State Policies and Requirements for Buprenorphine Treatment With Per Capita Months of Treatment. JAMA Health Forum. 2023;4(5):e231102.</a:t>
            </a:r>
            <a:endParaRPr lang="en-US" sz="1200" b="1" dirty="0"/>
          </a:p>
          <a:p>
            <a:pPr>
              <a:lnSpc>
                <a:spcPct val="100000"/>
              </a:lnSpc>
            </a:pPr>
            <a:endParaRPr lang="en-US" sz="2000" b="1" dirty="0"/>
          </a:p>
        </p:txBody>
      </p:sp>
      <p:pic>
        <p:nvPicPr>
          <p:cNvPr id="10" name="Picture 9" descr="A graphic of a magnifying glass and a piece of paper&#10;&#10;Description automatically generated with low confidence">
            <a:extLst>
              <a:ext uri="{FF2B5EF4-FFF2-40B4-BE49-F238E27FC236}">
                <a16:creationId xmlns:a16="http://schemas.microsoft.com/office/drawing/2014/main" id="{E8A18FB7-D7CB-4B55-3D9F-07F580989F54}"/>
              </a:ext>
            </a:extLst>
          </p:cNvPr>
          <p:cNvPicPr>
            <a:picLocks noChangeAspect="1"/>
          </p:cNvPicPr>
          <p:nvPr/>
        </p:nvPicPr>
        <p:blipFill>
          <a:blip r:embed="rId5"/>
          <a:stretch>
            <a:fillRect/>
          </a:stretch>
        </p:blipFill>
        <p:spPr>
          <a:xfrm>
            <a:off x="691490" y="1600436"/>
            <a:ext cx="2615184" cy="2615184"/>
          </a:xfrm>
          <a:prstGeom prst="rect">
            <a:avLst/>
          </a:prstGeom>
        </p:spPr>
      </p:pic>
    </p:spTree>
    <p:extLst>
      <p:ext uri="{BB962C8B-B14F-4D97-AF65-F5344CB8AC3E}">
        <p14:creationId xmlns:p14="http://schemas.microsoft.com/office/powerpoint/2010/main" val="14159989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E23B7-04C6-B525-86B6-13EAE50E7D49}"/>
              </a:ext>
            </a:extLst>
          </p:cNvPr>
          <p:cNvSpPr>
            <a:spLocks noGrp="1"/>
          </p:cNvSpPr>
          <p:nvPr>
            <p:ph type="title"/>
          </p:nvPr>
        </p:nvSpPr>
        <p:spPr>
          <a:xfrm>
            <a:off x="831850" y="1538596"/>
            <a:ext cx="10515600" cy="1500187"/>
          </a:xfrm>
        </p:spPr>
        <p:txBody>
          <a:bodyPr anchor="ctr">
            <a:normAutofit/>
          </a:bodyPr>
          <a:lstStyle/>
          <a:p>
            <a:pPr algn="ctr"/>
            <a:r>
              <a:rPr lang="en-US" sz="6000" dirty="0"/>
              <a:t>Questions?</a:t>
            </a:r>
            <a:endParaRPr lang="en-BR" sz="6000" dirty="0"/>
          </a:p>
        </p:txBody>
      </p:sp>
      <p:pic>
        <p:nvPicPr>
          <p:cNvPr id="4" name="Graphic 3" descr="Badge Question Mark with solid fill">
            <a:extLst>
              <a:ext uri="{FF2B5EF4-FFF2-40B4-BE49-F238E27FC236}">
                <a16:creationId xmlns:a16="http://schemas.microsoft.com/office/drawing/2014/main" id="{4D950568-C051-FA2F-5A53-C6D7E2BB6F4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182944" y="2971799"/>
            <a:ext cx="1826111" cy="1826111"/>
          </a:xfrm>
          <a:prstGeom prst="rect">
            <a:avLst/>
          </a:prstGeom>
        </p:spPr>
      </p:pic>
    </p:spTree>
    <p:extLst>
      <p:ext uri="{BB962C8B-B14F-4D97-AF65-F5344CB8AC3E}">
        <p14:creationId xmlns:p14="http://schemas.microsoft.com/office/powerpoint/2010/main" val="178153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B0E75-C40A-2CE9-B4E7-5C246AA70B22}"/>
              </a:ext>
            </a:extLst>
          </p:cNvPr>
          <p:cNvSpPr>
            <a:spLocks noGrp="1"/>
          </p:cNvSpPr>
          <p:nvPr>
            <p:ph type="title"/>
          </p:nvPr>
        </p:nvSpPr>
        <p:spPr/>
        <p:txBody>
          <a:bodyPr/>
          <a:lstStyle/>
          <a:p>
            <a:r>
              <a:rPr lang="en-US" sz="3200" dirty="0"/>
              <a:t>Access Data</a:t>
            </a:r>
          </a:p>
        </p:txBody>
      </p:sp>
      <p:sp>
        <p:nvSpPr>
          <p:cNvPr id="3" name="Text Placeholder 2">
            <a:extLst>
              <a:ext uri="{FF2B5EF4-FFF2-40B4-BE49-F238E27FC236}">
                <a16:creationId xmlns:a16="http://schemas.microsoft.com/office/drawing/2014/main" id="{7C6811CC-651D-E98E-AF27-AF4C526C1379}"/>
              </a:ext>
            </a:extLst>
          </p:cNvPr>
          <p:cNvSpPr>
            <a:spLocks noGrp="1"/>
          </p:cNvSpPr>
          <p:nvPr>
            <p:ph type="body" idx="1"/>
          </p:nvPr>
        </p:nvSpPr>
        <p:spPr/>
        <p:txBody>
          <a:bodyPr/>
          <a:lstStyle/>
          <a:p>
            <a:pPr marL="186262" indent="0">
              <a:buNone/>
            </a:pPr>
            <a:r>
              <a:rPr lang="en-US" sz="3200" b="1" dirty="0" err="1">
                <a:solidFill>
                  <a:schemeClr val="bg2"/>
                </a:solidFill>
                <a:latin typeface="+mj-lt"/>
              </a:rPr>
              <a:t>LawAtlas.org</a:t>
            </a:r>
            <a:endParaRPr lang="en-US" sz="3200" b="1" dirty="0">
              <a:solidFill>
                <a:schemeClr val="bg2"/>
              </a:solidFill>
              <a:latin typeface="+mj-lt"/>
            </a:endParaRPr>
          </a:p>
          <a:p>
            <a:r>
              <a:rPr lang="en-US" dirty="0">
                <a:latin typeface="+mn-lt"/>
              </a:rPr>
              <a:t>Home to 125+ freely-available public health legal datasets</a:t>
            </a:r>
          </a:p>
          <a:p>
            <a:r>
              <a:rPr lang="en-US" dirty="0">
                <a:latin typeface="+mn-lt"/>
              </a:rPr>
              <a:t>Full datasets are available in Excel format or through an interactive map</a:t>
            </a:r>
          </a:p>
        </p:txBody>
      </p:sp>
      <p:sp>
        <p:nvSpPr>
          <p:cNvPr id="4" name="Text Placeholder 3">
            <a:extLst>
              <a:ext uri="{FF2B5EF4-FFF2-40B4-BE49-F238E27FC236}">
                <a16:creationId xmlns:a16="http://schemas.microsoft.com/office/drawing/2014/main" id="{FFCD687C-B5CF-6DB7-3152-63D724BE758B}"/>
              </a:ext>
            </a:extLst>
          </p:cNvPr>
          <p:cNvSpPr>
            <a:spLocks noGrp="1"/>
          </p:cNvSpPr>
          <p:nvPr>
            <p:ph type="body" idx="2"/>
          </p:nvPr>
        </p:nvSpPr>
        <p:spPr/>
        <p:txBody>
          <a:bodyPr/>
          <a:lstStyle/>
          <a:p>
            <a:pPr marL="186262" indent="0">
              <a:buNone/>
            </a:pPr>
            <a:r>
              <a:rPr lang="en-US" sz="3200" b="1" dirty="0" err="1">
                <a:latin typeface="+mj-lt"/>
              </a:rPr>
              <a:t>PDAPS.org</a:t>
            </a:r>
            <a:endParaRPr lang="en-US" sz="3200" b="1" dirty="0">
              <a:latin typeface="+mj-lt"/>
            </a:endParaRPr>
          </a:p>
          <a:p>
            <a:r>
              <a:rPr lang="en-US" dirty="0">
                <a:latin typeface="+mn-lt"/>
              </a:rPr>
              <a:t>Funded by the National Institute of Drug Abuse to track key state laws related to drug abuse</a:t>
            </a:r>
          </a:p>
          <a:p>
            <a:r>
              <a:rPr lang="en-US" dirty="0">
                <a:latin typeface="+mn-lt"/>
              </a:rPr>
              <a:t>Created using the policy surveillance process</a:t>
            </a:r>
          </a:p>
          <a:p>
            <a:r>
              <a:rPr lang="en-US" dirty="0">
                <a:latin typeface="+mn-lt"/>
              </a:rPr>
              <a:t>New datasets on state opioid-related policies relevant to the criminal justice system</a:t>
            </a:r>
          </a:p>
        </p:txBody>
      </p:sp>
    </p:spTree>
    <p:extLst>
      <p:ext uri="{BB962C8B-B14F-4D97-AF65-F5344CB8AC3E}">
        <p14:creationId xmlns:p14="http://schemas.microsoft.com/office/powerpoint/2010/main" val="1251519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E84EE-1BE1-E749-B76F-DBCB94158094}"/>
              </a:ext>
            </a:extLst>
          </p:cNvPr>
          <p:cNvSpPr>
            <a:spLocks noGrp="1"/>
          </p:cNvSpPr>
          <p:nvPr>
            <p:ph type="ctrTitle"/>
          </p:nvPr>
        </p:nvSpPr>
        <p:spPr>
          <a:xfrm>
            <a:off x="838200" y="261153"/>
            <a:ext cx="7940040" cy="1908885"/>
          </a:xfrm>
        </p:spPr>
        <p:txBody>
          <a:bodyPr anchor="ctr"/>
          <a:lstStyle/>
          <a:p>
            <a:r>
              <a:rPr lang="en-US" dirty="0"/>
              <a:t>Contact Information</a:t>
            </a:r>
          </a:p>
        </p:txBody>
      </p:sp>
      <p:sp>
        <p:nvSpPr>
          <p:cNvPr id="3" name="Subtitle 2">
            <a:extLst>
              <a:ext uri="{FF2B5EF4-FFF2-40B4-BE49-F238E27FC236}">
                <a16:creationId xmlns:a16="http://schemas.microsoft.com/office/drawing/2014/main" id="{63743180-EB61-F940-88A0-65C31D1CD92F}"/>
              </a:ext>
            </a:extLst>
          </p:cNvPr>
          <p:cNvSpPr>
            <a:spLocks noGrp="1"/>
          </p:cNvSpPr>
          <p:nvPr>
            <p:ph type="subTitle" idx="1"/>
          </p:nvPr>
        </p:nvSpPr>
        <p:spPr>
          <a:xfrm>
            <a:off x="838200" y="2170038"/>
            <a:ext cx="7940040" cy="3628334"/>
          </a:xfrm>
        </p:spPr>
        <p:txBody>
          <a:bodyPr>
            <a:noAutofit/>
          </a:bodyPr>
          <a:lstStyle/>
          <a:p>
            <a:pPr>
              <a:lnSpc>
                <a:spcPct val="100000"/>
              </a:lnSpc>
              <a:spcBef>
                <a:spcPts val="2400"/>
              </a:spcBef>
            </a:pPr>
            <a:r>
              <a:rPr lang="en-US" b="1" dirty="0"/>
              <a:t>Derek Carr</a:t>
            </a:r>
          </a:p>
          <a:p>
            <a:pPr>
              <a:lnSpc>
                <a:spcPct val="100000"/>
              </a:lnSpc>
              <a:spcBef>
                <a:spcPts val="0"/>
              </a:spcBef>
            </a:pPr>
            <a:r>
              <a:rPr lang="en-US" dirty="0"/>
              <a:t>Legal Technical Advisor</a:t>
            </a:r>
          </a:p>
          <a:p>
            <a:pPr>
              <a:lnSpc>
                <a:spcPct val="100000"/>
              </a:lnSpc>
              <a:spcBef>
                <a:spcPts val="0"/>
              </a:spcBef>
            </a:pPr>
            <a:r>
              <a:rPr lang="en-US" dirty="0"/>
              <a:t>Vital Strategies Overdose Prevention Program</a:t>
            </a:r>
          </a:p>
          <a:p>
            <a:pPr>
              <a:lnSpc>
                <a:spcPct val="100000"/>
              </a:lnSpc>
              <a:spcBef>
                <a:spcPts val="0"/>
              </a:spcBef>
            </a:pPr>
            <a:r>
              <a:rPr lang="en-US" dirty="0">
                <a:hlinkClick r:id="rId3"/>
              </a:rPr>
              <a:t>dcarr@vitalstrategies.org</a:t>
            </a:r>
            <a:r>
              <a:rPr lang="en-US" dirty="0"/>
              <a:t> </a:t>
            </a:r>
          </a:p>
          <a:p>
            <a:pPr>
              <a:lnSpc>
                <a:spcPct val="100000"/>
              </a:lnSpc>
              <a:spcBef>
                <a:spcPts val="0"/>
              </a:spcBef>
            </a:pPr>
            <a:endParaRPr lang="en-US" dirty="0"/>
          </a:p>
          <a:p>
            <a:pPr>
              <a:lnSpc>
                <a:spcPct val="100000"/>
              </a:lnSpc>
              <a:spcBef>
                <a:spcPts val="0"/>
              </a:spcBef>
            </a:pPr>
            <a:r>
              <a:rPr lang="en-US" b="1" dirty="0"/>
              <a:t>Kate Boulton</a:t>
            </a:r>
          </a:p>
          <a:p>
            <a:pPr>
              <a:lnSpc>
                <a:spcPct val="100000"/>
              </a:lnSpc>
              <a:spcBef>
                <a:spcPts val="0"/>
              </a:spcBef>
            </a:pPr>
            <a:r>
              <a:rPr lang="en-US" dirty="0"/>
              <a:t>Senior Legal Technical Advisor</a:t>
            </a:r>
          </a:p>
          <a:p>
            <a:pPr>
              <a:lnSpc>
                <a:spcPct val="100000"/>
              </a:lnSpc>
              <a:spcBef>
                <a:spcPts val="0"/>
              </a:spcBef>
            </a:pPr>
            <a:r>
              <a:rPr lang="en-US" dirty="0"/>
              <a:t>Vital Strategies Overdose Prevention Program</a:t>
            </a:r>
          </a:p>
          <a:p>
            <a:pPr>
              <a:lnSpc>
                <a:spcPct val="100000"/>
              </a:lnSpc>
              <a:spcBef>
                <a:spcPts val="0"/>
              </a:spcBef>
            </a:pPr>
            <a:r>
              <a:rPr lang="en-US" dirty="0">
                <a:hlinkClick r:id="rId4"/>
              </a:rPr>
              <a:t>kboulton@vitalstrategies.org</a:t>
            </a:r>
            <a:r>
              <a:rPr lang="en-US" dirty="0"/>
              <a:t> </a:t>
            </a:r>
          </a:p>
        </p:txBody>
      </p:sp>
    </p:spTree>
    <p:extLst>
      <p:ext uri="{BB962C8B-B14F-4D97-AF65-F5344CB8AC3E}">
        <p14:creationId xmlns:p14="http://schemas.microsoft.com/office/powerpoint/2010/main" val="7245009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992FD-0117-D2CC-79CF-C5817C4C4101}"/>
              </a:ext>
            </a:extLst>
          </p:cNvPr>
          <p:cNvSpPr>
            <a:spLocks noGrp="1"/>
          </p:cNvSpPr>
          <p:nvPr>
            <p:ph type="title"/>
          </p:nvPr>
        </p:nvSpPr>
        <p:spPr/>
        <p:txBody>
          <a:bodyPr/>
          <a:lstStyle/>
          <a:p>
            <a:r>
              <a:rPr lang="en-US" dirty="0"/>
              <a:t>Keep in touch!</a:t>
            </a:r>
          </a:p>
        </p:txBody>
      </p:sp>
      <p:sp>
        <p:nvSpPr>
          <p:cNvPr id="4" name="Text Placeholder 3">
            <a:extLst>
              <a:ext uri="{FF2B5EF4-FFF2-40B4-BE49-F238E27FC236}">
                <a16:creationId xmlns:a16="http://schemas.microsoft.com/office/drawing/2014/main" id="{D0E5F04A-BB2D-08EA-EE94-75FB2E079C47}"/>
              </a:ext>
            </a:extLst>
          </p:cNvPr>
          <p:cNvSpPr>
            <a:spLocks noGrp="1"/>
          </p:cNvSpPr>
          <p:nvPr>
            <p:ph type="body" idx="2"/>
          </p:nvPr>
        </p:nvSpPr>
        <p:spPr>
          <a:xfrm>
            <a:off x="6589909" y="1100179"/>
            <a:ext cx="5116000" cy="3578811"/>
          </a:xfrm>
        </p:spPr>
        <p:txBody>
          <a:bodyPr/>
          <a:lstStyle/>
          <a:p>
            <a:r>
              <a:rPr lang="en-US" sz="1600" dirty="0"/>
              <a:t>Alexandra.hess@temple.edu</a:t>
            </a:r>
          </a:p>
          <a:p>
            <a:r>
              <a:rPr lang="en-US" sz="1600" dirty="0"/>
              <a:t>Sign up for our bi-weekly newsletter: </a:t>
            </a:r>
            <a:r>
              <a:rPr lang="en-US" sz="1600" dirty="0">
                <a:hlinkClick r:id="rId2"/>
              </a:rPr>
              <a:t>https://bit.ly/CPHLRemail</a:t>
            </a:r>
            <a:endParaRPr lang="en-US" sz="1600" dirty="0"/>
          </a:p>
          <a:p>
            <a:r>
              <a:rPr lang="en-US" sz="1600" dirty="0"/>
              <a:t>Follow us on social media</a:t>
            </a:r>
          </a:p>
          <a:p>
            <a:pPr lvl="1">
              <a:spcBef>
                <a:spcPts val="533"/>
              </a:spcBef>
            </a:pPr>
            <a:r>
              <a:rPr lang="en-US" sz="1600" dirty="0">
                <a:latin typeface="+mn-lt"/>
              </a:rPr>
              <a:t>Instagram: </a:t>
            </a:r>
            <a:r>
              <a:rPr lang="en-US" sz="1600" dirty="0">
                <a:solidFill>
                  <a:schemeClr val="tx2"/>
                </a:solidFill>
                <a:latin typeface="+mn-lt"/>
              </a:rPr>
              <a:t>@templelegalepi</a:t>
            </a:r>
          </a:p>
          <a:p>
            <a:pPr lvl="1">
              <a:spcBef>
                <a:spcPts val="533"/>
              </a:spcBef>
            </a:pPr>
            <a:r>
              <a:rPr lang="en-US" sz="1600" dirty="0">
                <a:latin typeface="+mn-lt"/>
              </a:rPr>
              <a:t>X: </a:t>
            </a:r>
            <a:r>
              <a:rPr lang="en-US" sz="1600">
                <a:solidFill>
                  <a:schemeClr val="tx2"/>
                </a:solidFill>
                <a:latin typeface="+mn-lt"/>
              </a:rPr>
              <a:t>@PHLR_Temple</a:t>
            </a:r>
            <a:endParaRPr lang="en-US" sz="1600">
              <a:solidFill>
                <a:schemeClr val="tx2"/>
              </a:solidFill>
              <a:latin typeface="Arial"/>
            </a:endParaRPr>
          </a:p>
          <a:p>
            <a:pPr lvl="1">
              <a:spcBef>
                <a:spcPts val="533"/>
              </a:spcBef>
            </a:pPr>
            <a:r>
              <a:rPr lang="en-US" sz="1600" dirty="0">
                <a:latin typeface="+mn-lt"/>
              </a:rPr>
              <a:t>Facebook</a:t>
            </a:r>
          </a:p>
          <a:p>
            <a:pPr lvl="1">
              <a:spcBef>
                <a:spcPts val="533"/>
              </a:spcBef>
            </a:pPr>
            <a:r>
              <a:rPr lang="en-US" sz="1600" dirty="0">
                <a:latin typeface="+mn-lt"/>
              </a:rPr>
              <a:t>LinkedIn</a:t>
            </a:r>
          </a:p>
          <a:p>
            <a:pPr lvl="1">
              <a:spcBef>
                <a:spcPts val="533"/>
              </a:spcBef>
            </a:pPr>
            <a:r>
              <a:rPr lang="en-US" sz="1600" dirty="0">
                <a:latin typeface="+mn-lt"/>
              </a:rPr>
              <a:t>YouTube</a:t>
            </a:r>
          </a:p>
        </p:txBody>
      </p:sp>
      <p:pic>
        <p:nvPicPr>
          <p:cNvPr id="5" name="object 6">
            <a:extLst>
              <a:ext uri="{FF2B5EF4-FFF2-40B4-BE49-F238E27FC236}">
                <a16:creationId xmlns:a16="http://schemas.microsoft.com/office/drawing/2014/main" id="{1E4ECC27-DC2F-9B50-3344-818A21E6EC3D}"/>
              </a:ext>
            </a:extLst>
          </p:cNvPr>
          <p:cNvPicPr/>
          <p:nvPr/>
        </p:nvPicPr>
        <p:blipFill>
          <a:blip r:embed="rId3" cstate="print"/>
          <a:stretch>
            <a:fillRect/>
          </a:stretch>
        </p:blipFill>
        <p:spPr>
          <a:xfrm>
            <a:off x="9985799" y="4436110"/>
            <a:ext cx="1681903" cy="1694180"/>
          </a:xfrm>
          <a:prstGeom prst="rect">
            <a:avLst/>
          </a:prstGeom>
        </p:spPr>
      </p:pic>
    </p:spTree>
    <p:extLst>
      <p:ext uri="{BB962C8B-B14F-4D97-AF65-F5344CB8AC3E}">
        <p14:creationId xmlns:p14="http://schemas.microsoft.com/office/powerpoint/2010/main" val="3685382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B6130-0BEF-B483-43DB-4F86ED8AAB1D}"/>
              </a:ext>
            </a:extLst>
          </p:cNvPr>
          <p:cNvSpPr>
            <a:spLocks noGrp="1"/>
          </p:cNvSpPr>
          <p:nvPr>
            <p:ph type="ctrTitle"/>
          </p:nvPr>
        </p:nvSpPr>
        <p:spPr/>
        <p:txBody>
          <a:bodyPr/>
          <a:lstStyle/>
          <a:p>
            <a:r>
              <a:rPr lang="en-US" dirty="0"/>
              <a:t>CPHLR Resources</a:t>
            </a:r>
          </a:p>
        </p:txBody>
      </p:sp>
      <p:sp>
        <p:nvSpPr>
          <p:cNvPr id="3" name="Subtitle 2">
            <a:extLst>
              <a:ext uri="{FF2B5EF4-FFF2-40B4-BE49-F238E27FC236}">
                <a16:creationId xmlns:a16="http://schemas.microsoft.com/office/drawing/2014/main" id="{BAB0FD43-7BBD-F50B-2B8B-93A91B3D7A9A}"/>
              </a:ext>
            </a:extLst>
          </p:cNvPr>
          <p:cNvSpPr>
            <a:spLocks noGrp="1"/>
          </p:cNvSpPr>
          <p:nvPr>
            <p:ph type="subTitle" idx="1"/>
          </p:nvPr>
        </p:nvSpPr>
        <p:spPr/>
        <p:txBody>
          <a:bodyPr/>
          <a:lstStyle/>
          <a:p>
            <a:r>
              <a:rPr lang="en-US" dirty="0" err="1">
                <a:solidFill>
                  <a:schemeClr val="accent4">
                    <a:lumMod val="60000"/>
                    <a:lumOff val="40000"/>
                  </a:schemeClr>
                </a:solidFill>
              </a:rPr>
              <a:t>PHLR.org</a:t>
            </a:r>
            <a:endParaRPr lang="en-US" dirty="0">
              <a:solidFill>
                <a:schemeClr val="accent4">
                  <a:lumMod val="60000"/>
                  <a:lumOff val="40000"/>
                </a:schemeClr>
              </a:solidFill>
            </a:endParaRPr>
          </a:p>
          <a:p>
            <a:r>
              <a:rPr lang="en-US" dirty="0" err="1">
                <a:solidFill>
                  <a:schemeClr val="accent4">
                    <a:lumMod val="60000"/>
                    <a:lumOff val="40000"/>
                  </a:schemeClr>
                </a:solidFill>
              </a:rPr>
              <a:t>LawAtlas.org</a:t>
            </a:r>
            <a:endParaRPr lang="en-US" dirty="0">
              <a:solidFill>
                <a:schemeClr val="accent4">
                  <a:lumMod val="60000"/>
                  <a:lumOff val="40000"/>
                </a:schemeClr>
              </a:solidFill>
            </a:endParaRPr>
          </a:p>
          <a:p>
            <a:r>
              <a:rPr lang="en-US" dirty="0" err="1">
                <a:solidFill>
                  <a:schemeClr val="accent4">
                    <a:lumMod val="60000"/>
                    <a:lumOff val="40000"/>
                  </a:schemeClr>
                </a:solidFill>
              </a:rPr>
              <a:t>PDAPS.org</a:t>
            </a:r>
            <a:endParaRPr lang="en-US" dirty="0">
              <a:solidFill>
                <a:schemeClr val="accent4">
                  <a:lumMod val="60000"/>
                  <a:lumOff val="40000"/>
                </a:schemeClr>
              </a:solidFill>
            </a:endParaRPr>
          </a:p>
        </p:txBody>
      </p:sp>
    </p:spTree>
    <p:extLst>
      <p:ext uri="{BB962C8B-B14F-4D97-AF65-F5344CB8AC3E}">
        <p14:creationId xmlns:p14="http://schemas.microsoft.com/office/powerpoint/2010/main" val="39738127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545CE8D-5791-8C46-41F8-6B86D61F7C9B}"/>
              </a:ext>
            </a:extLst>
          </p:cNvPr>
          <p:cNvSpPr>
            <a:spLocks noGrp="1"/>
          </p:cNvSpPr>
          <p:nvPr>
            <p:ph type="title"/>
          </p:nvPr>
        </p:nvSpPr>
        <p:spPr/>
        <p:txBody>
          <a:bodyPr/>
          <a:lstStyle/>
          <a:p>
            <a:r>
              <a:rPr lang="en-US" dirty="0"/>
              <a:t>The Policy Surveillance Process</a:t>
            </a:r>
          </a:p>
        </p:txBody>
      </p:sp>
      <p:grpSp>
        <p:nvGrpSpPr>
          <p:cNvPr id="14" name="Group 13"/>
          <p:cNvGrpSpPr/>
          <p:nvPr/>
        </p:nvGrpSpPr>
        <p:grpSpPr>
          <a:xfrm>
            <a:off x="1820919" y="1312067"/>
            <a:ext cx="7842628" cy="5184543"/>
            <a:chOff x="2807533" y="1439396"/>
            <a:chExt cx="7060407" cy="4706938"/>
          </a:xfrm>
        </p:grpSpPr>
        <p:graphicFrame>
          <p:nvGraphicFramePr>
            <p:cNvPr id="15" name="Diagram 14"/>
            <p:cNvGraphicFramePr/>
            <p:nvPr/>
          </p:nvGraphicFramePr>
          <p:xfrm>
            <a:off x="2807533" y="1439396"/>
            <a:ext cx="7060407" cy="47069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Rectangle 15"/>
            <p:cNvSpPr/>
            <p:nvPr/>
          </p:nvSpPr>
          <p:spPr>
            <a:xfrm>
              <a:off x="5804337" y="3488065"/>
              <a:ext cx="1066800" cy="609600"/>
            </a:xfrm>
            <a:prstGeom prst="rect">
              <a:avLst/>
            </a:prstGeom>
            <a:solidFill>
              <a:schemeClr val="tx2"/>
            </a:solidFill>
            <a:ln>
              <a:noFill/>
            </a:ln>
            <a:effectLst>
              <a:glow rad="228600">
                <a:schemeClr val="accent4">
                  <a:satMod val="175000"/>
                  <a:alpha val="40000"/>
                </a:schemeClr>
              </a:glow>
              <a:outerShdw sx="1000" sy="1000" algn="ctr">
                <a:schemeClr val="tx1"/>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67" dirty="0"/>
                <a:t>Quality control</a:t>
              </a:r>
            </a:p>
          </p:txBody>
        </p:sp>
        <p:cxnSp>
          <p:nvCxnSpPr>
            <p:cNvPr id="17" name="Straight Arrow Connector 16"/>
            <p:cNvCxnSpPr/>
            <p:nvPr/>
          </p:nvCxnSpPr>
          <p:spPr>
            <a:xfrm flipV="1">
              <a:off x="6337737" y="3030865"/>
              <a:ext cx="0" cy="381000"/>
            </a:xfrm>
            <a:prstGeom prst="straightConnector1">
              <a:avLst/>
            </a:prstGeom>
            <a:ln>
              <a:solidFill>
                <a:schemeClr val="tx2"/>
              </a:solidFill>
              <a:headEnd type="none"/>
              <a:tailEnd type="triangle"/>
            </a:ln>
            <a:effectLst/>
          </p:spPr>
          <p:style>
            <a:lnRef idx="3">
              <a:schemeClr val="accent2"/>
            </a:lnRef>
            <a:fillRef idx="0">
              <a:schemeClr val="accent2"/>
            </a:fillRef>
            <a:effectRef idx="2">
              <a:schemeClr val="accent2"/>
            </a:effectRef>
            <a:fontRef idx="minor">
              <a:schemeClr val="tx1"/>
            </a:fontRef>
          </p:style>
        </p:cxnSp>
        <p:cxnSp>
          <p:nvCxnSpPr>
            <p:cNvPr id="18" name="Straight Arrow Connector 17"/>
            <p:cNvCxnSpPr/>
            <p:nvPr/>
          </p:nvCxnSpPr>
          <p:spPr>
            <a:xfrm>
              <a:off x="6947337" y="3792865"/>
              <a:ext cx="457200" cy="0"/>
            </a:xfrm>
            <a:prstGeom prst="straightConnector1">
              <a:avLst/>
            </a:prstGeom>
            <a:ln>
              <a:solidFill>
                <a:schemeClr val="tx2"/>
              </a:solidFill>
              <a:headEnd type="none"/>
              <a:tailEnd type="triangle"/>
            </a:ln>
            <a:effectLst/>
          </p:spPr>
          <p:style>
            <a:lnRef idx="3">
              <a:schemeClr val="accent2"/>
            </a:lnRef>
            <a:fillRef idx="0">
              <a:schemeClr val="accent2"/>
            </a:fillRef>
            <a:effectRef idx="2">
              <a:schemeClr val="accent2"/>
            </a:effectRef>
            <a:fontRef idx="minor">
              <a:schemeClr val="tx1"/>
            </a:fontRef>
          </p:style>
        </p:cxnSp>
        <p:cxnSp>
          <p:nvCxnSpPr>
            <p:cNvPr id="19" name="Straight Arrow Connector 18"/>
            <p:cNvCxnSpPr/>
            <p:nvPr/>
          </p:nvCxnSpPr>
          <p:spPr>
            <a:xfrm flipH="1">
              <a:off x="5270937" y="3792865"/>
              <a:ext cx="457200" cy="0"/>
            </a:xfrm>
            <a:prstGeom prst="straightConnector1">
              <a:avLst/>
            </a:prstGeom>
            <a:ln>
              <a:solidFill>
                <a:schemeClr val="tx2"/>
              </a:solidFill>
              <a:headEnd type="none"/>
              <a:tailEnd type="triangle"/>
            </a:ln>
            <a:effectLst/>
          </p:spPr>
          <p:style>
            <a:lnRef idx="3">
              <a:schemeClr val="accent2"/>
            </a:lnRef>
            <a:fillRef idx="0">
              <a:schemeClr val="accent2"/>
            </a:fillRef>
            <a:effectRef idx="2">
              <a:schemeClr val="accent2"/>
            </a:effectRef>
            <a:fontRef idx="minor">
              <a:schemeClr val="tx1"/>
            </a:fontRef>
          </p:style>
        </p:cxnSp>
        <p:cxnSp>
          <p:nvCxnSpPr>
            <p:cNvPr id="20" name="Straight Arrow Connector 19"/>
            <p:cNvCxnSpPr/>
            <p:nvPr/>
          </p:nvCxnSpPr>
          <p:spPr>
            <a:xfrm>
              <a:off x="6337737" y="4173865"/>
              <a:ext cx="0" cy="381000"/>
            </a:xfrm>
            <a:prstGeom prst="straightConnector1">
              <a:avLst/>
            </a:prstGeom>
            <a:ln>
              <a:solidFill>
                <a:schemeClr val="tx2"/>
              </a:solidFill>
              <a:headEnd type="none"/>
              <a:tailEnd type="triangle"/>
            </a:ln>
            <a:effectLst/>
          </p:spPr>
          <p:style>
            <a:lnRef idx="3">
              <a:schemeClr val="accent2"/>
            </a:lnRef>
            <a:fillRef idx="0">
              <a:schemeClr val="accent2"/>
            </a:fillRef>
            <a:effectRef idx="2">
              <a:schemeClr val="accent2"/>
            </a:effectRef>
            <a:fontRef idx="minor">
              <a:schemeClr val="tx1"/>
            </a:fontRef>
          </p:style>
        </p:cxnSp>
      </p:grpSp>
    </p:spTree>
    <p:extLst>
      <p:ext uri="{BB962C8B-B14F-4D97-AF65-F5344CB8AC3E}">
        <p14:creationId xmlns:p14="http://schemas.microsoft.com/office/powerpoint/2010/main" val="14612756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8CC09F4-D3C0-434B-8FB6-837AC4252D91}"/>
              </a:ext>
            </a:extLst>
          </p:cNvPr>
          <p:cNvSpPr>
            <a:spLocks noGrp="1"/>
          </p:cNvSpPr>
          <p:nvPr>
            <p:ph type="title"/>
          </p:nvPr>
        </p:nvSpPr>
        <p:spPr/>
        <p:txBody>
          <a:bodyPr/>
          <a:lstStyle/>
          <a:p>
            <a:r>
              <a:rPr lang="en-US" dirty="0"/>
              <a:t>Why policy surveillance matters</a:t>
            </a:r>
          </a:p>
        </p:txBody>
      </p:sp>
      <p:pic>
        <p:nvPicPr>
          <p:cNvPr id="5" name="Picture 4">
            <a:extLst>
              <a:ext uri="{FF2B5EF4-FFF2-40B4-BE49-F238E27FC236}">
                <a16:creationId xmlns:a16="http://schemas.microsoft.com/office/drawing/2014/main" id="{8BCCDB8C-5F07-2E4F-8F39-E18E413E36A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4101"/>
          <a:stretch/>
        </p:blipFill>
        <p:spPr>
          <a:xfrm>
            <a:off x="321734" y="2225957"/>
            <a:ext cx="1885340" cy="1688579"/>
          </a:xfrm>
          <a:prstGeom prst="rect">
            <a:avLst/>
          </a:prstGeom>
        </p:spPr>
      </p:pic>
      <p:pic>
        <p:nvPicPr>
          <p:cNvPr id="6" name="Picture 5">
            <a:extLst>
              <a:ext uri="{FF2B5EF4-FFF2-40B4-BE49-F238E27FC236}">
                <a16:creationId xmlns:a16="http://schemas.microsoft.com/office/drawing/2014/main" id="{FED913B4-10A8-FC4C-B4CD-639999411AC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15948"/>
          <a:stretch/>
        </p:blipFill>
        <p:spPr>
          <a:xfrm>
            <a:off x="2551526" y="2146564"/>
            <a:ext cx="2117271" cy="1779595"/>
          </a:xfrm>
          <a:prstGeom prst="rect">
            <a:avLst/>
          </a:prstGeom>
        </p:spPr>
      </p:pic>
      <p:pic>
        <p:nvPicPr>
          <p:cNvPr id="7" name="Picture 6">
            <a:extLst>
              <a:ext uri="{FF2B5EF4-FFF2-40B4-BE49-F238E27FC236}">
                <a16:creationId xmlns:a16="http://schemas.microsoft.com/office/drawing/2014/main" id="{3D8A90C8-2A49-2445-8641-140CB5C7B3E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41655" y="2141821"/>
            <a:ext cx="1627632" cy="1627633"/>
          </a:xfrm>
          <a:prstGeom prst="rect">
            <a:avLst/>
          </a:prstGeom>
        </p:spPr>
      </p:pic>
      <p:pic>
        <p:nvPicPr>
          <p:cNvPr id="8" name="Picture 7">
            <a:extLst>
              <a:ext uri="{FF2B5EF4-FFF2-40B4-BE49-F238E27FC236}">
                <a16:creationId xmlns:a16="http://schemas.microsoft.com/office/drawing/2014/main" id="{7A4A8773-A2CE-814D-8264-51AA3D076BD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42144" y="2141820"/>
            <a:ext cx="1627632" cy="1627632"/>
          </a:xfrm>
          <a:prstGeom prst="rect">
            <a:avLst/>
          </a:prstGeom>
        </p:spPr>
      </p:pic>
      <p:pic>
        <p:nvPicPr>
          <p:cNvPr id="9" name="Picture 8">
            <a:extLst>
              <a:ext uri="{FF2B5EF4-FFF2-40B4-BE49-F238E27FC236}">
                <a16:creationId xmlns:a16="http://schemas.microsoft.com/office/drawing/2014/main" id="{E30F9EDE-DDCE-FC43-8CB4-7DE3CCA2986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42635" y="2141820"/>
            <a:ext cx="1627632" cy="1627633"/>
          </a:xfrm>
          <a:prstGeom prst="rect">
            <a:avLst/>
          </a:prstGeom>
        </p:spPr>
      </p:pic>
      <p:sp>
        <p:nvSpPr>
          <p:cNvPr id="10" name="TextBox 9">
            <a:extLst>
              <a:ext uri="{FF2B5EF4-FFF2-40B4-BE49-F238E27FC236}">
                <a16:creationId xmlns:a16="http://schemas.microsoft.com/office/drawing/2014/main" id="{8C9D8CB5-16A5-7449-8E1C-DDCDC07D0D02}"/>
              </a:ext>
            </a:extLst>
          </p:cNvPr>
          <p:cNvSpPr txBox="1"/>
          <p:nvPr/>
        </p:nvSpPr>
        <p:spPr>
          <a:xfrm>
            <a:off x="140453" y="4028070"/>
            <a:ext cx="2247900" cy="523220"/>
          </a:xfrm>
          <a:prstGeom prst="rect">
            <a:avLst/>
          </a:prstGeom>
          <a:noFill/>
          <a:ln>
            <a:noFill/>
          </a:ln>
        </p:spPr>
        <p:txBody>
          <a:bodyPr wrap="square" rtlCol="0">
            <a:spAutoFit/>
          </a:bodyPr>
          <a:lstStyle/>
          <a:p>
            <a:pPr algn="ctr"/>
            <a:r>
              <a:rPr lang="en-US" sz="1400" b="1">
                <a:solidFill>
                  <a:schemeClr val="tx2"/>
                </a:solidFill>
                <a:latin typeface="+mj-lt"/>
              </a:rPr>
              <a:t>Create reliable data for evaluation</a:t>
            </a:r>
          </a:p>
        </p:txBody>
      </p:sp>
      <p:sp>
        <p:nvSpPr>
          <p:cNvPr id="11" name="TextBox 10">
            <a:extLst>
              <a:ext uri="{FF2B5EF4-FFF2-40B4-BE49-F238E27FC236}">
                <a16:creationId xmlns:a16="http://schemas.microsoft.com/office/drawing/2014/main" id="{5214EA3E-78F3-1C48-8C2C-FEA785128F1F}"/>
              </a:ext>
            </a:extLst>
          </p:cNvPr>
          <p:cNvSpPr txBox="1"/>
          <p:nvPr/>
        </p:nvSpPr>
        <p:spPr>
          <a:xfrm>
            <a:off x="2486210" y="4028070"/>
            <a:ext cx="2247900" cy="738664"/>
          </a:xfrm>
          <a:prstGeom prst="rect">
            <a:avLst/>
          </a:prstGeom>
          <a:noFill/>
          <a:ln>
            <a:noFill/>
          </a:ln>
        </p:spPr>
        <p:txBody>
          <a:bodyPr wrap="square" rtlCol="0">
            <a:spAutoFit/>
          </a:bodyPr>
          <a:lstStyle/>
          <a:p>
            <a:pPr algn="ctr"/>
            <a:r>
              <a:rPr lang="en-US" sz="1400" b="1">
                <a:solidFill>
                  <a:schemeClr val="tx2"/>
                </a:solidFill>
                <a:latin typeface="+mj-lt"/>
              </a:rPr>
              <a:t>Create accessible,</a:t>
            </a:r>
            <a:br>
              <a:rPr lang="en-US" sz="1400" b="1">
                <a:solidFill>
                  <a:schemeClr val="tx2"/>
                </a:solidFill>
                <a:latin typeface="+mj-lt"/>
              </a:rPr>
            </a:br>
            <a:r>
              <a:rPr lang="en-US" sz="1400" b="1">
                <a:solidFill>
                  <a:schemeClr val="tx2"/>
                </a:solidFill>
                <a:latin typeface="+mj-lt"/>
              </a:rPr>
              <a:t>non-partisan information</a:t>
            </a:r>
          </a:p>
        </p:txBody>
      </p:sp>
      <p:sp>
        <p:nvSpPr>
          <p:cNvPr id="12" name="TextBox 11">
            <a:extLst>
              <a:ext uri="{FF2B5EF4-FFF2-40B4-BE49-F238E27FC236}">
                <a16:creationId xmlns:a16="http://schemas.microsoft.com/office/drawing/2014/main" id="{1F58CFB1-D15D-FD4E-9C7C-D915D4365E2C}"/>
              </a:ext>
            </a:extLst>
          </p:cNvPr>
          <p:cNvSpPr txBox="1"/>
          <p:nvPr/>
        </p:nvSpPr>
        <p:spPr>
          <a:xfrm>
            <a:off x="4934399" y="4028070"/>
            <a:ext cx="2247900" cy="523220"/>
          </a:xfrm>
          <a:prstGeom prst="rect">
            <a:avLst/>
          </a:prstGeom>
          <a:noFill/>
          <a:ln>
            <a:noFill/>
          </a:ln>
        </p:spPr>
        <p:txBody>
          <a:bodyPr wrap="square" rtlCol="0">
            <a:spAutoFit/>
          </a:bodyPr>
          <a:lstStyle/>
          <a:p>
            <a:pPr algn="ctr"/>
            <a:r>
              <a:rPr lang="en-US" sz="1400" b="1">
                <a:solidFill>
                  <a:schemeClr val="tx2"/>
                </a:solidFill>
                <a:latin typeface="+mj-lt"/>
              </a:rPr>
              <a:t>Track change over time &amp; measure progress</a:t>
            </a:r>
          </a:p>
        </p:txBody>
      </p:sp>
      <p:sp>
        <p:nvSpPr>
          <p:cNvPr id="13" name="TextBox 12">
            <a:extLst>
              <a:ext uri="{FF2B5EF4-FFF2-40B4-BE49-F238E27FC236}">
                <a16:creationId xmlns:a16="http://schemas.microsoft.com/office/drawing/2014/main" id="{58AF95C2-05BB-764E-94F7-06C59E2C8F84}"/>
              </a:ext>
            </a:extLst>
          </p:cNvPr>
          <p:cNvSpPr txBox="1"/>
          <p:nvPr/>
        </p:nvSpPr>
        <p:spPr>
          <a:xfrm>
            <a:off x="7532010" y="4028070"/>
            <a:ext cx="2247900" cy="523220"/>
          </a:xfrm>
          <a:prstGeom prst="rect">
            <a:avLst/>
          </a:prstGeom>
          <a:noFill/>
          <a:ln>
            <a:noFill/>
          </a:ln>
        </p:spPr>
        <p:txBody>
          <a:bodyPr wrap="square" rtlCol="0">
            <a:spAutoFit/>
          </a:bodyPr>
          <a:lstStyle/>
          <a:p>
            <a:pPr algn="ctr"/>
            <a:r>
              <a:rPr lang="en-US" sz="1400" b="1">
                <a:solidFill>
                  <a:schemeClr val="tx2"/>
                </a:solidFill>
                <a:latin typeface="+mj-lt"/>
              </a:rPr>
              <a:t>Diffuse innovative policy ideas</a:t>
            </a:r>
          </a:p>
        </p:txBody>
      </p:sp>
      <p:sp>
        <p:nvSpPr>
          <p:cNvPr id="14" name="TextBox 13">
            <a:extLst>
              <a:ext uri="{FF2B5EF4-FFF2-40B4-BE49-F238E27FC236}">
                <a16:creationId xmlns:a16="http://schemas.microsoft.com/office/drawing/2014/main" id="{9A2A21B9-F83E-AB48-8092-697956116E8D}"/>
              </a:ext>
            </a:extLst>
          </p:cNvPr>
          <p:cNvSpPr txBox="1"/>
          <p:nvPr/>
        </p:nvSpPr>
        <p:spPr>
          <a:xfrm>
            <a:off x="9924201" y="4021167"/>
            <a:ext cx="2247900" cy="523220"/>
          </a:xfrm>
          <a:prstGeom prst="rect">
            <a:avLst/>
          </a:prstGeom>
          <a:noFill/>
          <a:ln>
            <a:noFill/>
          </a:ln>
        </p:spPr>
        <p:txBody>
          <a:bodyPr wrap="square" rtlCol="0">
            <a:spAutoFit/>
          </a:bodyPr>
          <a:lstStyle/>
          <a:p>
            <a:pPr algn="ctr"/>
            <a:r>
              <a:rPr lang="en-US" sz="1400" b="1">
                <a:solidFill>
                  <a:schemeClr val="tx2"/>
                </a:solidFill>
                <a:latin typeface="+mj-lt"/>
              </a:rPr>
              <a:t>Build workforce capacity</a:t>
            </a:r>
          </a:p>
        </p:txBody>
      </p:sp>
    </p:spTree>
    <p:extLst>
      <p:ext uri="{BB962C8B-B14F-4D97-AF65-F5344CB8AC3E}">
        <p14:creationId xmlns:p14="http://schemas.microsoft.com/office/powerpoint/2010/main" val="3096572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ppt_x"/>
                                          </p:val>
                                        </p:tav>
                                        <p:tav tm="100000">
                                          <p:val>
                                            <p:strVal val="#ppt_x"/>
                                          </p:val>
                                        </p:tav>
                                      </p:tavLst>
                                    </p:anim>
                                    <p:anim calcmode="lin" valueType="num">
                                      <p:cBhvr additive="base">
                                        <p:cTn id="2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additive="base">
                                        <p:cTn id="47" dur="500" fill="hold"/>
                                        <p:tgtEl>
                                          <p:spTgt spid="9"/>
                                        </p:tgtEl>
                                        <p:attrNameLst>
                                          <p:attrName>ppt_x</p:attrName>
                                        </p:attrNameLst>
                                      </p:cBhvr>
                                      <p:tavLst>
                                        <p:tav tm="0">
                                          <p:val>
                                            <p:strVal val="#ppt_x"/>
                                          </p:val>
                                        </p:tav>
                                        <p:tav tm="100000">
                                          <p:val>
                                            <p:strVal val="#ppt_x"/>
                                          </p:val>
                                        </p:tav>
                                      </p:tavLst>
                                    </p:anim>
                                    <p:anim calcmode="lin" valueType="num">
                                      <p:cBhvr additive="base">
                                        <p:cTn id="48" dur="500" fill="hold"/>
                                        <p:tgtEl>
                                          <p:spTgt spid="9"/>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additive="base">
                                        <p:cTn id="51" dur="500" fill="hold"/>
                                        <p:tgtEl>
                                          <p:spTgt spid="14"/>
                                        </p:tgtEl>
                                        <p:attrNameLst>
                                          <p:attrName>ppt_x</p:attrName>
                                        </p:attrNameLst>
                                      </p:cBhvr>
                                      <p:tavLst>
                                        <p:tav tm="0">
                                          <p:val>
                                            <p:strVal val="#ppt_x"/>
                                          </p:val>
                                        </p:tav>
                                        <p:tav tm="100000">
                                          <p:val>
                                            <p:strVal val="#ppt_x"/>
                                          </p:val>
                                        </p:tav>
                                      </p:tavLst>
                                    </p:anim>
                                    <p:anim calcmode="lin" valueType="num">
                                      <p:cBhvr additive="base">
                                        <p:cTn id="5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B0E75-C40A-2CE9-B4E7-5C246AA70B22}"/>
              </a:ext>
            </a:extLst>
          </p:cNvPr>
          <p:cNvSpPr>
            <a:spLocks noGrp="1"/>
          </p:cNvSpPr>
          <p:nvPr>
            <p:ph type="title"/>
          </p:nvPr>
        </p:nvSpPr>
        <p:spPr/>
        <p:txBody>
          <a:bodyPr/>
          <a:lstStyle/>
          <a:p>
            <a:r>
              <a:rPr lang="en-US" sz="3200" dirty="0"/>
              <a:t>Legal Epi for Drug Policy</a:t>
            </a:r>
          </a:p>
        </p:txBody>
      </p:sp>
      <p:sp>
        <p:nvSpPr>
          <p:cNvPr id="3" name="Text Placeholder 2">
            <a:extLst>
              <a:ext uri="{FF2B5EF4-FFF2-40B4-BE49-F238E27FC236}">
                <a16:creationId xmlns:a16="http://schemas.microsoft.com/office/drawing/2014/main" id="{7C6811CC-651D-E98E-AF27-AF4C526C1379}"/>
              </a:ext>
            </a:extLst>
          </p:cNvPr>
          <p:cNvSpPr>
            <a:spLocks noGrp="1"/>
          </p:cNvSpPr>
          <p:nvPr>
            <p:ph type="body" idx="1"/>
          </p:nvPr>
        </p:nvSpPr>
        <p:spPr>
          <a:xfrm>
            <a:off x="212400" y="1197016"/>
            <a:ext cx="11112033" cy="4906400"/>
          </a:xfrm>
        </p:spPr>
        <p:txBody>
          <a:bodyPr/>
          <a:lstStyle/>
          <a:p>
            <a:pPr marL="186262" indent="0">
              <a:buNone/>
            </a:pPr>
            <a:endParaRPr lang="en-US" dirty="0"/>
          </a:p>
          <a:p>
            <a:r>
              <a:rPr lang="en-US" sz="2400" dirty="0">
                <a:latin typeface="+mn-lt"/>
              </a:rPr>
              <a:t>Much of drug policy is regulated at the state level, where there is often significant variation in how states </a:t>
            </a:r>
            <a:r>
              <a:rPr lang="en-US" sz="2400" dirty="0"/>
              <a:t>have responded (or failed to respond) to the ongoing opioid overdose epidemic</a:t>
            </a:r>
          </a:p>
          <a:p>
            <a:pPr lvl="1">
              <a:lnSpc>
                <a:spcPct val="100000"/>
              </a:lnSpc>
              <a:spcBef>
                <a:spcPts val="0"/>
              </a:spcBef>
            </a:pPr>
            <a:r>
              <a:rPr lang="en-US" sz="2400" dirty="0">
                <a:latin typeface="+mn-lt"/>
              </a:rPr>
              <a:t>Licensure</a:t>
            </a:r>
          </a:p>
          <a:p>
            <a:pPr lvl="1">
              <a:lnSpc>
                <a:spcPct val="100000"/>
              </a:lnSpc>
              <a:spcBef>
                <a:spcPts val="0"/>
              </a:spcBef>
            </a:pPr>
            <a:r>
              <a:rPr lang="en-US" sz="2400" dirty="0">
                <a:latin typeface="+mn-lt"/>
              </a:rPr>
              <a:t>Drug criminalization (or decriminalization)</a:t>
            </a:r>
          </a:p>
          <a:p>
            <a:pPr lvl="1">
              <a:lnSpc>
                <a:spcPct val="100000"/>
              </a:lnSpc>
              <a:spcBef>
                <a:spcPts val="0"/>
              </a:spcBef>
            </a:pPr>
            <a:r>
              <a:rPr lang="en-US" sz="2400" dirty="0">
                <a:latin typeface="+mn-lt"/>
              </a:rPr>
              <a:t>Good Samaritan laws</a:t>
            </a:r>
          </a:p>
          <a:p>
            <a:pPr lvl="1">
              <a:lnSpc>
                <a:spcPct val="100000"/>
              </a:lnSpc>
              <a:spcBef>
                <a:spcPts val="0"/>
              </a:spcBef>
            </a:pPr>
            <a:r>
              <a:rPr lang="en-US" sz="2400" dirty="0">
                <a:latin typeface="+mn-lt"/>
              </a:rPr>
              <a:t>Access to naloxone</a:t>
            </a:r>
          </a:p>
          <a:p>
            <a:pPr lvl="1">
              <a:lnSpc>
                <a:spcPct val="100000"/>
              </a:lnSpc>
              <a:spcBef>
                <a:spcPts val="0"/>
              </a:spcBef>
            </a:pPr>
            <a:r>
              <a:rPr lang="en-US" sz="2400" dirty="0">
                <a:latin typeface="+mn-lt"/>
              </a:rPr>
              <a:t>Access to medications and treatment for Opioid Use Disorder (OUD)</a:t>
            </a:r>
          </a:p>
          <a:p>
            <a:pPr lvl="1">
              <a:lnSpc>
                <a:spcPct val="100000"/>
              </a:lnSpc>
              <a:spcBef>
                <a:spcPts val="0"/>
              </a:spcBef>
            </a:pPr>
            <a:r>
              <a:rPr lang="en-US" sz="2400" dirty="0">
                <a:latin typeface="+mn-lt"/>
              </a:rPr>
              <a:t>Prescription drug monitoring</a:t>
            </a:r>
          </a:p>
          <a:p>
            <a:pPr lvl="1">
              <a:lnSpc>
                <a:spcPct val="100000"/>
              </a:lnSpc>
              <a:spcBef>
                <a:spcPts val="0"/>
              </a:spcBef>
            </a:pPr>
            <a:r>
              <a:rPr lang="en-US" sz="2400" dirty="0">
                <a:latin typeface="+mn-lt"/>
              </a:rPr>
              <a:t>Syringe service programs</a:t>
            </a:r>
            <a:endParaRPr lang="en-US" sz="2400" dirty="0"/>
          </a:p>
        </p:txBody>
      </p:sp>
    </p:spTree>
    <p:extLst>
      <p:ext uri="{BB962C8B-B14F-4D97-AF65-F5344CB8AC3E}">
        <p14:creationId xmlns:p14="http://schemas.microsoft.com/office/powerpoint/2010/main" val="1297281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B0E75-C40A-2CE9-B4E7-5C246AA70B22}"/>
              </a:ext>
            </a:extLst>
          </p:cNvPr>
          <p:cNvSpPr>
            <a:spLocks noGrp="1"/>
          </p:cNvSpPr>
          <p:nvPr>
            <p:ph type="title"/>
          </p:nvPr>
        </p:nvSpPr>
        <p:spPr/>
        <p:txBody>
          <a:bodyPr/>
          <a:lstStyle/>
          <a:p>
            <a:r>
              <a:rPr lang="en-US" sz="3200" dirty="0"/>
              <a:t>Legal Epi for Drug Policy</a:t>
            </a:r>
          </a:p>
        </p:txBody>
      </p:sp>
      <p:sp>
        <p:nvSpPr>
          <p:cNvPr id="3" name="Text Placeholder 2">
            <a:extLst>
              <a:ext uri="{FF2B5EF4-FFF2-40B4-BE49-F238E27FC236}">
                <a16:creationId xmlns:a16="http://schemas.microsoft.com/office/drawing/2014/main" id="{7C6811CC-651D-E98E-AF27-AF4C526C1379}"/>
              </a:ext>
            </a:extLst>
          </p:cNvPr>
          <p:cNvSpPr>
            <a:spLocks noGrp="1"/>
          </p:cNvSpPr>
          <p:nvPr>
            <p:ph type="body" idx="1"/>
          </p:nvPr>
        </p:nvSpPr>
        <p:spPr>
          <a:xfrm>
            <a:off x="212401" y="1197016"/>
            <a:ext cx="9454113" cy="4906400"/>
          </a:xfrm>
        </p:spPr>
        <p:txBody>
          <a:bodyPr/>
          <a:lstStyle/>
          <a:p>
            <a:pPr marL="186262" indent="0">
              <a:buNone/>
            </a:pPr>
            <a:endParaRPr lang="en-US" dirty="0">
              <a:latin typeface="+mn-lt"/>
            </a:endParaRPr>
          </a:p>
          <a:p>
            <a:r>
              <a:rPr lang="en-US" sz="2800" dirty="0">
                <a:latin typeface="+mn-lt"/>
              </a:rPr>
              <a:t>Comprehensiveness of state policy to prevent overdose deaths</a:t>
            </a:r>
          </a:p>
          <a:p>
            <a:endParaRPr lang="en-US" sz="2800" dirty="0"/>
          </a:p>
          <a:p>
            <a:r>
              <a:rPr lang="en-US" sz="2800" dirty="0">
                <a:latin typeface="+mn-lt"/>
              </a:rPr>
              <a:t>Buprenorphine prescribing requirements and limitations</a:t>
            </a:r>
          </a:p>
        </p:txBody>
      </p:sp>
    </p:spTree>
    <p:extLst>
      <p:ext uri="{BB962C8B-B14F-4D97-AF65-F5344CB8AC3E}">
        <p14:creationId xmlns:p14="http://schemas.microsoft.com/office/powerpoint/2010/main" val="3535084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C38C71D-23FA-C545-83B2-00F22AC5B9D3}"/>
              </a:ext>
            </a:extLst>
          </p:cNvPr>
          <p:cNvSpPr>
            <a:spLocks noGrp="1"/>
          </p:cNvSpPr>
          <p:nvPr>
            <p:ph type="title"/>
          </p:nvPr>
        </p:nvSpPr>
        <p:spPr>
          <a:xfrm>
            <a:off x="0" y="2162641"/>
            <a:ext cx="5742000" cy="1976400"/>
          </a:xfrm>
        </p:spPr>
        <p:txBody>
          <a:bodyPr/>
          <a:lstStyle/>
          <a:p>
            <a:pPr algn="ctr"/>
            <a:r>
              <a:rPr lang="en-US" sz="4800" dirty="0"/>
              <a:t>Jonathan Larsen,</a:t>
            </a:r>
            <a:br>
              <a:rPr lang="en-US" sz="4800" dirty="0"/>
            </a:br>
            <a:r>
              <a:rPr lang="en-US" sz="2400" dirty="0"/>
              <a:t>Center for Public Health Law Research</a:t>
            </a:r>
          </a:p>
        </p:txBody>
      </p:sp>
      <p:pic>
        <p:nvPicPr>
          <p:cNvPr id="3074" name="Picture 2">
            <a:extLst>
              <a:ext uri="{FF2B5EF4-FFF2-40B4-BE49-F238E27FC236}">
                <a16:creationId xmlns:a16="http://schemas.microsoft.com/office/drawing/2014/main" id="{4B07AD66-6560-5C8A-EFBF-4362FBEC13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63980" y="887535"/>
            <a:ext cx="3727481" cy="50829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6242225"/>
      </p:ext>
    </p:extLst>
  </p:cSld>
  <p:clrMapOvr>
    <a:masterClrMapping/>
  </p:clrMapOvr>
</p:sld>
</file>

<file path=ppt/theme/theme1.xml><?xml version="1.0" encoding="utf-8"?>
<a:theme xmlns:a="http://schemas.openxmlformats.org/drawingml/2006/main" name="Temple University">
  <a:themeElements>
    <a:clrScheme name="Simple Light">
      <a:dk1>
        <a:srgbClr val="FFFFFF"/>
      </a:dk1>
      <a:lt1>
        <a:srgbClr val="EEEEEE"/>
      </a:lt1>
      <a:dk2>
        <a:srgbClr val="212121"/>
      </a:dk2>
      <a:lt2>
        <a:srgbClr val="A41E35"/>
      </a:lt2>
      <a:accent1>
        <a:srgbClr val="E7201D"/>
      </a:accent1>
      <a:accent2>
        <a:srgbClr val="FCB813"/>
      </a:accent2>
      <a:accent3>
        <a:srgbClr val="CEECF9"/>
      </a:accent3>
      <a:accent4>
        <a:srgbClr val="F2EEE8"/>
      </a:accent4>
      <a:accent5>
        <a:srgbClr val="BCA685"/>
      </a:accent5>
      <a:accent6>
        <a:srgbClr val="2E297B"/>
      </a:accent6>
      <a:hlink>
        <a:srgbClr val="A41E35"/>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emple University __ Presentation Template  May 2019 [Read-Only]" id="{6368B027-36AF-43CF-8CD3-5B833EE24CB6}" vid="{A39FD72F-5173-413C-851D-FF5B286A9A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126032</TotalTime>
  <Words>3786</Words>
  <Application>Microsoft Office PowerPoint</Application>
  <PresentationFormat>Widescreen</PresentationFormat>
  <Paragraphs>317</Paragraphs>
  <Slides>43</Slides>
  <Notes>39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43</vt:i4>
      </vt:variant>
    </vt:vector>
  </HeadingPairs>
  <TitlesOfParts>
    <vt:vector size="51" baseType="lpstr">
      <vt:lpstr>Arial</vt:lpstr>
      <vt:lpstr>Calibri</vt:lpstr>
      <vt:lpstr>Open Sans</vt:lpstr>
      <vt:lpstr>Oswald</vt:lpstr>
      <vt:lpstr>Roboto</vt:lpstr>
      <vt:lpstr>Roboto Condensed</vt:lpstr>
      <vt:lpstr>Roboto Medium</vt:lpstr>
      <vt:lpstr>Temple University</vt:lpstr>
      <vt:lpstr>Legal Epi at Lunch: Legal Data for Drug Policy</vt:lpstr>
      <vt:lpstr>Legal epidemiology</vt:lpstr>
      <vt:lpstr>Policy surveillance</vt:lpstr>
      <vt:lpstr>Access Data</vt:lpstr>
      <vt:lpstr>The Policy Surveillance Process</vt:lpstr>
      <vt:lpstr>Why policy surveillance matters</vt:lpstr>
      <vt:lpstr>Legal Epi for Drug Policy</vt:lpstr>
      <vt:lpstr>Legal Epi for Drug Policy</vt:lpstr>
      <vt:lpstr>Jonathan Larsen, Center for Public Health Law Research</vt:lpstr>
      <vt:lpstr>Kate Boulton, Vital Strategies</vt:lpstr>
      <vt:lpstr>Derek Carr, Vital Strategies</vt:lpstr>
      <vt:lpstr>Stop Overdose Deaths: </vt:lpstr>
      <vt:lpstr>A Whole-of-Government Approach</vt:lpstr>
      <vt:lpstr>Years and Years of Terrible Impact</vt:lpstr>
      <vt:lpstr>Transformational Model</vt:lpstr>
      <vt:lpstr>We reviewed the evidence</vt:lpstr>
      <vt:lpstr>We reviewed the evidence</vt:lpstr>
      <vt:lpstr>PowerPoint Presentation</vt:lpstr>
      <vt:lpstr>Synthesis of Shovel-ready Legal Opportunities</vt:lpstr>
      <vt:lpstr>Synthesis of Shovel-ready Legal Opportunities</vt:lpstr>
      <vt:lpstr>Health Care: Medicaid Expansion/1115 Waivers</vt:lpstr>
      <vt:lpstr>Health Care: Incarceration Effects on Medicaid Status Laws</vt:lpstr>
      <vt:lpstr>Harm Reduction: Good Samaritan Drug Overdose Laws</vt:lpstr>
      <vt:lpstr>Criminal Law: Drug Decriminalization Laws</vt:lpstr>
      <vt:lpstr>Thank You!</vt:lpstr>
      <vt:lpstr>Buprenorphine Prescribing Requirements and Limitations</vt:lpstr>
      <vt:lpstr>PowerPoint Presentation</vt:lpstr>
      <vt:lpstr>Vital Strategies Overdose Prevention Program</vt:lpstr>
      <vt:lpstr>Agenda</vt:lpstr>
      <vt:lpstr>Federal Legal Framework: Brief Historical Context</vt:lpstr>
      <vt:lpstr>Buprenorphine Prescribing Requirements and Limitations Dataset Scope</vt:lpstr>
      <vt:lpstr>Why examine state laws on buprenorphine prescribing for OUD?</vt:lpstr>
      <vt:lpstr>At Least 19 states &amp; D.C. Explicitly Regulated Buprenorphine Prescribing for Opioid Use Disorder (Current as of March 1, 2023)</vt:lpstr>
      <vt:lpstr>PowerPoint Presentation</vt:lpstr>
      <vt:lpstr>State Legal Landscape for Buprenorphine Treatment Current as of March 1, 2023</vt:lpstr>
      <vt:lpstr>14 States Regulated Responses to Patient “Non-compliance” Current as of March 1, 2023</vt:lpstr>
      <vt:lpstr>But state laws can also be more supportive of low-barrier, patient-centered care </vt:lpstr>
      <vt:lpstr>PowerPoint Presentation</vt:lpstr>
      <vt:lpstr>Questions?</vt:lpstr>
      <vt:lpstr>Contact Information</vt:lpstr>
      <vt:lpstr>Keep in touch!</vt:lpstr>
      <vt:lpstr>CPHLR Resources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Law in Public Health and Health Care</dc:title>
  <dc:creator>Elizabeth A Platt</dc:creator>
  <cp:lastModifiedBy>Alexandra Hess</cp:lastModifiedBy>
  <cp:revision>259</cp:revision>
  <dcterms:created xsi:type="dcterms:W3CDTF">2021-08-21T18:44:00Z</dcterms:created>
  <dcterms:modified xsi:type="dcterms:W3CDTF">2024-02-15T16:43:18Z</dcterms:modified>
</cp:coreProperties>
</file>