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autoCompressPictures="0">
  <p:sldMasterIdLst>
    <p:sldMasterId id="2147483662" r:id="rId4"/>
  </p:sldMasterIdLst>
  <p:notesMasterIdLst>
    <p:notesMasterId r:id="rId12"/>
  </p:notesMasterIdLst>
  <p:sldIdLst>
    <p:sldId id="256" r:id="rId5"/>
    <p:sldId id="268" r:id="rId6"/>
    <p:sldId id="269" r:id="rId7"/>
    <p:sldId id="270" r:id="rId8"/>
    <p:sldId id="271" r:id="rId9"/>
    <p:sldId id="272" r:id="rId10"/>
    <p:sldId id="267" r:id="rId11"/>
  </p:sldIdLst>
  <p:sldSz cx="9144000" cy="5143500" type="screen16x9"/>
  <p:notesSz cx="6858000" cy="9144000"/>
  <p:embeddedFontLst>
    <p:embeddedFont>
      <p:font typeface="Oswald" pitchFamily="2" charset="77"/>
      <p:regular r:id="rId13"/>
      <p:bold r:id="rId14"/>
    </p:embeddedFont>
    <p:embeddedFont>
      <p:font typeface="Roboto" panose="02000000000000000000" pitchFamily="2" charset="0"/>
      <p:regular r:id="rId15"/>
      <p:bold r:id="rId16"/>
      <p:italic r:id="rId17"/>
      <p:boldItalic r:id="rId18"/>
    </p:embeddedFont>
    <p:embeddedFont>
      <p:font typeface="Roboto Condensed" panose="02000000000000000000" pitchFamily="2" charset="0"/>
      <p:regular r:id="rId19"/>
      <p:bold r:id="rId20"/>
      <p:italic r:id="rId21"/>
      <p:boldItalic r:id="rId22"/>
    </p:embeddedFont>
    <p:embeddedFont>
      <p:font typeface="Roboto Medium" panose="02000000000000000000" pitchFamily="2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0" autoAdjust="0"/>
    <p:restoredTop sz="94674"/>
  </p:normalViewPr>
  <p:slideViewPr>
    <p:cSldViewPr snapToGrid="0" snapToObjects="1">
      <p:cViewPr varScale="1">
        <p:scale>
          <a:sx n="175" d="100"/>
          <a:sy n="175" d="100"/>
        </p:scale>
        <p:origin x="3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font" Target="fonts/font14.fntdata"/><Relationship Id="rId3" Type="http://schemas.openxmlformats.org/officeDocument/2006/relationships/customXml" Target="../customXml/item3.xml"/><Relationship Id="rId21" Type="http://schemas.openxmlformats.org/officeDocument/2006/relationships/font" Target="fonts/font9.fntdata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font" Target="fonts/font13.fntdata"/><Relationship Id="rId2" Type="http://schemas.openxmlformats.org/officeDocument/2006/relationships/customXml" Target="../customXml/item2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12.fntdata"/><Relationship Id="rId5" Type="http://schemas.openxmlformats.org/officeDocument/2006/relationships/slide" Target="slides/slide1.xml"/><Relationship Id="rId15" Type="http://schemas.openxmlformats.org/officeDocument/2006/relationships/font" Target="fonts/font3.fntdata"/><Relationship Id="rId23" Type="http://schemas.openxmlformats.org/officeDocument/2006/relationships/font" Target="fonts/font11.fntdata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font" Target="fonts/font7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E6AFEA-B157-4AD6-B237-0482F68C01EB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</dgm:pt>
    <dgm:pt modelId="{C223CCFC-3784-400B-9BF6-837669A6299D}">
      <dgm:prSet phldrT="[Text]" custT="1"/>
      <dgm:spPr/>
      <dgm:t>
        <a:bodyPr anchor="t"/>
        <a:lstStyle/>
        <a:p>
          <a:pPr algn="ctr"/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2011</a:t>
          </a:r>
        </a:p>
        <a:p>
          <a:pPr algn="ctr"/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The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LawAtlas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Policy Surveillance Portal is created by the PHLR team. It </a:t>
          </a:r>
          <a:r>
            <a:rPr lang="en-US" sz="1200" b="0" i="0" dirty="0">
              <a:latin typeface="Arial" panose="020B0604020202020204" pitchFamily="34" charset="0"/>
              <a:cs typeface="Arial" panose="020B0604020202020204" pitchFamily="34" charset="0"/>
            </a:rPr>
            <a:t>provides a platform for the systematic collection, measurement and display of local, state, and national law.</a:t>
          </a:r>
          <a:endParaRPr lang="en-US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A80AD3-225F-418C-B6E8-D8D8382C0BAD}" type="parTrans" cxnId="{75BA02A5-DC0F-4C7F-B36F-966D57F8642E}">
      <dgm:prSet/>
      <dgm:spPr/>
      <dgm:t>
        <a:bodyPr/>
        <a:lstStyle/>
        <a:p>
          <a:endParaRPr lang="en-US"/>
        </a:p>
      </dgm:t>
    </dgm:pt>
    <dgm:pt modelId="{85ED1E3D-DAD5-4AB1-8421-D6369770A623}" type="sibTrans" cxnId="{75BA02A5-DC0F-4C7F-B36F-966D57F8642E}">
      <dgm:prSet/>
      <dgm:spPr/>
      <dgm:t>
        <a:bodyPr/>
        <a:lstStyle/>
        <a:p>
          <a:endParaRPr lang="en-US"/>
        </a:p>
      </dgm:t>
    </dgm:pt>
    <dgm:pt modelId="{45F30E51-FB51-4934-97BB-CB41AD046D10}">
      <dgm:prSet phldrT="[Text]" custT="1"/>
      <dgm:spPr/>
      <dgm:t>
        <a:bodyPr anchor="t"/>
        <a:lstStyle/>
        <a:p>
          <a:pPr algn="ctr"/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2009</a:t>
          </a:r>
        </a:p>
        <a:p>
          <a:pPr algn="ctr"/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The Public Health Law Research (PHLR) program is launched with a grant from the Robert Wood Johnson Foundation (RWJF).</a:t>
          </a:r>
        </a:p>
      </dgm:t>
    </dgm:pt>
    <dgm:pt modelId="{1ACBACC2-0DD6-4F34-A2B0-089093149A21}" type="sibTrans" cxnId="{BD4040F2-EF9D-48EB-950E-3EF9EE99B4EC}">
      <dgm:prSet/>
      <dgm:spPr/>
      <dgm:t>
        <a:bodyPr/>
        <a:lstStyle/>
        <a:p>
          <a:endParaRPr lang="en-US"/>
        </a:p>
      </dgm:t>
    </dgm:pt>
    <dgm:pt modelId="{570DBBF8-1432-4103-8D73-76A23B03D98E}" type="parTrans" cxnId="{BD4040F2-EF9D-48EB-950E-3EF9EE99B4EC}">
      <dgm:prSet/>
      <dgm:spPr/>
      <dgm:t>
        <a:bodyPr/>
        <a:lstStyle/>
        <a:p>
          <a:endParaRPr lang="en-US"/>
        </a:p>
      </dgm:t>
    </dgm:pt>
    <dgm:pt modelId="{6C9F3A7A-AA90-4479-9B2A-32BA760773E5}">
      <dgm:prSet phldrT="[Text]" custT="1"/>
      <dgm:spPr/>
      <dgm:t>
        <a:bodyPr anchor="t"/>
        <a:lstStyle/>
        <a:p>
          <a:pPr algn="ctr"/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2015</a:t>
          </a:r>
        </a:p>
        <a:p>
          <a:pPr algn="ctr"/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The Policy Surveillance Program is founded with a three-year grant from RWJF.</a:t>
          </a:r>
        </a:p>
      </dgm:t>
    </dgm:pt>
    <dgm:pt modelId="{3B1BF44F-2B12-4FF8-A008-447BF0C77345}" type="sibTrans" cxnId="{CA9AEEF3-338E-4BD5-A0CC-43C5777365DE}">
      <dgm:prSet/>
      <dgm:spPr/>
      <dgm:t>
        <a:bodyPr/>
        <a:lstStyle/>
        <a:p>
          <a:endParaRPr lang="en-US"/>
        </a:p>
      </dgm:t>
    </dgm:pt>
    <dgm:pt modelId="{7267082F-B11E-4CE7-AB0D-FAB7226EB2AE}" type="parTrans" cxnId="{CA9AEEF3-338E-4BD5-A0CC-43C5777365DE}">
      <dgm:prSet/>
      <dgm:spPr/>
      <dgm:t>
        <a:bodyPr/>
        <a:lstStyle/>
        <a:p>
          <a:endParaRPr lang="en-US"/>
        </a:p>
      </dgm:t>
    </dgm:pt>
    <dgm:pt modelId="{41E07932-933D-43FE-B8F0-25F1819451D5}" type="pres">
      <dgm:prSet presAssocID="{44E6AFEA-B157-4AD6-B237-0482F68C01EB}" presName="rootnode" presStyleCnt="0">
        <dgm:presLayoutVars>
          <dgm:chMax/>
          <dgm:chPref/>
          <dgm:dir/>
          <dgm:animLvl val="lvl"/>
        </dgm:presLayoutVars>
      </dgm:prSet>
      <dgm:spPr/>
    </dgm:pt>
    <dgm:pt modelId="{2A031E53-14A6-4B28-84D4-E699C87ED548}" type="pres">
      <dgm:prSet presAssocID="{45F30E51-FB51-4934-97BB-CB41AD046D10}" presName="composite" presStyleCnt="0"/>
      <dgm:spPr/>
    </dgm:pt>
    <dgm:pt modelId="{391694D8-6EBE-45C0-951D-E8763D81BC21}" type="pres">
      <dgm:prSet presAssocID="{45F30E51-FB51-4934-97BB-CB41AD046D10}" presName="LShape" presStyleLbl="alignNode1" presStyleIdx="0" presStyleCnt="5"/>
      <dgm:spPr/>
    </dgm:pt>
    <dgm:pt modelId="{304AE93D-D12B-4780-80F3-DA927B0CEBC7}" type="pres">
      <dgm:prSet presAssocID="{45F30E51-FB51-4934-97BB-CB41AD046D10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3C1B3155-F2C9-4BA3-BC1E-8A9A777A5032}" type="pres">
      <dgm:prSet presAssocID="{45F30E51-FB51-4934-97BB-CB41AD046D10}" presName="Triangle" presStyleLbl="alignNode1" presStyleIdx="1" presStyleCnt="5"/>
      <dgm:spPr/>
    </dgm:pt>
    <dgm:pt modelId="{44EFEE14-2429-4D17-A557-549E9E30BE91}" type="pres">
      <dgm:prSet presAssocID="{1ACBACC2-0DD6-4F34-A2B0-089093149A21}" presName="sibTrans" presStyleCnt="0"/>
      <dgm:spPr/>
    </dgm:pt>
    <dgm:pt modelId="{45800DF6-32EB-425D-892F-ECB1A8AA697F}" type="pres">
      <dgm:prSet presAssocID="{1ACBACC2-0DD6-4F34-A2B0-089093149A21}" presName="space" presStyleCnt="0"/>
      <dgm:spPr/>
    </dgm:pt>
    <dgm:pt modelId="{36CE0BDE-AFA6-48BE-A653-E4938743E347}" type="pres">
      <dgm:prSet presAssocID="{C223CCFC-3784-400B-9BF6-837669A6299D}" presName="composite" presStyleCnt="0"/>
      <dgm:spPr/>
    </dgm:pt>
    <dgm:pt modelId="{C11831D2-CE91-4A10-BC1A-9F6ED5758502}" type="pres">
      <dgm:prSet presAssocID="{C223CCFC-3784-400B-9BF6-837669A6299D}" presName="LShape" presStyleLbl="alignNode1" presStyleIdx="2" presStyleCnt="5"/>
      <dgm:spPr/>
    </dgm:pt>
    <dgm:pt modelId="{6C394D9F-581D-4DAE-8846-740A7691D578}" type="pres">
      <dgm:prSet presAssocID="{C223CCFC-3784-400B-9BF6-837669A6299D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4C216238-F54A-41D3-BD21-2B612BF91DC9}" type="pres">
      <dgm:prSet presAssocID="{C223CCFC-3784-400B-9BF6-837669A6299D}" presName="Triangle" presStyleLbl="alignNode1" presStyleIdx="3" presStyleCnt="5"/>
      <dgm:spPr/>
    </dgm:pt>
    <dgm:pt modelId="{E8351823-C13C-45A8-BFF5-84C37BCA19B7}" type="pres">
      <dgm:prSet presAssocID="{85ED1E3D-DAD5-4AB1-8421-D6369770A623}" presName="sibTrans" presStyleCnt="0"/>
      <dgm:spPr/>
    </dgm:pt>
    <dgm:pt modelId="{251BF7F6-2E41-42B1-B921-FDC928AE414E}" type="pres">
      <dgm:prSet presAssocID="{85ED1E3D-DAD5-4AB1-8421-D6369770A623}" presName="space" presStyleCnt="0"/>
      <dgm:spPr/>
    </dgm:pt>
    <dgm:pt modelId="{25AAC628-377C-414D-8CB2-7820572E84AE}" type="pres">
      <dgm:prSet presAssocID="{6C9F3A7A-AA90-4479-9B2A-32BA760773E5}" presName="composite" presStyleCnt="0"/>
      <dgm:spPr/>
    </dgm:pt>
    <dgm:pt modelId="{7CC5887F-A5B0-47C3-B970-2D4F85CC1059}" type="pres">
      <dgm:prSet presAssocID="{6C9F3A7A-AA90-4479-9B2A-32BA760773E5}" presName="LShape" presStyleLbl="alignNode1" presStyleIdx="4" presStyleCnt="5"/>
      <dgm:spPr/>
    </dgm:pt>
    <dgm:pt modelId="{15ED921F-74FC-4E80-A90B-D303D7B35F12}" type="pres">
      <dgm:prSet presAssocID="{6C9F3A7A-AA90-4479-9B2A-32BA760773E5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39E9EE2C-30C1-4B64-983F-4D3444F9350B}" type="presOf" srcId="{C223CCFC-3784-400B-9BF6-837669A6299D}" destId="{6C394D9F-581D-4DAE-8846-740A7691D578}" srcOrd="0" destOrd="0" presId="urn:microsoft.com/office/officeart/2009/3/layout/StepUpProcess"/>
    <dgm:cxn modelId="{EBE36355-933E-47DB-8D8F-52D633A3210B}" type="presOf" srcId="{45F30E51-FB51-4934-97BB-CB41AD046D10}" destId="{304AE93D-D12B-4780-80F3-DA927B0CEBC7}" srcOrd="0" destOrd="0" presId="urn:microsoft.com/office/officeart/2009/3/layout/StepUpProcess"/>
    <dgm:cxn modelId="{5EE01B8C-CA35-4F2A-A71E-CEBDD4FAEAAA}" type="presOf" srcId="{44E6AFEA-B157-4AD6-B237-0482F68C01EB}" destId="{41E07932-933D-43FE-B8F0-25F1819451D5}" srcOrd="0" destOrd="0" presId="urn:microsoft.com/office/officeart/2009/3/layout/StepUpProcess"/>
    <dgm:cxn modelId="{75BA02A5-DC0F-4C7F-B36F-966D57F8642E}" srcId="{44E6AFEA-B157-4AD6-B237-0482F68C01EB}" destId="{C223CCFC-3784-400B-9BF6-837669A6299D}" srcOrd="1" destOrd="0" parTransId="{FCA80AD3-225F-418C-B6E8-D8D8382C0BAD}" sibTransId="{85ED1E3D-DAD5-4AB1-8421-D6369770A623}"/>
    <dgm:cxn modelId="{B0CD5DCB-C782-4406-96E0-896CD6214C93}" type="presOf" srcId="{6C9F3A7A-AA90-4479-9B2A-32BA760773E5}" destId="{15ED921F-74FC-4E80-A90B-D303D7B35F12}" srcOrd="0" destOrd="0" presId="urn:microsoft.com/office/officeart/2009/3/layout/StepUpProcess"/>
    <dgm:cxn modelId="{BD4040F2-EF9D-48EB-950E-3EF9EE99B4EC}" srcId="{44E6AFEA-B157-4AD6-B237-0482F68C01EB}" destId="{45F30E51-FB51-4934-97BB-CB41AD046D10}" srcOrd="0" destOrd="0" parTransId="{570DBBF8-1432-4103-8D73-76A23B03D98E}" sibTransId="{1ACBACC2-0DD6-4F34-A2B0-089093149A21}"/>
    <dgm:cxn modelId="{CA9AEEF3-338E-4BD5-A0CC-43C5777365DE}" srcId="{44E6AFEA-B157-4AD6-B237-0482F68C01EB}" destId="{6C9F3A7A-AA90-4479-9B2A-32BA760773E5}" srcOrd="2" destOrd="0" parTransId="{7267082F-B11E-4CE7-AB0D-FAB7226EB2AE}" sibTransId="{3B1BF44F-2B12-4FF8-A008-447BF0C77345}"/>
    <dgm:cxn modelId="{3BAA6B40-28DA-4641-96BD-0CBA544F779C}" type="presParOf" srcId="{41E07932-933D-43FE-B8F0-25F1819451D5}" destId="{2A031E53-14A6-4B28-84D4-E699C87ED548}" srcOrd="0" destOrd="0" presId="urn:microsoft.com/office/officeart/2009/3/layout/StepUpProcess"/>
    <dgm:cxn modelId="{BD24BF95-5C3C-4C79-B709-34422A1BA32A}" type="presParOf" srcId="{2A031E53-14A6-4B28-84D4-E699C87ED548}" destId="{391694D8-6EBE-45C0-951D-E8763D81BC21}" srcOrd="0" destOrd="0" presId="urn:microsoft.com/office/officeart/2009/3/layout/StepUpProcess"/>
    <dgm:cxn modelId="{DE88EA56-8938-45FA-B990-009668F69948}" type="presParOf" srcId="{2A031E53-14A6-4B28-84D4-E699C87ED548}" destId="{304AE93D-D12B-4780-80F3-DA927B0CEBC7}" srcOrd="1" destOrd="0" presId="urn:microsoft.com/office/officeart/2009/3/layout/StepUpProcess"/>
    <dgm:cxn modelId="{C4E17B53-2FA9-4428-8BD0-8F7DC8B77C8A}" type="presParOf" srcId="{2A031E53-14A6-4B28-84D4-E699C87ED548}" destId="{3C1B3155-F2C9-4BA3-BC1E-8A9A777A5032}" srcOrd="2" destOrd="0" presId="urn:microsoft.com/office/officeart/2009/3/layout/StepUpProcess"/>
    <dgm:cxn modelId="{93C99AE2-9B4F-4814-989D-69D974D06DE7}" type="presParOf" srcId="{41E07932-933D-43FE-B8F0-25F1819451D5}" destId="{44EFEE14-2429-4D17-A557-549E9E30BE91}" srcOrd="1" destOrd="0" presId="urn:microsoft.com/office/officeart/2009/3/layout/StepUpProcess"/>
    <dgm:cxn modelId="{E19B2FE4-297A-4173-89F7-2706765C689E}" type="presParOf" srcId="{44EFEE14-2429-4D17-A557-549E9E30BE91}" destId="{45800DF6-32EB-425D-892F-ECB1A8AA697F}" srcOrd="0" destOrd="0" presId="urn:microsoft.com/office/officeart/2009/3/layout/StepUpProcess"/>
    <dgm:cxn modelId="{C528A622-4996-461B-A9FA-AA80B06B3190}" type="presParOf" srcId="{41E07932-933D-43FE-B8F0-25F1819451D5}" destId="{36CE0BDE-AFA6-48BE-A653-E4938743E347}" srcOrd="2" destOrd="0" presId="urn:microsoft.com/office/officeart/2009/3/layout/StepUpProcess"/>
    <dgm:cxn modelId="{AD043140-394D-438C-A1D9-3CBD7F7E7382}" type="presParOf" srcId="{36CE0BDE-AFA6-48BE-A653-E4938743E347}" destId="{C11831D2-CE91-4A10-BC1A-9F6ED5758502}" srcOrd="0" destOrd="0" presId="urn:microsoft.com/office/officeart/2009/3/layout/StepUpProcess"/>
    <dgm:cxn modelId="{8595F5EC-B3BC-4394-9636-148CFBAD1054}" type="presParOf" srcId="{36CE0BDE-AFA6-48BE-A653-E4938743E347}" destId="{6C394D9F-581D-4DAE-8846-740A7691D578}" srcOrd="1" destOrd="0" presId="urn:microsoft.com/office/officeart/2009/3/layout/StepUpProcess"/>
    <dgm:cxn modelId="{04A92270-0C54-4BE1-B416-FA73659CA222}" type="presParOf" srcId="{36CE0BDE-AFA6-48BE-A653-E4938743E347}" destId="{4C216238-F54A-41D3-BD21-2B612BF91DC9}" srcOrd="2" destOrd="0" presId="urn:microsoft.com/office/officeart/2009/3/layout/StepUpProcess"/>
    <dgm:cxn modelId="{4540DA69-F388-48C6-B7F2-8BB8FB80D4E5}" type="presParOf" srcId="{41E07932-933D-43FE-B8F0-25F1819451D5}" destId="{E8351823-C13C-45A8-BFF5-84C37BCA19B7}" srcOrd="3" destOrd="0" presId="urn:microsoft.com/office/officeart/2009/3/layout/StepUpProcess"/>
    <dgm:cxn modelId="{51262B9D-C04B-4910-8CCA-0D8D26A9624C}" type="presParOf" srcId="{E8351823-C13C-45A8-BFF5-84C37BCA19B7}" destId="{251BF7F6-2E41-42B1-B921-FDC928AE414E}" srcOrd="0" destOrd="0" presId="urn:microsoft.com/office/officeart/2009/3/layout/StepUpProcess"/>
    <dgm:cxn modelId="{3025D9A3-B462-4BD9-A82E-2BFA6DE35EBC}" type="presParOf" srcId="{41E07932-933D-43FE-B8F0-25F1819451D5}" destId="{25AAC628-377C-414D-8CB2-7820572E84AE}" srcOrd="4" destOrd="0" presId="urn:microsoft.com/office/officeart/2009/3/layout/StepUpProcess"/>
    <dgm:cxn modelId="{B160EBF2-82AA-4950-8791-FBE453E4CA2D}" type="presParOf" srcId="{25AAC628-377C-414D-8CB2-7820572E84AE}" destId="{7CC5887F-A5B0-47C3-B970-2D4F85CC1059}" srcOrd="0" destOrd="0" presId="urn:microsoft.com/office/officeart/2009/3/layout/StepUpProcess"/>
    <dgm:cxn modelId="{A525B1AC-53BC-49C4-A9D9-D575CD34A445}" type="presParOf" srcId="{25AAC628-377C-414D-8CB2-7820572E84AE}" destId="{15ED921F-74FC-4E80-A90B-D303D7B35F12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71B7D4-86C6-4DE5-8684-759428C2DC3E}" type="doc">
      <dgm:prSet loTypeId="urn:microsoft.com/office/officeart/2005/8/layout/hierarchy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EEC0DF8-92BF-469C-BB07-BF53860FC9A0}">
      <dgm:prSet phldrT="[Text]" custT="1"/>
      <dgm:spPr>
        <a:solidFill>
          <a:srgbClr val="666666"/>
        </a:solidFill>
        <a:ln>
          <a:noFill/>
        </a:ln>
      </dgm:spPr>
      <dgm:t>
        <a:bodyPr/>
        <a:lstStyle/>
        <a:p>
          <a:pPr algn="ctr"/>
          <a:r>
            <a:rPr lang="en-US" sz="1800" b="1" dirty="0" err="1">
              <a:latin typeface="+mj-lt"/>
              <a:cs typeface="Arial" panose="020B0604020202020204" pitchFamily="34" charset="0"/>
            </a:rPr>
            <a:t>LawAtlas.org</a:t>
          </a:r>
          <a:r>
            <a:rPr lang="en-US" sz="1800" b="1" dirty="0">
              <a:latin typeface="+mj-lt"/>
              <a:cs typeface="Arial" panose="020B0604020202020204" pitchFamily="34" charset="0"/>
            </a:rPr>
            <a:t> is a central place for creating, sharing, and accessing authoritative health policy surveillance and related resources.</a:t>
          </a:r>
        </a:p>
      </dgm:t>
    </dgm:pt>
    <dgm:pt modelId="{0EFA916B-125B-4A65-98F6-7B17EE4BF3E4}" type="parTrans" cxnId="{53B87A88-EEA0-4D50-87D6-F37CE6158A93}">
      <dgm:prSet/>
      <dgm:spPr/>
      <dgm:t>
        <a:bodyPr/>
        <a:lstStyle/>
        <a:p>
          <a:endParaRPr lang="en-US"/>
        </a:p>
      </dgm:t>
    </dgm:pt>
    <dgm:pt modelId="{B262BEFC-3B33-4F7A-9048-AEB676AE5877}" type="sibTrans" cxnId="{53B87A88-EEA0-4D50-87D6-F37CE6158A93}">
      <dgm:prSet/>
      <dgm:spPr/>
      <dgm:t>
        <a:bodyPr/>
        <a:lstStyle/>
        <a:p>
          <a:endParaRPr lang="en-US"/>
        </a:p>
      </dgm:t>
    </dgm:pt>
    <dgm:pt modelId="{891EAB9C-96E2-4FBA-8622-9901D96427B6}">
      <dgm:prSet phldrT="[Text]" custT="1"/>
      <dgm:spPr>
        <a:solidFill>
          <a:srgbClr val="981E32"/>
        </a:solidFill>
        <a:ln>
          <a:noFill/>
        </a:ln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Learn policy surveillance methods</a:t>
          </a:r>
        </a:p>
      </dgm:t>
    </dgm:pt>
    <dgm:pt modelId="{7DE9E6DF-E12C-4434-9030-F0B391A56530}" type="parTrans" cxnId="{BF418166-36DD-48DC-8B5E-5F42DF7ECBEA}">
      <dgm:prSet/>
      <dgm:spPr/>
      <dgm:t>
        <a:bodyPr/>
        <a:lstStyle/>
        <a:p>
          <a:endParaRPr lang="en-US"/>
        </a:p>
      </dgm:t>
    </dgm:pt>
    <dgm:pt modelId="{F316E64D-41A5-4147-B0D3-66615C0C1CD8}" type="sibTrans" cxnId="{BF418166-36DD-48DC-8B5E-5F42DF7ECBEA}">
      <dgm:prSet/>
      <dgm:spPr/>
      <dgm:t>
        <a:bodyPr/>
        <a:lstStyle/>
        <a:p>
          <a:endParaRPr lang="en-US"/>
        </a:p>
      </dgm:t>
    </dgm:pt>
    <dgm:pt modelId="{F8294CFE-3A7C-400E-B2DE-3C35992829C0}">
      <dgm:prSet phldrT="[Text]" custT="1"/>
      <dgm:spPr>
        <a:solidFill>
          <a:srgbClr val="981E32"/>
        </a:solidFill>
        <a:ln>
          <a:noFill/>
        </a:ln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Access empirical legal data </a:t>
          </a:r>
        </a:p>
      </dgm:t>
    </dgm:pt>
    <dgm:pt modelId="{AFAA47D6-54DA-461F-A6DE-F7F4EB615F30}" type="parTrans" cxnId="{9D8846A7-9C31-4156-931F-26D11381D7CB}">
      <dgm:prSet/>
      <dgm:spPr/>
      <dgm:t>
        <a:bodyPr/>
        <a:lstStyle/>
        <a:p>
          <a:endParaRPr lang="en-US"/>
        </a:p>
      </dgm:t>
    </dgm:pt>
    <dgm:pt modelId="{419024DC-03DC-4014-8F92-B7089A47F879}" type="sibTrans" cxnId="{9D8846A7-9C31-4156-931F-26D11381D7CB}">
      <dgm:prSet/>
      <dgm:spPr/>
      <dgm:t>
        <a:bodyPr/>
        <a:lstStyle/>
        <a:p>
          <a:endParaRPr lang="en-US"/>
        </a:p>
      </dgm:t>
    </dgm:pt>
    <dgm:pt modelId="{AC582C8E-EC3F-46DB-A020-26449F647919}">
      <dgm:prSet phldrT="[Text]" custT="1"/>
      <dgm:spPr>
        <a:solidFill>
          <a:srgbClr val="981E32"/>
        </a:solidFill>
        <a:ln>
          <a:noFill/>
        </a:ln>
      </dgm:spPr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Learn more about public health laws and policies through related resources</a:t>
          </a:r>
        </a:p>
      </dgm:t>
    </dgm:pt>
    <dgm:pt modelId="{B0291783-6ED0-479D-9A7A-631EC4454583}" type="parTrans" cxnId="{432EBFAE-EF4E-458C-ACBA-3D234884EE58}">
      <dgm:prSet/>
      <dgm:spPr/>
      <dgm:t>
        <a:bodyPr/>
        <a:lstStyle/>
        <a:p>
          <a:endParaRPr lang="en-US"/>
        </a:p>
      </dgm:t>
    </dgm:pt>
    <dgm:pt modelId="{16F24BFD-C3C5-4C25-9A53-D1151077258E}" type="sibTrans" cxnId="{432EBFAE-EF4E-458C-ACBA-3D234884EE58}">
      <dgm:prSet/>
      <dgm:spPr/>
      <dgm:t>
        <a:bodyPr/>
        <a:lstStyle/>
        <a:p>
          <a:endParaRPr lang="en-US"/>
        </a:p>
      </dgm:t>
    </dgm:pt>
    <dgm:pt modelId="{86A17F11-5BA2-418B-8EAB-F83D223279D7}" type="pres">
      <dgm:prSet presAssocID="{4B71B7D4-86C6-4DE5-8684-759428C2DC3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E39BABD-9455-4EF8-BBA0-BF683124B71E}" type="pres">
      <dgm:prSet presAssocID="{6EEC0DF8-92BF-469C-BB07-BF53860FC9A0}" presName="vertOne" presStyleCnt="0"/>
      <dgm:spPr/>
    </dgm:pt>
    <dgm:pt modelId="{77B1CA4A-541B-4901-866F-57DED47E17BD}" type="pres">
      <dgm:prSet presAssocID="{6EEC0DF8-92BF-469C-BB07-BF53860FC9A0}" presName="txOne" presStyleLbl="node0" presStyleIdx="0" presStyleCnt="1" custLinFactNeighborY="-13817">
        <dgm:presLayoutVars>
          <dgm:chPref val="3"/>
        </dgm:presLayoutVars>
      </dgm:prSet>
      <dgm:spPr>
        <a:prstGeom prst="rect">
          <a:avLst/>
        </a:prstGeom>
      </dgm:spPr>
    </dgm:pt>
    <dgm:pt modelId="{6615266C-9BBA-4F12-B17A-03DE1563216B}" type="pres">
      <dgm:prSet presAssocID="{6EEC0DF8-92BF-469C-BB07-BF53860FC9A0}" presName="parTransOne" presStyleCnt="0"/>
      <dgm:spPr/>
    </dgm:pt>
    <dgm:pt modelId="{D8C93278-B9B1-4064-B750-7BBC9A4CAC77}" type="pres">
      <dgm:prSet presAssocID="{6EEC0DF8-92BF-469C-BB07-BF53860FC9A0}" presName="horzOne" presStyleCnt="0"/>
      <dgm:spPr/>
    </dgm:pt>
    <dgm:pt modelId="{BD7C370B-1BFC-4DC5-B229-BC569D40E54D}" type="pres">
      <dgm:prSet presAssocID="{891EAB9C-96E2-4FBA-8622-9901D96427B6}" presName="vertTwo" presStyleCnt="0"/>
      <dgm:spPr/>
    </dgm:pt>
    <dgm:pt modelId="{40A96EFC-2CEA-48FB-8D55-0966663AF36B}" type="pres">
      <dgm:prSet presAssocID="{891EAB9C-96E2-4FBA-8622-9901D96427B6}" presName="txTwo" presStyleLbl="node2" presStyleIdx="0" presStyleCnt="3">
        <dgm:presLayoutVars>
          <dgm:chPref val="3"/>
        </dgm:presLayoutVars>
      </dgm:prSet>
      <dgm:spPr>
        <a:prstGeom prst="rect">
          <a:avLst/>
        </a:prstGeom>
      </dgm:spPr>
    </dgm:pt>
    <dgm:pt modelId="{C62D469F-9487-4989-9BEC-1F0F0B9A6D6C}" type="pres">
      <dgm:prSet presAssocID="{891EAB9C-96E2-4FBA-8622-9901D96427B6}" presName="horzTwo" presStyleCnt="0"/>
      <dgm:spPr/>
    </dgm:pt>
    <dgm:pt modelId="{4449D73A-6420-4E7C-8C85-1916BB4DD45F}" type="pres">
      <dgm:prSet presAssocID="{F316E64D-41A5-4147-B0D3-66615C0C1CD8}" presName="sibSpaceTwo" presStyleCnt="0"/>
      <dgm:spPr/>
    </dgm:pt>
    <dgm:pt modelId="{5731793A-3CEA-428E-83E2-C45E9CAAB69D}" type="pres">
      <dgm:prSet presAssocID="{F8294CFE-3A7C-400E-B2DE-3C35992829C0}" presName="vertTwo" presStyleCnt="0"/>
      <dgm:spPr/>
    </dgm:pt>
    <dgm:pt modelId="{D011196D-830E-4802-B56E-8649475A832B}" type="pres">
      <dgm:prSet presAssocID="{F8294CFE-3A7C-400E-B2DE-3C35992829C0}" presName="txTwo" presStyleLbl="node2" presStyleIdx="1" presStyleCnt="3">
        <dgm:presLayoutVars>
          <dgm:chPref val="3"/>
        </dgm:presLayoutVars>
      </dgm:prSet>
      <dgm:spPr>
        <a:prstGeom prst="rect">
          <a:avLst/>
        </a:prstGeom>
      </dgm:spPr>
    </dgm:pt>
    <dgm:pt modelId="{2C08629C-E982-4097-B7C9-2554362BAE94}" type="pres">
      <dgm:prSet presAssocID="{F8294CFE-3A7C-400E-B2DE-3C35992829C0}" presName="horzTwo" presStyleCnt="0"/>
      <dgm:spPr/>
    </dgm:pt>
    <dgm:pt modelId="{BACF845A-1C7D-4B14-8610-D82AFCD971C8}" type="pres">
      <dgm:prSet presAssocID="{419024DC-03DC-4014-8F92-B7089A47F879}" presName="sibSpaceTwo" presStyleCnt="0"/>
      <dgm:spPr/>
    </dgm:pt>
    <dgm:pt modelId="{0F1745FA-9CB5-4624-B600-84D6D20D5356}" type="pres">
      <dgm:prSet presAssocID="{AC582C8E-EC3F-46DB-A020-26449F647919}" presName="vertTwo" presStyleCnt="0"/>
      <dgm:spPr/>
    </dgm:pt>
    <dgm:pt modelId="{AC22CBBE-6186-4850-BC0F-7ECEA9EBAD5C}" type="pres">
      <dgm:prSet presAssocID="{AC582C8E-EC3F-46DB-A020-26449F647919}" presName="txTwo" presStyleLbl="node2" presStyleIdx="2" presStyleCnt="3">
        <dgm:presLayoutVars>
          <dgm:chPref val="3"/>
        </dgm:presLayoutVars>
      </dgm:prSet>
      <dgm:spPr>
        <a:prstGeom prst="rect">
          <a:avLst/>
        </a:prstGeom>
      </dgm:spPr>
    </dgm:pt>
    <dgm:pt modelId="{AE958490-CB5C-436F-977F-95DBBD41EE91}" type="pres">
      <dgm:prSet presAssocID="{AC582C8E-EC3F-46DB-A020-26449F647919}" presName="horzTwo" presStyleCnt="0"/>
      <dgm:spPr/>
    </dgm:pt>
  </dgm:ptLst>
  <dgm:cxnLst>
    <dgm:cxn modelId="{0FF86A02-DB27-4CE2-B8E1-2DC52E9030AB}" type="presOf" srcId="{891EAB9C-96E2-4FBA-8622-9901D96427B6}" destId="{40A96EFC-2CEA-48FB-8D55-0966663AF36B}" srcOrd="0" destOrd="0" presId="urn:microsoft.com/office/officeart/2005/8/layout/hierarchy4"/>
    <dgm:cxn modelId="{484F1462-8E88-4177-B3D3-8173DE3E5CFD}" type="presOf" srcId="{F8294CFE-3A7C-400E-B2DE-3C35992829C0}" destId="{D011196D-830E-4802-B56E-8649475A832B}" srcOrd="0" destOrd="0" presId="urn:microsoft.com/office/officeart/2005/8/layout/hierarchy4"/>
    <dgm:cxn modelId="{BF418166-36DD-48DC-8B5E-5F42DF7ECBEA}" srcId="{6EEC0DF8-92BF-469C-BB07-BF53860FC9A0}" destId="{891EAB9C-96E2-4FBA-8622-9901D96427B6}" srcOrd="0" destOrd="0" parTransId="{7DE9E6DF-E12C-4434-9030-F0B391A56530}" sibTransId="{F316E64D-41A5-4147-B0D3-66615C0C1CD8}"/>
    <dgm:cxn modelId="{39F95A67-706D-4022-883D-8DFEE191B47B}" type="presOf" srcId="{AC582C8E-EC3F-46DB-A020-26449F647919}" destId="{AC22CBBE-6186-4850-BC0F-7ECEA9EBAD5C}" srcOrd="0" destOrd="0" presId="urn:microsoft.com/office/officeart/2005/8/layout/hierarchy4"/>
    <dgm:cxn modelId="{C1FA6182-0578-4BA2-9498-A1B5419525B4}" type="presOf" srcId="{4B71B7D4-86C6-4DE5-8684-759428C2DC3E}" destId="{86A17F11-5BA2-418B-8EAB-F83D223279D7}" srcOrd="0" destOrd="0" presId="urn:microsoft.com/office/officeart/2005/8/layout/hierarchy4"/>
    <dgm:cxn modelId="{53B87A88-EEA0-4D50-87D6-F37CE6158A93}" srcId="{4B71B7D4-86C6-4DE5-8684-759428C2DC3E}" destId="{6EEC0DF8-92BF-469C-BB07-BF53860FC9A0}" srcOrd="0" destOrd="0" parTransId="{0EFA916B-125B-4A65-98F6-7B17EE4BF3E4}" sibTransId="{B262BEFC-3B33-4F7A-9048-AEB676AE5877}"/>
    <dgm:cxn modelId="{86B21FA5-C4BD-4C44-A56A-2B681A6DDBB8}" type="presOf" srcId="{6EEC0DF8-92BF-469C-BB07-BF53860FC9A0}" destId="{77B1CA4A-541B-4901-866F-57DED47E17BD}" srcOrd="0" destOrd="0" presId="urn:microsoft.com/office/officeart/2005/8/layout/hierarchy4"/>
    <dgm:cxn modelId="{9D8846A7-9C31-4156-931F-26D11381D7CB}" srcId="{6EEC0DF8-92BF-469C-BB07-BF53860FC9A0}" destId="{F8294CFE-3A7C-400E-B2DE-3C35992829C0}" srcOrd="1" destOrd="0" parTransId="{AFAA47D6-54DA-461F-A6DE-F7F4EB615F30}" sibTransId="{419024DC-03DC-4014-8F92-B7089A47F879}"/>
    <dgm:cxn modelId="{432EBFAE-EF4E-458C-ACBA-3D234884EE58}" srcId="{6EEC0DF8-92BF-469C-BB07-BF53860FC9A0}" destId="{AC582C8E-EC3F-46DB-A020-26449F647919}" srcOrd="2" destOrd="0" parTransId="{B0291783-6ED0-479D-9A7A-631EC4454583}" sibTransId="{16F24BFD-C3C5-4C25-9A53-D1151077258E}"/>
    <dgm:cxn modelId="{5789342C-4311-432C-8E3D-CBA34B66BABB}" type="presParOf" srcId="{86A17F11-5BA2-418B-8EAB-F83D223279D7}" destId="{DE39BABD-9455-4EF8-BBA0-BF683124B71E}" srcOrd="0" destOrd="0" presId="urn:microsoft.com/office/officeart/2005/8/layout/hierarchy4"/>
    <dgm:cxn modelId="{9E7BCA39-2CB7-4880-999B-3287CEC48753}" type="presParOf" srcId="{DE39BABD-9455-4EF8-BBA0-BF683124B71E}" destId="{77B1CA4A-541B-4901-866F-57DED47E17BD}" srcOrd="0" destOrd="0" presId="urn:microsoft.com/office/officeart/2005/8/layout/hierarchy4"/>
    <dgm:cxn modelId="{77388F88-2C51-4DC5-85BE-3EFD38332264}" type="presParOf" srcId="{DE39BABD-9455-4EF8-BBA0-BF683124B71E}" destId="{6615266C-9BBA-4F12-B17A-03DE1563216B}" srcOrd="1" destOrd="0" presId="urn:microsoft.com/office/officeart/2005/8/layout/hierarchy4"/>
    <dgm:cxn modelId="{1B79FCF2-4E7B-4370-A536-C3BA17538697}" type="presParOf" srcId="{DE39BABD-9455-4EF8-BBA0-BF683124B71E}" destId="{D8C93278-B9B1-4064-B750-7BBC9A4CAC77}" srcOrd="2" destOrd="0" presId="urn:microsoft.com/office/officeart/2005/8/layout/hierarchy4"/>
    <dgm:cxn modelId="{22ED8C09-E70D-4924-B208-688437AA3E0E}" type="presParOf" srcId="{D8C93278-B9B1-4064-B750-7BBC9A4CAC77}" destId="{BD7C370B-1BFC-4DC5-B229-BC569D40E54D}" srcOrd="0" destOrd="0" presId="urn:microsoft.com/office/officeart/2005/8/layout/hierarchy4"/>
    <dgm:cxn modelId="{23088AD7-291A-49D7-935B-875A7C9CA90E}" type="presParOf" srcId="{BD7C370B-1BFC-4DC5-B229-BC569D40E54D}" destId="{40A96EFC-2CEA-48FB-8D55-0966663AF36B}" srcOrd="0" destOrd="0" presId="urn:microsoft.com/office/officeart/2005/8/layout/hierarchy4"/>
    <dgm:cxn modelId="{1B5EC068-37AE-4F27-954E-262A760B1BE9}" type="presParOf" srcId="{BD7C370B-1BFC-4DC5-B229-BC569D40E54D}" destId="{C62D469F-9487-4989-9BEC-1F0F0B9A6D6C}" srcOrd="1" destOrd="0" presId="urn:microsoft.com/office/officeart/2005/8/layout/hierarchy4"/>
    <dgm:cxn modelId="{DA142378-1454-4A92-B7DA-E2D6860B274C}" type="presParOf" srcId="{D8C93278-B9B1-4064-B750-7BBC9A4CAC77}" destId="{4449D73A-6420-4E7C-8C85-1916BB4DD45F}" srcOrd="1" destOrd="0" presId="urn:microsoft.com/office/officeart/2005/8/layout/hierarchy4"/>
    <dgm:cxn modelId="{259401E7-DD7B-424B-818C-3A70FE36F1D8}" type="presParOf" srcId="{D8C93278-B9B1-4064-B750-7BBC9A4CAC77}" destId="{5731793A-3CEA-428E-83E2-C45E9CAAB69D}" srcOrd="2" destOrd="0" presId="urn:microsoft.com/office/officeart/2005/8/layout/hierarchy4"/>
    <dgm:cxn modelId="{2B61BE61-C053-4740-AA3A-F7D5FE5354A3}" type="presParOf" srcId="{5731793A-3CEA-428E-83E2-C45E9CAAB69D}" destId="{D011196D-830E-4802-B56E-8649475A832B}" srcOrd="0" destOrd="0" presId="urn:microsoft.com/office/officeart/2005/8/layout/hierarchy4"/>
    <dgm:cxn modelId="{2F90F221-312E-40A9-AAA1-189BE7B484B5}" type="presParOf" srcId="{5731793A-3CEA-428E-83E2-C45E9CAAB69D}" destId="{2C08629C-E982-4097-B7C9-2554362BAE94}" srcOrd="1" destOrd="0" presId="urn:microsoft.com/office/officeart/2005/8/layout/hierarchy4"/>
    <dgm:cxn modelId="{2A917196-BC36-4161-B848-BED65504A07E}" type="presParOf" srcId="{D8C93278-B9B1-4064-B750-7BBC9A4CAC77}" destId="{BACF845A-1C7D-4B14-8610-D82AFCD971C8}" srcOrd="3" destOrd="0" presId="urn:microsoft.com/office/officeart/2005/8/layout/hierarchy4"/>
    <dgm:cxn modelId="{497D61CA-0809-4096-87EC-149A2C615E1D}" type="presParOf" srcId="{D8C93278-B9B1-4064-B750-7BBC9A4CAC77}" destId="{0F1745FA-9CB5-4624-B600-84D6D20D5356}" srcOrd="4" destOrd="0" presId="urn:microsoft.com/office/officeart/2005/8/layout/hierarchy4"/>
    <dgm:cxn modelId="{02BAD7DF-4DE9-49E5-AB29-3D6A3BF1DDC4}" type="presParOf" srcId="{0F1745FA-9CB5-4624-B600-84D6D20D5356}" destId="{AC22CBBE-6186-4850-BC0F-7ECEA9EBAD5C}" srcOrd="0" destOrd="0" presId="urn:microsoft.com/office/officeart/2005/8/layout/hierarchy4"/>
    <dgm:cxn modelId="{E9181B46-7C7E-49CF-AB86-2FC8D9BC7E0C}" type="presParOf" srcId="{0F1745FA-9CB5-4624-B600-84D6D20D5356}" destId="{AE958490-CB5C-436F-977F-95DBBD41EE9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1694D8-6EBE-45C0-951D-E8763D81BC21}">
      <dsp:nvSpPr>
        <dsp:cNvPr id="0" name=""/>
        <dsp:cNvSpPr/>
      </dsp:nvSpPr>
      <dsp:spPr>
        <a:xfrm rot="5400000">
          <a:off x="875872" y="809999"/>
          <a:ext cx="1397687" cy="2325720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4AE93D-D12B-4780-80F3-DA927B0CEBC7}">
      <dsp:nvSpPr>
        <dsp:cNvPr id="0" name=""/>
        <dsp:cNvSpPr/>
      </dsp:nvSpPr>
      <dsp:spPr>
        <a:xfrm>
          <a:off x="642563" y="1504889"/>
          <a:ext cx="2099673" cy="18404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2009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The Public Health Law Research (PHLR) program is launched with a grant from the Robert Wood Johnson Foundation (RWJF).</a:t>
          </a:r>
        </a:p>
      </dsp:txBody>
      <dsp:txXfrm>
        <a:off x="642563" y="1504889"/>
        <a:ext cx="2099673" cy="1840487"/>
      </dsp:txXfrm>
    </dsp:sp>
    <dsp:sp modelId="{3C1B3155-F2C9-4BA3-BC1E-8A9A777A5032}">
      <dsp:nvSpPr>
        <dsp:cNvPr id="0" name=""/>
        <dsp:cNvSpPr/>
      </dsp:nvSpPr>
      <dsp:spPr>
        <a:xfrm>
          <a:off x="2346072" y="638777"/>
          <a:ext cx="396164" cy="396164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1831D2-CE91-4A10-BC1A-9F6ED5758502}">
      <dsp:nvSpPr>
        <dsp:cNvPr id="0" name=""/>
        <dsp:cNvSpPr/>
      </dsp:nvSpPr>
      <dsp:spPr>
        <a:xfrm rot="5400000">
          <a:off x="3446282" y="173948"/>
          <a:ext cx="1397687" cy="2325720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394D9F-581D-4DAE-8846-740A7691D578}">
      <dsp:nvSpPr>
        <dsp:cNvPr id="0" name=""/>
        <dsp:cNvSpPr/>
      </dsp:nvSpPr>
      <dsp:spPr>
        <a:xfrm>
          <a:off x="3212974" y="868838"/>
          <a:ext cx="2099673" cy="18404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2011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The </a:t>
          </a:r>
          <a:r>
            <a:rPr lang="en-US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LawAtlas</a:t>
          </a: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 Policy Surveillance Portal is created by the PHLR team. It </a:t>
          </a:r>
          <a:r>
            <a:rPr lang="en-US" sz="1200" b="0" i="0" kern="1200" dirty="0">
              <a:latin typeface="Arial" panose="020B0604020202020204" pitchFamily="34" charset="0"/>
              <a:cs typeface="Arial" panose="020B0604020202020204" pitchFamily="34" charset="0"/>
            </a:rPr>
            <a:t>provides a platform for the systematic collection, measurement and display of local, state, and national law.</a:t>
          </a:r>
          <a:endParaRPr lang="en-US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12974" y="868838"/>
        <a:ext cx="2099673" cy="1840487"/>
      </dsp:txXfrm>
    </dsp:sp>
    <dsp:sp modelId="{4C216238-F54A-41D3-BD21-2B612BF91DC9}">
      <dsp:nvSpPr>
        <dsp:cNvPr id="0" name=""/>
        <dsp:cNvSpPr/>
      </dsp:nvSpPr>
      <dsp:spPr>
        <a:xfrm>
          <a:off x="4916482" y="2726"/>
          <a:ext cx="396164" cy="396164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C5887F-A5B0-47C3-B970-2D4F85CC1059}">
      <dsp:nvSpPr>
        <dsp:cNvPr id="0" name=""/>
        <dsp:cNvSpPr/>
      </dsp:nvSpPr>
      <dsp:spPr>
        <a:xfrm rot="5400000">
          <a:off x="6016693" y="-462101"/>
          <a:ext cx="1397687" cy="2325720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ED921F-74FC-4E80-A90B-D303D7B35F12}">
      <dsp:nvSpPr>
        <dsp:cNvPr id="0" name=""/>
        <dsp:cNvSpPr/>
      </dsp:nvSpPr>
      <dsp:spPr>
        <a:xfrm>
          <a:off x="5783384" y="232787"/>
          <a:ext cx="2099673" cy="18404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2015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Arial" panose="020B0604020202020204" pitchFamily="34" charset="0"/>
              <a:cs typeface="Arial" panose="020B0604020202020204" pitchFamily="34" charset="0"/>
            </a:rPr>
            <a:t>The Policy Surveillance Program is founded with a three-year grant from RWJF.</a:t>
          </a:r>
        </a:p>
      </dsp:txBody>
      <dsp:txXfrm>
        <a:off x="5783384" y="232787"/>
        <a:ext cx="2099673" cy="18404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B1CA4A-541B-4901-866F-57DED47E17BD}">
      <dsp:nvSpPr>
        <dsp:cNvPr id="0" name=""/>
        <dsp:cNvSpPr/>
      </dsp:nvSpPr>
      <dsp:spPr>
        <a:xfrm>
          <a:off x="2622" y="0"/>
          <a:ext cx="7293251" cy="1414200"/>
        </a:xfrm>
        <a:prstGeom prst="rect">
          <a:avLst/>
        </a:prstGeom>
        <a:solidFill>
          <a:srgbClr val="666666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 err="1">
              <a:latin typeface="+mj-lt"/>
              <a:cs typeface="Arial" panose="020B0604020202020204" pitchFamily="34" charset="0"/>
            </a:rPr>
            <a:t>LawAtlas.org</a:t>
          </a:r>
          <a:r>
            <a:rPr lang="en-US" sz="1800" b="1" kern="1200" dirty="0">
              <a:latin typeface="+mj-lt"/>
              <a:cs typeface="Arial" panose="020B0604020202020204" pitchFamily="34" charset="0"/>
            </a:rPr>
            <a:t> is a central place for creating, sharing, and accessing authoritative health policy surveillance and related resources.</a:t>
          </a:r>
        </a:p>
      </dsp:txBody>
      <dsp:txXfrm>
        <a:off x="2622" y="0"/>
        <a:ext cx="7293251" cy="1414200"/>
      </dsp:txXfrm>
    </dsp:sp>
    <dsp:sp modelId="{40A96EFC-2CEA-48FB-8D55-0966663AF36B}">
      <dsp:nvSpPr>
        <dsp:cNvPr id="0" name=""/>
        <dsp:cNvSpPr/>
      </dsp:nvSpPr>
      <dsp:spPr>
        <a:xfrm>
          <a:off x="2622" y="1605745"/>
          <a:ext cx="2302162" cy="1414200"/>
        </a:xfrm>
        <a:prstGeom prst="rect">
          <a:avLst/>
        </a:prstGeom>
        <a:solidFill>
          <a:srgbClr val="981E32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Learn policy surveillance methods</a:t>
          </a:r>
        </a:p>
      </dsp:txBody>
      <dsp:txXfrm>
        <a:off x="2622" y="1605745"/>
        <a:ext cx="2302162" cy="1414200"/>
      </dsp:txXfrm>
    </dsp:sp>
    <dsp:sp modelId="{D011196D-830E-4802-B56E-8649475A832B}">
      <dsp:nvSpPr>
        <dsp:cNvPr id="0" name=""/>
        <dsp:cNvSpPr/>
      </dsp:nvSpPr>
      <dsp:spPr>
        <a:xfrm>
          <a:off x="2498167" y="1605745"/>
          <a:ext cx="2302162" cy="1414200"/>
        </a:xfrm>
        <a:prstGeom prst="rect">
          <a:avLst/>
        </a:prstGeom>
        <a:solidFill>
          <a:srgbClr val="981E32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Access empirical legal data </a:t>
          </a:r>
        </a:p>
      </dsp:txBody>
      <dsp:txXfrm>
        <a:off x="2498167" y="1605745"/>
        <a:ext cx="2302162" cy="1414200"/>
      </dsp:txXfrm>
    </dsp:sp>
    <dsp:sp modelId="{AC22CBBE-6186-4850-BC0F-7ECEA9EBAD5C}">
      <dsp:nvSpPr>
        <dsp:cNvPr id="0" name=""/>
        <dsp:cNvSpPr/>
      </dsp:nvSpPr>
      <dsp:spPr>
        <a:xfrm>
          <a:off x="4993711" y="1605745"/>
          <a:ext cx="2302162" cy="1414200"/>
        </a:xfrm>
        <a:prstGeom prst="rect">
          <a:avLst/>
        </a:prstGeom>
        <a:solidFill>
          <a:srgbClr val="981E32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Arial" panose="020B0604020202020204" pitchFamily="34" charset="0"/>
              <a:cs typeface="Arial" panose="020B0604020202020204" pitchFamily="34" charset="0"/>
            </a:rPr>
            <a:t>Learn more about public health laws and policies through related resources</a:t>
          </a:r>
        </a:p>
      </dsp:txBody>
      <dsp:txXfrm>
        <a:off x="4993711" y="1605745"/>
        <a:ext cx="2302162" cy="1414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7d7d28136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7d7d28136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583e0d96cd_0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583e0d96cd_0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02775" y="1131000"/>
            <a:ext cx="8157300" cy="1590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A41E35"/>
              </a:buClr>
              <a:buSzPts val="5000"/>
              <a:buNone/>
              <a:defRPr sz="5000">
                <a:solidFill>
                  <a:srgbClr val="A41E35"/>
                </a:solidFill>
                <a:latin typeface="+mj-l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02775" y="2572900"/>
            <a:ext cx="64794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Font typeface="Roboto Medium"/>
              <a:buNone/>
              <a:defRPr sz="2500" b="0">
                <a:solidFill>
                  <a:schemeClr val="tx1"/>
                </a:solidFill>
                <a:latin typeface="+mj-lt"/>
                <a:ea typeface="Roboto Medium"/>
                <a:cs typeface="Roboto Medium"/>
                <a:sym typeface="Roboto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swald"/>
              <a:buNone/>
              <a:defRPr sz="2800">
                <a:latin typeface="Oswald"/>
                <a:ea typeface="Oswald"/>
                <a:cs typeface="Oswald"/>
                <a:sym typeface="Oswal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swald"/>
              <a:buNone/>
              <a:defRPr sz="2800">
                <a:latin typeface="Oswald"/>
                <a:ea typeface="Oswald"/>
                <a:cs typeface="Oswald"/>
                <a:sym typeface="Oswal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swald"/>
              <a:buNone/>
              <a:defRPr sz="2800">
                <a:latin typeface="Oswald"/>
                <a:ea typeface="Oswald"/>
                <a:cs typeface="Oswald"/>
                <a:sym typeface="Oswal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swald"/>
              <a:buNone/>
              <a:defRPr sz="2800">
                <a:latin typeface="Oswald"/>
                <a:ea typeface="Oswald"/>
                <a:cs typeface="Oswald"/>
                <a:sym typeface="Oswal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swald"/>
              <a:buNone/>
              <a:defRPr sz="2800">
                <a:latin typeface="Oswald"/>
                <a:ea typeface="Oswald"/>
                <a:cs typeface="Oswald"/>
                <a:sym typeface="Oswal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swald"/>
              <a:buNone/>
              <a:defRPr sz="2800">
                <a:latin typeface="Oswald"/>
                <a:ea typeface="Oswald"/>
                <a:cs typeface="Oswald"/>
                <a:sym typeface="Oswal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swald"/>
              <a:buNone/>
              <a:defRPr sz="2800">
                <a:latin typeface="Oswald"/>
                <a:ea typeface="Oswald"/>
                <a:cs typeface="Oswald"/>
                <a:sym typeface="Oswal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Oswald"/>
              <a:buNone/>
              <a:defRPr sz="28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303" y="88226"/>
            <a:ext cx="3528127" cy="8820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120025" y="132675"/>
            <a:ext cx="8373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+mj-l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161525" y="818225"/>
            <a:ext cx="8520600" cy="3618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Roboto"/>
              <a:buChar char="●"/>
              <a:defRPr>
                <a:solidFill>
                  <a:srgbClr val="000000"/>
                </a:solidFill>
                <a:latin typeface="+mn-lt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○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■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●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○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■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●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○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25000"/>
              </a:lnSpc>
              <a:spcBef>
                <a:spcPts val="1600"/>
              </a:spcBef>
              <a:spcAft>
                <a:spcPts val="1600"/>
              </a:spcAft>
              <a:buClr>
                <a:srgbClr val="A41E35"/>
              </a:buClr>
              <a:buSzPts val="1400"/>
              <a:buFont typeface="Roboto"/>
              <a:buChar char="■"/>
              <a:defRPr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Google Shape;23;p4"/>
          <p:cNvSpPr txBox="1"/>
          <p:nvPr/>
        </p:nvSpPr>
        <p:spPr>
          <a:xfrm>
            <a:off x="8581625" y="4654325"/>
            <a:ext cx="406200" cy="3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900">
                <a:solidFill>
                  <a:schemeClr val="accent5"/>
                </a:solidFill>
                <a:latin typeface="+mn-lt"/>
                <a:ea typeface="Roboto Condensed"/>
                <a:cs typeface="Roboto Condensed"/>
                <a:sym typeface="Roboto Condensed"/>
              </a:rPr>
              <a:t>‹#›</a:t>
            </a:fld>
            <a:endParaRPr sz="900">
              <a:solidFill>
                <a:schemeClr val="accent5"/>
              </a:solidFill>
              <a:latin typeface="+mn-lt"/>
              <a:ea typeface="Roboto Condensed"/>
              <a:cs typeface="Roboto Condensed"/>
              <a:sym typeface="Roboto Condensed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303" y="88226"/>
            <a:ext cx="3528127" cy="8820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120025" y="132675"/>
            <a:ext cx="8373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+mj-l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159300" y="855775"/>
            <a:ext cx="3999900" cy="3679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  <a:defRPr sz="1400">
                <a:latin typeface="+mn-lt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●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●"/>
              <a:defRPr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2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680000" y="855775"/>
            <a:ext cx="3999900" cy="3679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"/>
              <a:buChar char="●"/>
              <a:defRPr sz="1400">
                <a:latin typeface="+mn-lt"/>
                <a:ea typeface="Roboto"/>
                <a:cs typeface="Roboto"/>
                <a:sym typeface="Roboto"/>
              </a:defRPr>
            </a:lvl1pPr>
            <a:lvl2pPr marL="914400" lvl="1" indent="-3048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048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048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048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0480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04800">
              <a:lnSpc>
                <a:spcPct val="12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Google Shape;31;p5"/>
          <p:cNvSpPr txBox="1"/>
          <p:nvPr/>
        </p:nvSpPr>
        <p:spPr>
          <a:xfrm>
            <a:off x="8581625" y="4654325"/>
            <a:ext cx="406200" cy="3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900">
                <a:solidFill>
                  <a:schemeClr val="accent5"/>
                </a:solidFill>
                <a:latin typeface="+mn-lt"/>
                <a:ea typeface="Roboto Condensed"/>
                <a:cs typeface="Roboto Condensed"/>
                <a:sym typeface="Roboto Condensed"/>
              </a:rPr>
              <a:t>‹#›</a:t>
            </a:fld>
            <a:endParaRPr sz="900">
              <a:solidFill>
                <a:schemeClr val="accent5"/>
              </a:solidFill>
              <a:latin typeface="+mn-lt"/>
              <a:ea typeface="Roboto Condensed"/>
              <a:cs typeface="Roboto Condensed"/>
              <a:sym typeface="Roboto Condensed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303" y="88226"/>
            <a:ext cx="3528127" cy="8820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120025" y="132675"/>
            <a:ext cx="8373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+mj-l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331850" y="1975350"/>
            <a:ext cx="8558700" cy="119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>
                <a:latin typeface="+mj-l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 Slide">
  <p:cSld name="BLANK_1">
    <p:bg>
      <p:bgPr>
        <a:solidFill>
          <a:schemeClr val="tx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002712" y="1760675"/>
            <a:ext cx="5138578" cy="16221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Ref idx="1001">
        <a:schemeClr val="bg1"/>
      </p:bgRef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0025" y="132675"/>
            <a:ext cx="83733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A41E35"/>
              </a:buClr>
              <a:buSzPts val="2800"/>
              <a:buFont typeface="Roboto Condensed"/>
              <a:buNone/>
              <a:defRPr sz="2800" b="1">
                <a:solidFill>
                  <a:srgbClr val="A41E35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61525" y="840150"/>
            <a:ext cx="8420100" cy="409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A41E35"/>
              </a:buClr>
              <a:buSzPts val="1800"/>
              <a:buFont typeface="Roboto"/>
              <a:buChar char="●"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 rtl="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rtl="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rtl="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●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rtl="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rtl="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rtl="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●"/>
              <a:defRPr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rtl="0">
              <a:lnSpc>
                <a:spcPct val="125000"/>
              </a:lnSpc>
              <a:spcBef>
                <a:spcPts val="1600"/>
              </a:spcBef>
              <a:spcAft>
                <a:spcPts val="0"/>
              </a:spcAft>
              <a:buClr>
                <a:srgbClr val="A41E35"/>
              </a:buClr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rtl="0">
              <a:lnSpc>
                <a:spcPct val="125000"/>
              </a:lnSpc>
              <a:spcBef>
                <a:spcPts val="1600"/>
              </a:spcBef>
              <a:spcAft>
                <a:spcPts val="1600"/>
              </a:spcAft>
              <a:buClr>
                <a:srgbClr val="A41E35"/>
              </a:buClr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4" r:id="rId5"/>
    <p:sldLayoutId id="2147483660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j-lt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n-lt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 txBox="1">
            <a:spLocks noGrp="1"/>
          </p:cNvSpPr>
          <p:nvPr>
            <p:ph type="ctrTitle"/>
          </p:nvPr>
        </p:nvSpPr>
        <p:spPr>
          <a:xfrm>
            <a:off x="397569" y="1131000"/>
            <a:ext cx="7811435" cy="159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Policy Surveillance</a:t>
            </a:r>
            <a:endParaRPr sz="4800" b="1" dirty="0">
              <a:latin typeface="+mj-lt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65" name="Google Shape;65;p16"/>
          <p:cNvSpPr txBox="1">
            <a:spLocks noGrp="1"/>
          </p:cNvSpPr>
          <p:nvPr>
            <p:ph type="subTitle" idx="1"/>
          </p:nvPr>
        </p:nvSpPr>
        <p:spPr>
          <a:xfrm>
            <a:off x="397569" y="2572900"/>
            <a:ext cx="6133536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latin typeface="+mj-lt"/>
              </a:rPr>
              <a:t>About us</a:t>
            </a:r>
            <a:endParaRPr b="1" dirty="0">
              <a:latin typeface="+mj-lt"/>
            </a:endParaRPr>
          </a:p>
        </p:txBody>
      </p:sp>
      <p:sp>
        <p:nvSpPr>
          <p:cNvPr id="66" name="Google Shape;66;p16"/>
          <p:cNvSpPr txBox="1"/>
          <p:nvPr/>
        </p:nvSpPr>
        <p:spPr>
          <a:xfrm>
            <a:off x="397569" y="4654325"/>
            <a:ext cx="3039959" cy="3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900" b="1" dirty="0">
                <a:solidFill>
                  <a:schemeClr val="tx2"/>
                </a:solidFill>
                <a:latin typeface="+mj-lt"/>
                <a:ea typeface="Roboto Condensed"/>
                <a:cs typeface="Roboto Condensed"/>
                <a:sym typeface="Roboto Condensed"/>
              </a:rPr>
              <a:t>LEARNING LIBRARY</a:t>
            </a:r>
            <a:endParaRPr sz="900" b="1" dirty="0">
              <a:solidFill>
                <a:schemeClr val="tx2"/>
              </a:solidFill>
              <a:latin typeface="+mj-lt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67" name="Google Shape;67;p16"/>
          <p:cNvSpPr txBox="1"/>
          <p:nvPr/>
        </p:nvSpPr>
        <p:spPr>
          <a:xfrm>
            <a:off x="7044705" y="4654325"/>
            <a:ext cx="1927621" cy="3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dirty="0">
                <a:solidFill>
                  <a:schemeClr val="bg2">
                    <a:lumMod val="25000"/>
                  </a:schemeClr>
                </a:solidFill>
                <a:latin typeface="+mj-lt"/>
                <a:ea typeface="Roboto Condensed"/>
                <a:cs typeface="Roboto Condensed"/>
                <a:sym typeface="Roboto Condensed"/>
              </a:rPr>
              <a:t>FEBRUARY 2022</a:t>
            </a:r>
            <a:endParaRPr sz="900" dirty="0">
              <a:solidFill>
                <a:schemeClr val="bg2">
                  <a:lumMod val="25000"/>
                </a:schemeClr>
              </a:solidFill>
              <a:latin typeface="+mj-lt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4BEBC-BB3A-0D45-A3C8-DF2896043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Mission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46733-C792-C341-A759-66339600C7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Increase the use of policy surveillance and legal mapping to make the case for laws that improve population health</a:t>
            </a:r>
          </a:p>
          <a:p>
            <a:endParaRPr lang="en-US" dirty="0"/>
          </a:p>
          <a:p>
            <a:r>
              <a:rPr lang="en-US" dirty="0"/>
              <a:t>Teach policy surveillance methods to individuals and organizations</a:t>
            </a:r>
          </a:p>
          <a:p>
            <a:endParaRPr lang="en-US" dirty="0"/>
          </a:p>
          <a:p>
            <a:r>
              <a:rPr lang="en-US" dirty="0"/>
              <a:t>Freely shared policy surveillance methods, tools, related resources and empirical legal data</a:t>
            </a:r>
          </a:p>
          <a:p>
            <a:endParaRPr lang="en-US" dirty="0"/>
          </a:p>
          <a:p>
            <a:r>
              <a:rPr lang="en-US" dirty="0"/>
              <a:t>Build a transdisciplinary community of individuals interested in laws that influence health</a:t>
            </a:r>
          </a:p>
        </p:txBody>
      </p:sp>
    </p:spTree>
    <p:extLst>
      <p:ext uri="{BB962C8B-B14F-4D97-AF65-F5344CB8AC3E}">
        <p14:creationId xmlns:p14="http://schemas.microsoft.com/office/powerpoint/2010/main" val="2601590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5F3E-6CF4-3348-8444-DDBCACB3E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history</a:t>
            </a:r>
          </a:p>
        </p:txBody>
      </p:sp>
      <p:graphicFrame>
        <p:nvGraphicFramePr>
          <p:cNvPr id="3" name="Content Placeholder 4">
            <a:extLst>
              <a:ext uri="{FF2B5EF4-FFF2-40B4-BE49-F238E27FC236}">
                <a16:creationId xmlns:a16="http://schemas.microsoft.com/office/drawing/2014/main" id="{683CF234-5FFE-F348-9F65-2C99D79ED2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3665503"/>
              </p:ext>
            </p:extLst>
          </p:nvPr>
        </p:nvGraphicFramePr>
        <p:xfrm>
          <a:off x="424543" y="1509485"/>
          <a:ext cx="8294914" cy="3347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6549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F771F-1F4D-AF4C-8AB1-0C25F8453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LawAtlas.org</a:t>
            </a:r>
            <a:endParaRPr lang="en-US" dirty="0"/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4EABE194-8FF1-EA4E-AE17-44F7EA1C57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3694528"/>
              </p:ext>
            </p:extLst>
          </p:nvPr>
        </p:nvGraphicFramePr>
        <p:xfrm>
          <a:off x="922751" y="1349828"/>
          <a:ext cx="7298497" cy="3020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2035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6C4DF-D8C9-1544-9FAA-F787F8BEF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Teaching &amp; learning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7B5587-5B0F-2D4C-8DBE-C3FA3B22EC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Tools and resources in the </a:t>
            </a:r>
            <a:r>
              <a:rPr lang="en-US" b="1" dirty="0">
                <a:solidFill>
                  <a:schemeClr val="tx2"/>
                </a:solidFill>
              </a:rPr>
              <a:t>Learning Library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support researchers conducting policy surveillance and other scientific legal mapping projects.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dirty="0">
                <a:solidFill>
                  <a:schemeClr val="tx2"/>
                </a:solidFill>
              </a:rPr>
              <a:t>Learning Library </a:t>
            </a:r>
            <a:r>
              <a:rPr lang="en-US" dirty="0"/>
              <a:t>includes:</a:t>
            </a:r>
          </a:p>
          <a:p>
            <a:pPr lvl="1"/>
            <a:r>
              <a:rPr lang="en-US" dirty="0"/>
              <a:t>PowerPoint tutorials explaining how to perform each step of the policy surveillance process</a:t>
            </a:r>
          </a:p>
          <a:p>
            <a:pPr lvl="1"/>
            <a:r>
              <a:rPr lang="en-US" dirty="0"/>
              <a:t>Helpful templates used while conducting policy surveillance</a:t>
            </a:r>
          </a:p>
          <a:p>
            <a:pPr lvl="1"/>
            <a:r>
              <a:rPr lang="en-US" dirty="0"/>
              <a:t>Related resources and examples that provide additional information on policy surveillance</a:t>
            </a:r>
          </a:p>
        </p:txBody>
      </p:sp>
    </p:spTree>
    <p:extLst>
      <p:ext uri="{BB962C8B-B14F-4D97-AF65-F5344CB8AC3E}">
        <p14:creationId xmlns:p14="http://schemas.microsoft.com/office/powerpoint/2010/main" val="1917195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D026E-11CD-804D-8226-C83152CE2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 the program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9DC3E18C-36EB-B343-A37D-91DA055976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7550127"/>
              </p:ext>
            </p:extLst>
          </p:nvPr>
        </p:nvGraphicFramePr>
        <p:xfrm>
          <a:off x="822450" y="1235370"/>
          <a:ext cx="7499100" cy="36588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0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3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82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9214"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69426" marR="69426" marT="34715" marB="34715"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Website:</a:t>
                      </a:r>
                    </a:p>
                    <a:p>
                      <a:endParaRPr lang="en-US" sz="2100" dirty="0"/>
                    </a:p>
                  </a:txBody>
                  <a:tcPr marL="69426" marR="69426" marT="34715" marB="34715"/>
                </a:tc>
                <a:tc>
                  <a:txBody>
                    <a:bodyPr/>
                    <a:lstStyle/>
                    <a:p>
                      <a:r>
                        <a:rPr lang="en-US" sz="2100" dirty="0" err="1">
                          <a:solidFill>
                            <a:schemeClr val="tx2"/>
                          </a:solidFill>
                        </a:rPr>
                        <a:t>LawAtlas.org</a:t>
                      </a:r>
                      <a:endParaRPr lang="en-US" sz="2100" dirty="0">
                        <a:solidFill>
                          <a:schemeClr val="tx2"/>
                        </a:solidFill>
                      </a:endParaRPr>
                    </a:p>
                  </a:txBody>
                  <a:tcPr marL="69426" marR="69426" marT="34715" marB="3471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407"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69426" marR="69426" marT="34715" marB="34715"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Email:</a:t>
                      </a:r>
                    </a:p>
                    <a:p>
                      <a:endParaRPr lang="en-US" sz="2100" dirty="0"/>
                    </a:p>
                  </a:txBody>
                  <a:tcPr marL="69426" marR="69426" marT="34715" marB="34715"/>
                </a:tc>
                <a:tc>
                  <a:txBody>
                    <a:bodyPr/>
                    <a:lstStyle/>
                    <a:p>
                      <a:r>
                        <a:rPr lang="en-US" sz="2100" dirty="0" err="1">
                          <a:solidFill>
                            <a:schemeClr val="tx2"/>
                          </a:solidFill>
                        </a:rPr>
                        <a:t>LawAtlas@temple.edu</a:t>
                      </a:r>
                      <a:endParaRPr lang="en-US" sz="2100" dirty="0">
                        <a:solidFill>
                          <a:schemeClr val="tx2"/>
                        </a:solidFill>
                      </a:endParaRPr>
                    </a:p>
                  </a:txBody>
                  <a:tcPr marL="69426" marR="69426" marT="34715" marB="3471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7407">
                <a:tc>
                  <a:txBody>
                    <a:bodyPr/>
                    <a:lstStyle/>
                    <a:p>
                      <a:endParaRPr lang="en-US" sz="2100"/>
                    </a:p>
                  </a:txBody>
                  <a:tcPr marL="69426" marR="69426" marT="34715" marB="34715"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Phone:</a:t>
                      </a:r>
                    </a:p>
                    <a:p>
                      <a:endParaRPr lang="en-US" sz="2100" dirty="0"/>
                    </a:p>
                  </a:txBody>
                  <a:tcPr marL="69426" marR="69426" marT="34715" marB="34715"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tx2"/>
                          </a:solidFill>
                        </a:rPr>
                        <a:t>215-204-2134</a:t>
                      </a:r>
                    </a:p>
                  </a:txBody>
                  <a:tcPr marL="69426" marR="69426" marT="34715" marB="3471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7407"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69426" marR="69426" marT="34715" marB="34715"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Twitter:</a:t>
                      </a:r>
                    </a:p>
                    <a:p>
                      <a:endParaRPr lang="en-US" sz="2100" dirty="0"/>
                    </a:p>
                  </a:txBody>
                  <a:tcPr marL="69426" marR="69426" marT="34715" marB="34715"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tx2"/>
                          </a:solidFill>
                        </a:rPr>
                        <a:t>@</a:t>
                      </a:r>
                      <a:r>
                        <a:rPr lang="en-US" sz="2100" dirty="0" err="1">
                          <a:solidFill>
                            <a:schemeClr val="tx2"/>
                          </a:solidFill>
                        </a:rPr>
                        <a:t>LawAtlas</a:t>
                      </a:r>
                      <a:endParaRPr lang="en-US" sz="2100" dirty="0">
                        <a:solidFill>
                          <a:schemeClr val="tx2"/>
                        </a:solidFill>
                      </a:endParaRPr>
                    </a:p>
                  </a:txBody>
                  <a:tcPr marL="69426" marR="69426" marT="34715" marB="3471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407"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69426" marR="69426" marT="34715" marB="34715"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Blog:</a:t>
                      </a:r>
                    </a:p>
                    <a:p>
                      <a:endParaRPr lang="en-US" sz="2100" dirty="0"/>
                    </a:p>
                  </a:txBody>
                  <a:tcPr marL="69426" marR="69426" marT="34715" marB="34715"/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chemeClr val="tx2"/>
                          </a:solidFill>
                        </a:rPr>
                        <a:t>Harvard</a:t>
                      </a:r>
                      <a:r>
                        <a:rPr lang="en-US" sz="2100" baseline="0" dirty="0">
                          <a:solidFill>
                            <a:schemeClr val="tx2"/>
                          </a:solidFill>
                        </a:rPr>
                        <a:t> Petrie-</a:t>
                      </a:r>
                      <a:r>
                        <a:rPr lang="en-US" sz="2100" baseline="0" dirty="0" err="1">
                          <a:solidFill>
                            <a:schemeClr val="tx2"/>
                          </a:solidFill>
                        </a:rPr>
                        <a:t>Flom</a:t>
                      </a:r>
                      <a:r>
                        <a:rPr lang="en-US" sz="2100" baseline="0" dirty="0">
                          <a:solidFill>
                            <a:schemeClr val="tx2"/>
                          </a:solidFill>
                        </a:rPr>
                        <a:t> “Bill of Health” blog</a:t>
                      </a:r>
                      <a:endParaRPr lang="en-US" sz="2100" dirty="0">
                        <a:solidFill>
                          <a:schemeClr val="tx2"/>
                        </a:solidFill>
                      </a:endParaRPr>
                    </a:p>
                  </a:txBody>
                  <a:tcPr marL="69426" marR="69426" marT="34715" marB="3471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9" descr="glyphicons_030_pencil.png">
            <a:extLst>
              <a:ext uri="{FF2B5EF4-FFF2-40B4-BE49-F238E27FC236}">
                <a16:creationId xmlns:a16="http://schemas.microsoft.com/office/drawing/2014/main" id="{9312E739-5F47-4147-9E43-51BF235186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050" y="4259798"/>
            <a:ext cx="315146" cy="315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 descr="glyphicons_161_macbook.png">
            <a:extLst>
              <a:ext uri="{FF2B5EF4-FFF2-40B4-BE49-F238E27FC236}">
                <a16:creationId xmlns:a16="http://schemas.microsoft.com/office/drawing/2014/main" id="{843C0D83-DB54-2441-983D-4B1A2A5AA3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050" y="1373493"/>
            <a:ext cx="315146" cy="16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glyphicons_010_envelope.png">
            <a:extLst>
              <a:ext uri="{FF2B5EF4-FFF2-40B4-BE49-F238E27FC236}">
                <a16:creationId xmlns:a16="http://schemas.microsoft.com/office/drawing/2014/main" id="{30BC60E7-F635-DC48-9E24-5C7364389D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050" y="2135202"/>
            <a:ext cx="315146" cy="210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glyphicons_441_phone_alt.png">
            <a:extLst>
              <a:ext uri="{FF2B5EF4-FFF2-40B4-BE49-F238E27FC236}">
                <a16:creationId xmlns:a16="http://schemas.microsoft.com/office/drawing/2014/main" id="{228E11B4-9577-C44A-8FE0-075F19EBB7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016" y="2818740"/>
            <a:ext cx="315146" cy="288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Twitter logo on black background - Free logo icons">
            <a:extLst>
              <a:ext uri="{FF2B5EF4-FFF2-40B4-BE49-F238E27FC236}">
                <a16:creationId xmlns:a16="http://schemas.microsoft.com/office/drawing/2014/main" id="{251D8C56-90EC-D34D-9591-14D64470A3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050" y="3524634"/>
            <a:ext cx="315146" cy="315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799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emple University">
  <a:themeElements>
    <a:clrScheme name="CPHLR">
      <a:dk1>
        <a:srgbClr val="000000"/>
      </a:dk1>
      <a:lt1>
        <a:sysClr val="window" lastClr="FFFFFF"/>
      </a:lt1>
      <a:dk2>
        <a:srgbClr val="9D2235"/>
      </a:dk2>
      <a:lt2>
        <a:srgbClr val="E4E2DB"/>
      </a:lt2>
      <a:accent1>
        <a:srgbClr val="D22730"/>
      </a:accent1>
      <a:accent2>
        <a:srgbClr val="EAAA00"/>
      </a:accent2>
      <a:accent3>
        <a:srgbClr val="D1E2EC"/>
      </a:accent3>
      <a:accent4>
        <a:srgbClr val="CEB888"/>
      </a:accent4>
      <a:accent5>
        <a:srgbClr val="9A7E40"/>
      </a:accent5>
      <a:accent6>
        <a:srgbClr val="001E62"/>
      </a:accent6>
      <a:hlink>
        <a:srgbClr val="9D2235"/>
      </a:hlink>
      <a:folHlink>
        <a:srgbClr val="9D2235"/>
      </a:folHlink>
    </a:clrScheme>
    <a:fontScheme name="Custom 1">
      <a:majorFont>
        <a:latin typeface="Roboto Condense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e University __ Presentation Template  May 2019 [Read-Only]" id="{6368B027-36AF-43CF-8CD3-5B833EE24CB6}" vid="{A39FD72F-5173-413C-851D-FF5B286A9AB4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4f35ebbe-96a3-452c-9ad6-c433b66b3b7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16D9E501449E45B5F0911387805FB7" ma:contentTypeVersion="12" ma:contentTypeDescription="Create a new document." ma:contentTypeScope="" ma:versionID="b59fd36a3f74b4aa4eb5b4db9fe96712">
  <xsd:schema xmlns:xsd="http://www.w3.org/2001/XMLSchema" xmlns:xs="http://www.w3.org/2001/XMLSchema" xmlns:p="http://schemas.microsoft.com/office/2006/metadata/properties" xmlns:ns2="4f35ebbe-96a3-452c-9ad6-c433b66b3b7c" xmlns:ns3="d63cf58d-1ce7-4a91-a7fe-a31275f51f57" targetNamespace="http://schemas.microsoft.com/office/2006/metadata/properties" ma:root="true" ma:fieldsID="26552797bc1e2ea79f2a9fcd1de593f4" ns2:_="" ns3:_="">
    <xsd:import namespace="4f35ebbe-96a3-452c-9ad6-c433b66b3b7c"/>
    <xsd:import namespace="d63cf58d-1ce7-4a91-a7fe-a31275f51f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35ebbe-96a3-452c-9ad6-c433b66b3b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3cf58d-1ce7-4a91-a7fe-a31275f51f5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29D897-3762-4533-96CB-F6FFCD0FB0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EC1EE3-43A7-4EF7-961C-C2F2CBEA0643}">
  <ds:schemaRefs>
    <ds:schemaRef ds:uri="http://schemas.microsoft.com/office/2006/metadata/properties"/>
    <ds:schemaRef ds:uri="http://schemas.microsoft.com/office/infopath/2007/PartnerControls"/>
    <ds:schemaRef ds:uri="4f35ebbe-96a3-452c-9ad6-c433b66b3b7c"/>
  </ds:schemaRefs>
</ds:datastoreItem>
</file>

<file path=customXml/itemProps3.xml><?xml version="1.0" encoding="utf-8"?>
<ds:datastoreItem xmlns:ds="http://schemas.openxmlformats.org/officeDocument/2006/customXml" ds:itemID="{AA33FC72-03F6-42C0-8BD2-D9989AFBDF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35ebbe-96a3-452c-9ad6-c433b66b3b7c"/>
    <ds:schemaRef ds:uri="d63cf58d-1ce7-4a91-a7fe-a31275f51f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Temple University CPHLR __ Presentation Template May 2019</Template>
  <TotalTime>308</TotalTime>
  <Words>271</Words>
  <Application>Microsoft Macintosh PowerPoint</Application>
  <PresentationFormat>On-screen Show (16:9)</PresentationFormat>
  <Paragraphs>42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Roboto</vt:lpstr>
      <vt:lpstr>Roboto Condensed</vt:lpstr>
      <vt:lpstr>Oswald</vt:lpstr>
      <vt:lpstr>Roboto Medium</vt:lpstr>
      <vt:lpstr>Temple University</vt:lpstr>
      <vt:lpstr>Policy Surveillance</vt:lpstr>
      <vt:lpstr>Our Mission</vt:lpstr>
      <vt:lpstr>Program history</vt:lpstr>
      <vt:lpstr>LawAtlas.org</vt:lpstr>
      <vt:lpstr>Teaching &amp; learning</vt:lpstr>
      <vt:lpstr>Follow the program</vt:lpstr>
      <vt:lpstr>PowerPoint Presentation</vt:lpstr>
    </vt:vector>
  </TitlesOfParts>
  <Company>Temple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Title</dc:title>
  <dc:creator>Bethany R Saxon</dc:creator>
  <cp:lastModifiedBy>Hope Holroyd</cp:lastModifiedBy>
  <cp:revision>14</cp:revision>
  <dcterms:created xsi:type="dcterms:W3CDTF">2021-04-22T16:43:57Z</dcterms:created>
  <dcterms:modified xsi:type="dcterms:W3CDTF">2022-02-21T15:32:11Z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0x0101003616D9E501449E45B5F0911387805FB7</vt:lpwstr>
  </property>
  <property fmtid="{D5CDD505-2E9C-101B-9397-08002B2CF9AE}" pid="3" name="Order">
    <vt:r8>600</vt:r8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_SourceUrl">
    <vt:lpwstr/>
  </property>
  <property fmtid="{D5CDD505-2E9C-101B-9397-08002B2CF9AE}" pid="7" name="_SharedFileIndex">
    <vt:lpwstr/>
  </property>
</Properties>
</file>