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15"/>
  </p:notesMasterIdLst>
  <p:sldIdLst>
    <p:sldId id="256" r:id="rId5"/>
    <p:sldId id="268" r:id="rId6"/>
    <p:sldId id="259" r:id="rId7"/>
    <p:sldId id="260" r:id="rId8"/>
    <p:sldId id="269" r:id="rId9"/>
    <p:sldId id="270" r:id="rId10"/>
    <p:sldId id="727" r:id="rId11"/>
    <p:sldId id="737" r:id="rId12"/>
    <p:sldId id="738" r:id="rId13"/>
    <p:sldId id="267" r:id="rId14"/>
  </p:sldIdLst>
  <p:sldSz cx="9144000" cy="5143500" type="screen16x9"/>
  <p:notesSz cx="6858000" cy="9144000"/>
  <p:embeddedFontLst>
    <p:embeddedFont>
      <p:font typeface="Oswald" pitchFamily="2" charset="77"/>
      <p:regular r:id="rId16"/>
      <p:bold r:id="rId17"/>
    </p:embeddedFont>
    <p:embeddedFont>
      <p:font typeface="Roboto" panose="02000000000000000000" pitchFamily="2" charset="0"/>
      <p:regular r:id="rId18"/>
      <p:bold r:id="rId19"/>
      <p:italic r:id="rId20"/>
      <p:boldItalic r:id="rId21"/>
    </p:embeddedFont>
    <p:embeddedFont>
      <p:font typeface="Roboto Condensed" panose="02000000000000000000" pitchFamily="2" charset="0"/>
      <p:regular r:id="rId22"/>
      <p:bold r:id="rId23"/>
      <p:italic r:id="rId24"/>
      <p:boldItalic r:id="rId25"/>
    </p:embeddedFont>
    <p:embeddedFont>
      <p:font typeface="Roboto Medium"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88948"/>
  </p:normalViewPr>
  <p:slideViewPr>
    <p:cSldViewPr snapToGrid="0" snapToObjects="1">
      <p:cViewPr>
        <p:scale>
          <a:sx n="161" d="100"/>
          <a:sy n="161" d="100"/>
        </p:scale>
        <p:origin x="65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7D062-7D25-4EB4-A3A2-9BA3C75388BE}"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DC943B85-4AE4-402C-807B-9AE926876032}">
      <dgm:prSet phldrT="[Text]" custT="1"/>
      <dgm:spPr>
        <a:solidFill>
          <a:schemeClr val="tx2"/>
        </a:solidFill>
      </dgm:spPr>
      <dgm:t>
        <a:bodyPr/>
        <a:lstStyle/>
        <a:p>
          <a:r>
            <a:rPr lang="en-US" sz="1400" b="1" dirty="0">
              <a:latin typeface="+mj-lt"/>
            </a:rPr>
            <a:t>Policy Surveillance</a:t>
          </a:r>
        </a:p>
      </dgm:t>
    </dgm:pt>
    <dgm:pt modelId="{E9D793CF-09A1-4885-8948-30EA78262B16}" type="parTrans" cxnId="{EA0F686B-0F09-431A-AD04-49F71B863791}">
      <dgm:prSet/>
      <dgm:spPr/>
      <dgm:t>
        <a:bodyPr/>
        <a:lstStyle/>
        <a:p>
          <a:endParaRPr lang="en-US"/>
        </a:p>
      </dgm:t>
    </dgm:pt>
    <dgm:pt modelId="{C6A999F9-566C-44ED-BAE7-8A7452BCDED8}" type="sibTrans" cxnId="{EA0F686B-0F09-431A-AD04-49F71B863791}">
      <dgm:prSet/>
      <dgm:spPr/>
      <dgm:t>
        <a:bodyPr/>
        <a:lstStyle/>
        <a:p>
          <a:endParaRPr lang="en-US"/>
        </a:p>
      </dgm:t>
    </dgm:pt>
    <dgm:pt modelId="{98380EA2-D524-45B2-9971-750904093FF6}">
      <dgm:prSet phldrT="[Text]" custT="1"/>
      <dgm:spPr>
        <a:solidFill>
          <a:schemeClr val="accent2"/>
        </a:solidFill>
      </dgm:spPr>
      <dgm:t>
        <a:bodyPr/>
        <a:lstStyle/>
        <a:p>
          <a:pPr>
            <a:lnSpc>
              <a:spcPct val="100000"/>
            </a:lnSpc>
            <a:spcAft>
              <a:spcPts val="0"/>
            </a:spcAft>
          </a:pPr>
          <a:r>
            <a:rPr lang="en-US" sz="1100" b="1" dirty="0">
              <a:latin typeface="+mj-lt"/>
            </a:rPr>
            <a:t>Creates legal data for evaluation</a:t>
          </a:r>
        </a:p>
      </dgm:t>
    </dgm:pt>
    <dgm:pt modelId="{7379C168-733F-4D75-887E-31E4DFADAF28}" type="parTrans" cxnId="{906298B4-0D87-4B4A-8903-6B75AEABCC0F}">
      <dgm:prSet/>
      <dgm:spPr/>
      <dgm:t>
        <a:bodyPr/>
        <a:lstStyle/>
        <a:p>
          <a:endParaRPr lang="en-US"/>
        </a:p>
      </dgm:t>
    </dgm:pt>
    <dgm:pt modelId="{B1F81266-C7AB-4B64-A7B1-BF58DF232261}" type="sibTrans" cxnId="{906298B4-0D87-4B4A-8903-6B75AEABCC0F}">
      <dgm:prSet/>
      <dgm:spPr/>
      <dgm:t>
        <a:bodyPr/>
        <a:lstStyle/>
        <a:p>
          <a:endParaRPr lang="en-US"/>
        </a:p>
      </dgm:t>
    </dgm:pt>
    <dgm:pt modelId="{EE21FCF5-A0F3-4164-A83A-33F4241CC17A}">
      <dgm:prSet phldrT="[Text]" custT="1"/>
      <dgm:spPr>
        <a:solidFill>
          <a:schemeClr val="accent4"/>
        </a:solidFill>
      </dgm:spPr>
      <dgm:t>
        <a:bodyPr/>
        <a:lstStyle/>
        <a:p>
          <a:pPr>
            <a:lnSpc>
              <a:spcPct val="100000"/>
            </a:lnSpc>
            <a:spcAft>
              <a:spcPts val="0"/>
            </a:spcAft>
          </a:pPr>
          <a:r>
            <a:rPr lang="en-US" sz="1100" b="1" dirty="0">
              <a:latin typeface="+mj-lt"/>
            </a:rPr>
            <a:t>Supports the diffusion of innovation</a:t>
          </a:r>
        </a:p>
      </dgm:t>
    </dgm:pt>
    <dgm:pt modelId="{68613E30-7B3B-4189-994D-9E8529903E6D}" type="parTrans" cxnId="{B5F2F0D4-334D-4760-971F-2F5308DC3A64}">
      <dgm:prSet/>
      <dgm:spPr/>
      <dgm:t>
        <a:bodyPr/>
        <a:lstStyle/>
        <a:p>
          <a:endParaRPr lang="en-US"/>
        </a:p>
      </dgm:t>
    </dgm:pt>
    <dgm:pt modelId="{913F2B43-787A-4190-A2B4-EC61965FA36B}" type="sibTrans" cxnId="{B5F2F0D4-334D-4760-971F-2F5308DC3A64}">
      <dgm:prSet/>
      <dgm:spPr/>
      <dgm:t>
        <a:bodyPr/>
        <a:lstStyle/>
        <a:p>
          <a:endParaRPr lang="en-US"/>
        </a:p>
      </dgm:t>
    </dgm:pt>
    <dgm:pt modelId="{2651DFDE-CE5B-4E70-923F-E4DD50C30BCD}">
      <dgm:prSet phldrT="[Text]" custT="1"/>
      <dgm:spPr>
        <a:solidFill>
          <a:schemeClr val="accent5"/>
        </a:solidFill>
      </dgm:spPr>
      <dgm:t>
        <a:bodyPr/>
        <a:lstStyle/>
        <a:p>
          <a:pPr>
            <a:lnSpc>
              <a:spcPct val="100000"/>
            </a:lnSpc>
            <a:spcAft>
              <a:spcPts val="0"/>
            </a:spcAft>
          </a:pPr>
          <a:r>
            <a:rPr lang="en-US" sz="1100" b="1" dirty="0">
              <a:latin typeface="+mj-lt"/>
            </a:rPr>
            <a:t>Allows stakeholders to track progress</a:t>
          </a:r>
        </a:p>
      </dgm:t>
    </dgm:pt>
    <dgm:pt modelId="{8C553253-1D2C-4689-9A72-FD4C8AB1F64E}" type="parTrans" cxnId="{08139FF7-BFE3-4398-8883-46295354DAE0}">
      <dgm:prSet/>
      <dgm:spPr/>
      <dgm:t>
        <a:bodyPr/>
        <a:lstStyle/>
        <a:p>
          <a:endParaRPr lang="en-US"/>
        </a:p>
      </dgm:t>
    </dgm:pt>
    <dgm:pt modelId="{1F3999EE-23C2-4C3D-9CAB-BA2D6EB8CBFD}" type="sibTrans" cxnId="{08139FF7-BFE3-4398-8883-46295354DAE0}">
      <dgm:prSet/>
      <dgm:spPr/>
      <dgm:t>
        <a:bodyPr/>
        <a:lstStyle/>
        <a:p>
          <a:endParaRPr lang="en-US"/>
        </a:p>
      </dgm:t>
    </dgm:pt>
    <dgm:pt modelId="{DDFCFB17-7319-4E54-8C13-AF9E728F69CE}">
      <dgm:prSet phldrT="[Text]" custT="1"/>
      <dgm:spPr>
        <a:solidFill>
          <a:schemeClr val="accent6"/>
        </a:solidFill>
      </dgm:spPr>
      <dgm:t>
        <a:bodyPr/>
        <a:lstStyle/>
        <a:p>
          <a:pPr>
            <a:lnSpc>
              <a:spcPct val="100000"/>
            </a:lnSpc>
            <a:spcAft>
              <a:spcPts val="0"/>
            </a:spcAft>
          </a:pPr>
          <a:r>
            <a:rPr lang="en-US" sz="1100" b="1" dirty="0">
              <a:latin typeface="+mj-lt"/>
            </a:rPr>
            <a:t>Builds and Supports workforce legal capacity</a:t>
          </a:r>
        </a:p>
      </dgm:t>
    </dgm:pt>
    <dgm:pt modelId="{8A11A550-1E21-4CF2-A6A1-AD9C503B7589}" type="parTrans" cxnId="{C80E8037-8AE0-4697-8F3F-DC2C0E52F923}">
      <dgm:prSet/>
      <dgm:spPr/>
      <dgm:t>
        <a:bodyPr/>
        <a:lstStyle/>
        <a:p>
          <a:endParaRPr lang="en-US"/>
        </a:p>
      </dgm:t>
    </dgm:pt>
    <dgm:pt modelId="{40A95D4B-B0C0-45E6-A910-A6E2E0B998EB}" type="sibTrans" cxnId="{C80E8037-8AE0-4697-8F3F-DC2C0E52F923}">
      <dgm:prSet/>
      <dgm:spPr/>
      <dgm:t>
        <a:bodyPr/>
        <a:lstStyle/>
        <a:p>
          <a:endParaRPr lang="en-US"/>
        </a:p>
      </dgm:t>
    </dgm:pt>
    <dgm:pt modelId="{D360A581-2C73-43FD-9C79-F9B6B162B889}" type="pres">
      <dgm:prSet presAssocID="{B617D062-7D25-4EB4-A3A2-9BA3C75388BE}" presName="Name0" presStyleCnt="0">
        <dgm:presLayoutVars>
          <dgm:chMax val="1"/>
          <dgm:chPref val="1"/>
          <dgm:dir/>
          <dgm:animOne val="branch"/>
          <dgm:animLvl val="lvl"/>
        </dgm:presLayoutVars>
      </dgm:prSet>
      <dgm:spPr/>
    </dgm:pt>
    <dgm:pt modelId="{89D74F0F-F5D9-4FB0-AC71-789FC98EB843}" type="pres">
      <dgm:prSet presAssocID="{DC943B85-4AE4-402C-807B-9AE926876032}" presName="singleCycle" presStyleCnt="0"/>
      <dgm:spPr/>
    </dgm:pt>
    <dgm:pt modelId="{7BFE4DB5-9373-4524-8AEF-2E9979C307CE}" type="pres">
      <dgm:prSet presAssocID="{DC943B85-4AE4-402C-807B-9AE926876032}" presName="singleCenter" presStyleLbl="node1" presStyleIdx="0" presStyleCnt="5">
        <dgm:presLayoutVars>
          <dgm:chMax val="7"/>
          <dgm:chPref val="7"/>
        </dgm:presLayoutVars>
      </dgm:prSet>
      <dgm:spPr>
        <a:prstGeom prst="rect">
          <a:avLst/>
        </a:prstGeom>
      </dgm:spPr>
    </dgm:pt>
    <dgm:pt modelId="{A64771D0-62F6-4657-B5E0-FD63E0B0296F}" type="pres">
      <dgm:prSet presAssocID="{7379C168-733F-4D75-887E-31E4DFADAF28}" presName="Name56" presStyleLbl="parChTrans1D2" presStyleIdx="0" presStyleCnt="4"/>
      <dgm:spPr/>
    </dgm:pt>
    <dgm:pt modelId="{1B1EAA7B-3828-41CD-B2F4-2B6CD6C67845}" type="pres">
      <dgm:prSet presAssocID="{98380EA2-D524-45B2-9971-750904093FF6}" presName="text0" presStyleLbl="node1" presStyleIdx="1" presStyleCnt="5" custScaleX="145388" custScaleY="93151">
        <dgm:presLayoutVars>
          <dgm:bulletEnabled val="1"/>
        </dgm:presLayoutVars>
      </dgm:prSet>
      <dgm:spPr>
        <a:prstGeom prst="rect">
          <a:avLst/>
        </a:prstGeom>
      </dgm:spPr>
    </dgm:pt>
    <dgm:pt modelId="{1722AA3D-876C-40DB-BBFB-DFED5241664F}" type="pres">
      <dgm:prSet presAssocID="{68613E30-7B3B-4189-994D-9E8529903E6D}" presName="Name56" presStyleLbl="parChTrans1D2" presStyleIdx="1" presStyleCnt="4"/>
      <dgm:spPr/>
    </dgm:pt>
    <dgm:pt modelId="{FB64AC60-AA05-4564-8565-FA66486B76C8}" type="pres">
      <dgm:prSet presAssocID="{EE21FCF5-A0F3-4164-A83A-33F4241CC17A}" presName="text0" presStyleLbl="node1" presStyleIdx="2" presStyleCnt="5" custScaleX="145388" custScaleY="93151">
        <dgm:presLayoutVars>
          <dgm:bulletEnabled val="1"/>
        </dgm:presLayoutVars>
      </dgm:prSet>
      <dgm:spPr>
        <a:prstGeom prst="rect">
          <a:avLst/>
        </a:prstGeom>
      </dgm:spPr>
    </dgm:pt>
    <dgm:pt modelId="{F1AEC0B0-321C-4A3E-9F0E-D70B60810B65}" type="pres">
      <dgm:prSet presAssocID="{8C553253-1D2C-4689-9A72-FD4C8AB1F64E}" presName="Name56" presStyleLbl="parChTrans1D2" presStyleIdx="2" presStyleCnt="4"/>
      <dgm:spPr/>
    </dgm:pt>
    <dgm:pt modelId="{7196FAA8-58D4-43B2-8C72-4429AF84F0C8}" type="pres">
      <dgm:prSet presAssocID="{2651DFDE-CE5B-4E70-923F-E4DD50C30BCD}" presName="text0" presStyleLbl="node1" presStyleIdx="3" presStyleCnt="5" custScaleX="145388" custScaleY="93151">
        <dgm:presLayoutVars>
          <dgm:bulletEnabled val="1"/>
        </dgm:presLayoutVars>
      </dgm:prSet>
      <dgm:spPr>
        <a:prstGeom prst="rect">
          <a:avLst/>
        </a:prstGeom>
      </dgm:spPr>
    </dgm:pt>
    <dgm:pt modelId="{3A866C62-13C4-45D1-B06B-1B1F820F06DA}" type="pres">
      <dgm:prSet presAssocID="{8A11A550-1E21-4CF2-A6A1-AD9C503B7589}" presName="Name56" presStyleLbl="parChTrans1D2" presStyleIdx="3" presStyleCnt="4"/>
      <dgm:spPr/>
    </dgm:pt>
    <dgm:pt modelId="{904755CD-7A82-4DDE-91FE-37A5C07BA0E7}" type="pres">
      <dgm:prSet presAssocID="{DDFCFB17-7319-4E54-8C13-AF9E728F69CE}" presName="text0" presStyleLbl="node1" presStyleIdx="4" presStyleCnt="5" custScaleX="145388" custScaleY="93151">
        <dgm:presLayoutVars>
          <dgm:bulletEnabled val="1"/>
        </dgm:presLayoutVars>
      </dgm:prSet>
      <dgm:spPr>
        <a:prstGeom prst="rect">
          <a:avLst/>
        </a:prstGeom>
      </dgm:spPr>
    </dgm:pt>
  </dgm:ptLst>
  <dgm:cxnLst>
    <dgm:cxn modelId="{AA9A820E-31C0-406C-B8CF-46715E86BD1A}" type="presOf" srcId="{98380EA2-D524-45B2-9971-750904093FF6}" destId="{1B1EAA7B-3828-41CD-B2F4-2B6CD6C67845}" srcOrd="0" destOrd="0" presId="urn:microsoft.com/office/officeart/2008/layout/RadialCluster"/>
    <dgm:cxn modelId="{C80E8037-8AE0-4697-8F3F-DC2C0E52F923}" srcId="{DC943B85-4AE4-402C-807B-9AE926876032}" destId="{DDFCFB17-7319-4E54-8C13-AF9E728F69CE}" srcOrd="3" destOrd="0" parTransId="{8A11A550-1E21-4CF2-A6A1-AD9C503B7589}" sibTransId="{40A95D4B-B0C0-45E6-A910-A6E2E0B998EB}"/>
    <dgm:cxn modelId="{1424C539-76EA-4583-87CF-C74DCFCA0D38}" type="presOf" srcId="{DC943B85-4AE4-402C-807B-9AE926876032}" destId="{7BFE4DB5-9373-4524-8AEF-2E9979C307CE}" srcOrd="0" destOrd="0" presId="urn:microsoft.com/office/officeart/2008/layout/RadialCluster"/>
    <dgm:cxn modelId="{594C8557-A19B-4EFE-A1A2-52E924579C6E}" type="presOf" srcId="{7379C168-733F-4D75-887E-31E4DFADAF28}" destId="{A64771D0-62F6-4657-B5E0-FD63E0B0296F}" srcOrd="0" destOrd="0" presId="urn:microsoft.com/office/officeart/2008/layout/RadialCluster"/>
    <dgm:cxn modelId="{554B796A-204E-48A4-A0FF-DBB91BF232F4}" type="presOf" srcId="{DDFCFB17-7319-4E54-8C13-AF9E728F69CE}" destId="{904755CD-7A82-4DDE-91FE-37A5C07BA0E7}" srcOrd="0" destOrd="0" presId="urn:microsoft.com/office/officeart/2008/layout/RadialCluster"/>
    <dgm:cxn modelId="{EA0F686B-0F09-431A-AD04-49F71B863791}" srcId="{B617D062-7D25-4EB4-A3A2-9BA3C75388BE}" destId="{DC943B85-4AE4-402C-807B-9AE926876032}" srcOrd="0" destOrd="0" parTransId="{E9D793CF-09A1-4885-8948-30EA78262B16}" sibTransId="{C6A999F9-566C-44ED-BAE7-8A7452BCDED8}"/>
    <dgm:cxn modelId="{C131E594-3EAA-4588-8C50-0EDCC78363FE}" type="presOf" srcId="{8A11A550-1E21-4CF2-A6A1-AD9C503B7589}" destId="{3A866C62-13C4-45D1-B06B-1B1F820F06DA}" srcOrd="0" destOrd="0" presId="urn:microsoft.com/office/officeart/2008/layout/RadialCluster"/>
    <dgm:cxn modelId="{906298B4-0D87-4B4A-8903-6B75AEABCC0F}" srcId="{DC943B85-4AE4-402C-807B-9AE926876032}" destId="{98380EA2-D524-45B2-9971-750904093FF6}" srcOrd="0" destOrd="0" parTransId="{7379C168-733F-4D75-887E-31E4DFADAF28}" sibTransId="{B1F81266-C7AB-4B64-A7B1-BF58DF232261}"/>
    <dgm:cxn modelId="{E7AF72B8-4837-40D4-ACAF-213EB055B227}" type="presOf" srcId="{8C553253-1D2C-4689-9A72-FD4C8AB1F64E}" destId="{F1AEC0B0-321C-4A3E-9F0E-D70B60810B65}" srcOrd="0" destOrd="0" presId="urn:microsoft.com/office/officeart/2008/layout/RadialCluster"/>
    <dgm:cxn modelId="{971D2AD1-5BC7-4CBB-8558-153AC862678C}" type="presOf" srcId="{68613E30-7B3B-4189-994D-9E8529903E6D}" destId="{1722AA3D-876C-40DB-BBFB-DFED5241664F}" srcOrd="0" destOrd="0" presId="urn:microsoft.com/office/officeart/2008/layout/RadialCluster"/>
    <dgm:cxn modelId="{B5F2F0D4-334D-4760-971F-2F5308DC3A64}" srcId="{DC943B85-4AE4-402C-807B-9AE926876032}" destId="{EE21FCF5-A0F3-4164-A83A-33F4241CC17A}" srcOrd="1" destOrd="0" parTransId="{68613E30-7B3B-4189-994D-9E8529903E6D}" sibTransId="{913F2B43-787A-4190-A2B4-EC61965FA36B}"/>
    <dgm:cxn modelId="{0B3B1FD8-5FFD-42C2-B2EF-E28814E7F22C}" type="presOf" srcId="{2651DFDE-CE5B-4E70-923F-E4DD50C30BCD}" destId="{7196FAA8-58D4-43B2-8C72-4429AF84F0C8}" srcOrd="0" destOrd="0" presId="urn:microsoft.com/office/officeart/2008/layout/RadialCluster"/>
    <dgm:cxn modelId="{08139FF7-BFE3-4398-8883-46295354DAE0}" srcId="{DC943B85-4AE4-402C-807B-9AE926876032}" destId="{2651DFDE-CE5B-4E70-923F-E4DD50C30BCD}" srcOrd="2" destOrd="0" parTransId="{8C553253-1D2C-4689-9A72-FD4C8AB1F64E}" sibTransId="{1F3999EE-23C2-4C3D-9CAB-BA2D6EB8CBFD}"/>
    <dgm:cxn modelId="{54BEACF7-3C89-4279-8A3F-4F2FF8A7B3E5}" type="presOf" srcId="{EE21FCF5-A0F3-4164-A83A-33F4241CC17A}" destId="{FB64AC60-AA05-4564-8565-FA66486B76C8}" srcOrd="0" destOrd="0" presId="urn:microsoft.com/office/officeart/2008/layout/RadialCluster"/>
    <dgm:cxn modelId="{FB8D07FA-7CDB-4F6B-ABF6-4223CDB568D9}" type="presOf" srcId="{B617D062-7D25-4EB4-A3A2-9BA3C75388BE}" destId="{D360A581-2C73-43FD-9C79-F9B6B162B889}" srcOrd="0" destOrd="0" presId="urn:microsoft.com/office/officeart/2008/layout/RadialCluster"/>
    <dgm:cxn modelId="{4660F89A-9209-43D0-A6D3-953C65E9A016}" type="presParOf" srcId="{D360A581-2C73-43FD-9C79-F9B6B162B889}" destId="{89D74F0F-F5D9-4FB0-AC71-789FC98EB843}" srcOrd="0" destOrd="0" presId="urn:microsoft.com/office/officeart/2008/layout/RadialCluster"/>
    <dgm:cxn modelId="{CD81B6D5-11B3-4BAE-B459-7487F24EDFB9}" type="presParOf" srcId="{89D74F0F-F5D9-4FB0-AC71-789FC98EB843}" destId="{7BFE4DB5-9373-4524-8AEF-2E9979C307CE}" srcOrd="0" destOrd="0" presId="urn:microsoft.com/office/officeart/2008/layout/RadialCluster"/>
    <dgm:cxn modelId="{8F79BDC4-DD93-4360-9A1F-9D8DF89E3D44}" type="presParOf" srcId="{89D74F0F-F5D9-4FB0-AC71-789FC98EB843}" destId="{A64771D0-62F6-4657-B5E0-FD63E0B0296F}" srcOrd="1" destOrd="0" presId="urn:microsoft.com/office/officeart/2008/layout/RadialCluster"/>
    <dgm:cxn modelId="{BB1C8A20-09EE-409D-BD7D-46E855B23C02}" type="presParOf" srcId="{89D74F0F-F5D9-4FB0-AC71-789FC98EB843}" destId="{1B1EAA7B-3828-41CD-B2F4-2B6CD6C67845}" srcOrd="2" destOrd="0" presId="urn:microsoft.com/office/officeart/2008/layout/RadialCluster"/>
    <dgm:cxn modelId="{BCE18955-6550-4FEC-A424-2DECF0027A11}" type="presParOf" srcId="{89D74F0F-F5D9-4FB0-AC71-789FC98EB843}" destId="{1722AA3D-876C-40DB-BBFB-DFED5241664F}" srcOrd="3" destOrd="0" presId="urn:microsoft.com/office/officeart/2008/layout/RadialCluster"/>
    <dgm:cxn modelId="{79DA39E2-5419-4C4A-AFEC-1E69B32CF61F}" type="presParOf" srcId="{89D74F0F-F5D9-4FB0-AC71-789FC98EB843}" destId="{FB64AC60-AA05-4564-8565-FA66486B76C8}" srcOrd="4" destOrd="0" presId="urn:microsoft.com/office/officeart/2008/layout/RadialCluster"/>
    <dgm:cxn modelId="{3258CDDA-5068-457F-A1E6-D40119A16658}" type="presParOf" srcId="{89D74F0F-F5D9-4FB0-AC71-789FC98EB843}" destId="{F1AEC0B0-321C-4A3E-9F0E-D70B60810B65}" srcOrd="5" destOrd="0" presId="urn:microsoft.com/office/officeart/2008/layout/RadialCluster"/>
    <dgm:cxn modelId="{70172FB9-97A7-439A-84CB-999F61EFFA5C}" type="presParOf" srcId="{89D74F0F-F5D9-4FB0-AC71-789FC98EB843}" destId="{7196FAA8-58D4-43B2-8C72-4429AF84F0C8}" srcOrd="6" destOrd="0" presId="urn:microsoft.com/office/officeart/2008/layout/RadialCluster"/>
    <dgm:cxn modelId="{7050DDCB-6880-4325-BFCC-3A29A9773A3F}" type="presParOf" srcId="{89D74F0F-F5D9-4FB0-AC71-789FC98EB843}" destId="{3A866C62-13C4-45D1-B06B-1B1F820F06DA}" srcOrd="7" destOrd="0" presId="urn:microsoft.com/office/officeart/2008/layout/RadialCluster"/>
    <dgm:cxn modelId="{C500B89B-C32B-45E2-949F-CACD45F559B2}" type="presParOf" srcId="{89D74F0F-F5D9-4FB0-AC71-789FC98EB843}" destId="{904755CD-7A82-4DDE-91FE-37A5C07BA0E7}"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E4DB5-9373-4524-8AEF-2E9979C307CE}">
      <dsp:nvSpPr>
        <dsp:cNvPr id="0" name=""/>
        <dsp:cNvSpPr/>
      </dsp:nvSpPr>
      <dsp:spPr>
        <a:xfrm>
          <a:off x="2951798" y="1360894"/>
          <a:ext cx="1166481" cy="1166481"/>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Policy Surveillance</a:t>
          </a:r>
        </a:p>
      </dsp:txBody>
      <dsp:txXfrm>
        <a:off x="2951798" y="1360894"/>
        <a:ext cx="1166481" cy="1166481"/>
      </dsp:txXfrm>
    </dsp:sp>
    <dsp:sp modelId="{A64771D0-62F6-4657-B5E0-FD63E0B0296F}">
      <dsp:nvSpPr>
        <dsp:cNvPr id="0" name=""/>
        <dsp:cNvSpPr/>
      </dsp:nvSpPr>
      <dsp:spPr>
        <a:xfrm rot="16200000">
          <a:off x="3232148" y="1058003"/>
          <a:ext cx="605781" cy="0"/>
        </a:xfrm>
        <a:custGeom>
          <a:avLst/>
          <a:gdLst/>
          <a:ahLst/>
          <a:cxnLst/>
          <a:rect l="0" t="0" r="0" b="0"/>
          <a:pathLst>
            <a:path>
              <a:moveTo>
                <a:pt x="0" y="0"/>
              </a:moveTo>
              <a:lnTo>
                <a:pt x="60578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EAA7B-3828-41CD-B2F4-2B6CD6C67845}">
      <dsp:nvSpPr>
        <dsp:cNvPr id="0" name=""/>
        <dsp:cNvSpPr/>
      </dsp:nvSpPr>
      <dsp:spPr>
        <a:xfrm>
          <a:off x="2966904" y="27098"/>
          <a:ext cx="1136268" cy="72801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ts val="0"/>
            </a:spcAft>
            <a:buNone/>
          </a:pPr>
          <a:r>
            <a:rPr lang="en-US" sz="1100" b="1" kern="1200" dirty="0">
              <a:latin typeface="+mj-lt"/>
            </a:rPr>
            <a:t>Creates legal data for evaluation</a:t>
          </a:r>
        </a:p>
      </dsp:txBody>
      <dsp:txXfrm>
        <a:off x="2966904" y="27098"/>
        <a:ext cx="1136268" cy="728014"/>
      </dsp:txXfrm>
    </dsp:sp>
    <dsp:sp modelId="{1722AA3D-876C-40DB-BBFB-DFED5241664F}">
      <dsp:nvSpPr>
        <dsp:cNvPr id="0" name=""/>
        <dsp:cNvSpPr/>
      </dsp:nvSpPr>
      <dsp:spPr>
        <a:xfrm>
          <a:off x="4118279" y="1944134"/>
          <a:ext cx="401654" cy="0"/>
        </a:xfrm>
        <a:custGeom>
          <a:avLst/>
          <a:gdLst/>
          <a:ahLst/>
          <a:cxnLst/>
          <a:rect l="0" t="0" r="0" b="0"/>
          <a:pathLst>
            <a:path>
              <a:moveTo>
                <a:pt x="0" y="0"/>
              </a:moveTo>
              <a:lnTo>
                <a:pt x="40165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4AC60-AA05-4564-8565-FA66486B76C8}">
      <dsp:nvSpPr>
        <dsp:cNvPr id="0" name=""/>
        <dsp:cNvSpPr/>
      </dsp:nvSpPr>
      <dsp:spPr>
        <a:xfrm>
          <a:off x="4519934" y="1580127"/>
          <a:ext cx="1136268" cy="72801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ts val="0"/>
            </a:spcAft>
            <a:buNone/>
          </a:pPr>
          <a:r>
            <a:rPr lang="en-US" sz="1100" b="1" kern="1200" dirty="0">
              <a:latin typeface="+mj-lt"/>
            </a:rPr>
            <a:t>Supports the diffusion of innovation</a:t>
          </a:r>
        </a:p>
      </dsp:txBody>
      <dsp:txXfrm>
        <a:off x="4519934" y="1580127"/>
        <a:ext cx="1136268" cy="728014"/>
      </dsp:txXfrm>
    </dsp:sp>
    <dsp:sp modelId="{F1AEC0B0-321C-4A3E-9F0E-D70B60810B65}">
      <dsp:nvSpPr>
        <dsp:cNvPr id="0" name=""/>
        <dsp:cNvSpPr/>
      </dsp:nvSpPr>
      <dsp:spPr>
        <a:xfrm rot="5400000">
          <a:off x="3232148" y="2830266"/>
          <a:ext cx="605781" cy="0"/>
        </a:xfrm>
        <a:custGeom>
          <a:avLst/>
          <a:gdLst/>
          <a:ahLst/>
          <a:cxnLst/>
          <a:rect l="0" t="0" r="0" b="0"/>
          <a:pathLst>
            <a:path>
              <a:moveTo>
                <a:pt x="0" y="0"/>
              </a:moveTo>
              <a:lnTo>
                <a:pt x="60578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6FAA8-58D4-43B2-8C72-4429AF84F0C8}">
      <dsp:nvSpPr>
        <dsp:cNvPr id="0" name=""/>
        <dsp:cNvSpPr/>
      </dsp:nvSpPr>
      <dsp:spPr>
        <a:xfrm>
          <a:off x="2966904" y="3133157"/>
          <a:ext cx="1136268" cy="72801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ts val="0"/>
            </a:spcAft>
            <a:buNone/>
          </a:pPr>
          <a:r>
            <a:rPr lang="en-US" sz="1100" b="1" kern="1200" dirty="0">
              <a:latin typeface="+mj-lt"/>
            </a:rPr>
            <a:t>Allows stakeholders to track progress</a:t>
          </a:r>
        </a:p>
      </dsp:txBody>
      <dsp:txXfrm>
        <a:off x="2966904" y="3133157"/>
        <a:ext cx="1136268" cy="728014"/>
      </dsp:txXfrm>
    </dsp:sp>
    <dsp:sp modelId="{3A866C62-13C4-45D1-B06B-1B1F820F06DA}">
      <dsp:nvSpPr>
        <dsp:cNvPr id="0" name=""/>
        <dsp:cNvSpPr/>
      </dsp:nvSpPr>
      <dsp:spPr>
        <a:xfrm rot="10800000">
          <a:off x="2550143" y="1944134"/>
          <a:ext cx="401654" cy="0"/>
        </a:xfrm>
        <a:custGeom>
          <a:avLst/>
          <a:gdLst/>
          <a:ahLst/>
          <a:cxnLst/>
          <a:rect l="0" t="0" r="0" b="0"/>
          <a:pathLst>
            <a:path>
              <a:moveTo>
                <a:pt x="0" y="0"/>
              </a:moveTo>
              <a:lnTo>
                <a:pt x="40165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755CD-7A82-4DDE-91FE-37A5C07BA0E7}">
      <dsp:nvSpPr>
        <dsp:cNvPr id="0" name=""/>
        <dsp:cNvSpPr/>
      </dsp:nvSpPr>
      <dsp:spPr>
        <a:xfrm>
          <a:off x="1413874" y="1580127"/>
          <a:ext cx="1136268" cy="72801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100000"/>
            </a:lnSpc>
            <a:spcBef>
              <a:spcPct val="0"/>
            </a:spcBef>
            <a:spcAft>
              <a:spcPts val="0"/>
            </a:spcAft>
            <a:buNone/>
          </a:pPr>
          <a:r>
            <a:rPr lang="en-US" sz="1100" b="1" kern="1200" dirty="0">
              <a:latin typeface="+mj-lt"/>
            </a:rPr>
            <a:t>Builds and Supports workforce legal capacity</a:t>
          </a:r>
        </a:p>
      </dsp:txBody>
      <dsp:txXfrm>
        <a:off x="1413874" y="1580127"/>
        <a:ext cx="1136268" cy="72801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d6d328e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d6d328e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30" indent="-171430">
              <a:buFont typeface="Arial" panose="020B0604020202020204" pitchFamily="34" charset="0"/>
              <a:buChar char="•"/>
            </a:pPr>
            <a:r>
              <a:rPr lang="en-US" b="1" dirty="0"/>
              <a:t>The systematic, scientific collection and analysis of laws of public health significance </a:t>
            </a:r>
          </a:p>
          <a:p>
            <a:pPr marL="619349" lvl="1" indent="-171430">
              <a:buFont typeface="Arial" panose="020B0604020202020204" pitchFamily="34" charset="0"/>
              <a:buChar char="•"/>
            </a:pPr>
            <a:r>
              <a:rPr lang="en-US" b="0" baseline="0" dirty="0">
                <a:solidFill>
                  <a:srgbClr val="FF0000"/>
                </a:solidFill>
              </a:rPr>
              <a:t>Our work focuses on laws that are significant to public health, but policy surveillance techniques can be used for any type of law or policy</a:t>
            </a:r>
          </a:p>
          <a:p>
            <a:pPr marL="171430" indent="-171430">
              <a:buFont typeface="Arial" panose="020B0604020202020204" pitchFamily="34" charset="0"/>
              <a:buChar char="•"/>
            </a:pPr>
            <a:r>
              <a:rPr lang="en-US" b="1" baseline="0" dirty="0">
                <a:solidFill>
                  <a:srgbClr val="FF0000"/>
                </a:solidFill>
              </a:rPr>
              <a:t>Can capture law and policy at all levels, across many jurisdictions, over time</a:t>
            </a:r>
          </a:p>
          <a:p>
            <a:pPr marL="619349" lvl="1" indent="-171430">
              <a:buFont typeface="Arial" panose="020B0604020202020204" pitchFamily="34" charset="0"/>
              <a:buChar char="•"/>
            </a:pPr>
            <a:r>
              <a:rPr lang="en-US" b="0" baseline="0" dirty="0">
                <a:solidFill>
                  <a:srgbClr val="FF0000"/>
                </a:solidFill>
              </a:rPr>
              <a:t>A study that captures data over time is called a longitudinal study. A study that captures a snapshot of the law at one point in time is called a cross-sectional study.</a:t>
            </a: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7d6d328e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7d6d328e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Policy surveillance is a</a:t>
            </a:r>
            <a:r>
              <a:rPr lang="en-US" b="1" baseline="0" dirty="0"/>
              <a:t> nonlinear process. This diagram shows the various steps researchers undergo when they conduct policy surveillance. You can find more information on some of these steps in the Learning Library.</a:t>
            </a:r>
          </a:p>
          <a:p>
            <a:endParaRPr lang="en-US" b="1" baseline="0" dirty="0"/>
          </a:p>
          <a:p>
            <a:r>
              <a:rPr lang="en-US" b="0" baseline="0" dirty="0"/>
              <a:t>Throughout this module, and the others in the Learning Library, we will use distracted driving laws as an example, and Wendy as our model researcher.</a:t>
            </a:r>
            <a:endParaRPr lang="en-US" b="0" dirty="0"/>
          </a:p>
          <a:p>
            <a:endParaRPr lang="en-US" b="1" dirty="0"/>
          </a:p>
          <a:p>
            <a:pPr marL="139700" indent="0">
              <a:buNone/>
            </a:pPr>
            <a:r>
              <a:rPr lang="en-US" b="1" dirty="0"/>
              <a:t>Defining the Scope of the Project,</a:t>
            </a:r>
            <a:r>
              <a:rPr lang="en-US" b="1" baseline="0" dirty="0"/>
              <a:t> also known as “Scoping”</a:t>
            </a:r>
            <a:endParaRPr lang="en-US" b="1" dirty="0"/>
          </a:p>
          <a:p>
            <a:r>
              <a:rPr lang="en-US" b="0" dirty="0"/>
              <a:t>Determining</a:t>
            </a:r>
            <a:r>
              <a:rPr lang="en-US" b="0" baseline="0" dirty="0"/>
              <a:t> what will be included in the project is what we call “s</a:t>
            </a:r>
            <a:r>
              <a:rPr lang="en-US" b="0" dirty="0"/>
              <a:t>coping.” It is the first step of the process,</a:t>
            </a:r>
            <a:r>
              <a:rPr lang="en-US" b="0" baseline="0" dirty="0"/>
              <a:t> and typically asks the researcher to answer the following questions:</a:t>
            </a:r>
          </a:p>
          <a:p>
            <a:pPr marL="237800" indent="-228573">
              <a:buFont typeface="+mj-lt"/>
              <a:buAutoNum type="arabicParenR"/>
            </a:pPr>
            <a:r>
              <a:rPr lang="en-US" baseline="0" dirty="0"/>
              <a:t>What is the purpose of the project?</a:t>
            </a:r>
          </a:p>
          <a:p>
            <a:pPr marL="237800" indent="-228573">
              <a:buFont typeface="+mj-lt"/>
              <a:buAutoNum type="arabicParenR"/>
            </a:pPr>
            <a:r>
              <a:rPr lang="en-US" baseline="0" dirty="0"/>
              <a:t>What questions is this project looking to answer?</a:t>
            </a:r>
          </a:p>
          <a:p>
            <a:pPr marL="237800" indent="-228573">
              <a:buFont typeface="+mj-lt"/>
              <a:buAutoNum type="arabicParenR"/>
            </a:pPr>
            <a:r>
              <a:rPr lang="en-US" baseline="0" dirty="0"/>
              <a:t>Who is the audience?</a:t>
            </a:r>
          </a:p>
          <a:p>
            <a:pPr marL="237800" indent="-228573">
              <a:buFont typeface="+mj-lt"/>
              <a:buAutoNum type="arabicParenR"/>
            </a:pPr>
            <a:r>
              <a:rPr lang="en-US" baseline="0" dirty="0"/>
              <a:t>Is this project going to be cross-sectional or longitudinal?</a:t>
            </a:r>
          </a:p>
          <a:p>
            <a:pPr marL="9227"/>
            <a:endParaRPr lang="en-US" baseline="0" dirty="0"/>
          </a:p>
          <a:p>
            <a:pPr marL="0" indent="0">
              <a:buNone/>
            </a:pPr>
            <a:r>
              <a:rPr lang="en-US" i="1" baseline="0" dirty="0"/>
              <a:t>For example</a:t>
            </a:r>
            <a:r>
              <a:rPr lang="en-US" i="0" baseline="0" dirty="0"/>
              <a:t>:</a:t>
            </a:r>
            <a:r>
              <a:rPr lang="en-US" baseline="0" dirty="0"/>
              <a:t> </a:t>
            </a:r>
          </a:p>
          <a:p>
            <a:pPr marL="9227"/>
            <a:r>
              <a:rPr lang="en-US" baseline="0" dirty="0"/>
              <a:t>When scoping a project about seatbelt laws, Wendy considers the following:</a:t>
            </a:r>
          </a:p>
          <a:p>
            <a:pPr marL="177196" indent="-167970">
              <a:buFont typeface="Arial" panose="020B0604020202020204" pitchFamily="34" charset="0"/>
              <a:buChar char="•"/>
            </a:pPr>
            <a:r>
              <a:rPr lang="en-US" baseline="0" dirty="0"/>
              <a:t>She wants to learn more about seatbelt laws in all 50 states and the District of Columbia.</a:t>
            </a:r>
          </a:p>
          <a:p>
            <a:pPr marL="177196" indent="-167970">
              <a:buFont typeface="Arial" panose="020B0604020202020204" pitchFamily="34" charset="0"/>
              <a:buChar char="•"/>
            </a:pPr>
            <a:r>
              <a:rPr lang="en-US" baseline="0" dirty="0"/>
              <a:t>She wants this to be a publicly available project.</a:t>
            </a:r>
          </a:p>
          <a:p>
            <a:pPr marL="177196" indent="-167970">
              <a:buFont typeface="Arial" panose="020B0604020202020204" pitchFamily="34" charset="0"/>
              <a:buChar char="•"/>
            </a:pPr>
            <a:r>
              <a:rPr lang="en-US" baseline="0" dirty="0"/>
              <a:t>She decides to do a longitudinal project because she wants to find out when these seatbelt laws were first implemented.</a:t>
            </a:r>
          </a:p>
          <a:p>
            <a:pPr marL="177196" indent="-167970">
              <a:buFont typeface="Arial" panose="020B0604020202020204" pitchFamily="34" charset="0"/>
              <a:buChar char="•"/>
            </a:pPr>
            <a:endParaRPr lang="en-US" baseline="0" dirty="0"/>
          </a:p>
          <a:p>
            <a:pPr marL="9226"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More information about how to define the scope of the project can be found in Module 2.</a:t>
            </a:r>
          </a:p>
          <a:p>
            <a:pPr marL="177196" indent="-167970">
              <a:buFont typeface="Arial" panose="020B0604020202020204" pitchFamily="34" charset="0"/>
              <a:buChar char="•"/>
            </a:pPr>
            <a:endParaRPr lang="en-US" baseline="0" dirty="0"/>
          </a:p>
          <a:p>
            <a:pPr marL="514290" indent="-514290">
              <a:buFont typeface="+mj-lt"/>
              <a:buAutoNum type="arabicParenR"/>
            </a:pPr>
            <a:endParaRPr lang="en-US" b="1" dirty="0"/>
          </a:p>
          <a:p>
            <a:pPr marL="139700" indent="0">
              <a:buNone/>
            </a:pPr>
            <a:r>
              <a:rPr lang="en-US" b="1" dirty="0"/>
              <a:t>Conducting Background</a:t>
            </a:r>
            <a:r>
              <a:rPr lang="en-US" b="1" baseline="0" dirty="0"/>
              <a:t> </a:t>
            </a:r>
            <a:r>
              <a:rPr lang="en-US" b="1" dirty="0"/>
              <a:t>Research</a:t>
            </a:r>
          </a:p>
          <a:p>
            <a:r>
              <a:rPr lang="en-US" b="0" dirty="0"/>
              <a:t>The</a:t>
            </a:r>
            <a:r>
              <a:rPr lang="en-US" b="0" baseline="0" dirty="0"/>
              <a:t> second step is to conduct r</a:t>
            </a:r>
            <a:r>
              <a:rPr lang="en-US" b="0" dirty="0"/>
              <a:t>esearch about the topic and the law available. There are a few things</a:t>
            </a:r>
            <a:r>
              <a:rPr lang="en-US" b="0" baseline="0" dirty="0"/>
              <a:t> to consider in this step:</a:t>
            </a:r>
          </a:p>
          <a:p>
            <a:pPr marL="223959" indent="-223959">
              <a:buFont typeface="+mj-lt"/>
              <a:buAutoNum type="arabicPeriod"/>
            </a:pPr>
            <a:r>
              <a:rPr lang="en-US" dirty="0"/>
              <a:t>Identify sources</a:t>
            </a:r>
            <a:r>
              <a:rPr lang="en-US" baseline="0" dirty="0"/>
              <a:t> of legal text. Depending on the subject matter and how specific the research questions are, certain sources of legal text will be more appropriate.</a:t>
            </a:r>
          </a:p>
          <a:p>
            <a:pPr marL="671878" lvl="1" indent="-223959">
              <a:buFont typeface="+mj-lt"/>
              <a:buAutoNum type="alphaLcParenR"/>
            </a:pPr>
            <a:r>
              <a:rPr lang="en-US" baseline="0" dirty="0"/>
              <a:t>Sources of legal text can include statutes, regulations, case law, policies, rules, </a:t>
            </a:r>
            <a:r>
              <a:rPr lang="en-US" baseline="0" dirty="0" err="1"/>
              <a:t>etc</a:t>
            </a:r>
            <a:r>
              <a:rPr lang="en-US" baseline="0" dirty="0"/>
              <a:t>… </a:t>
            </a:r>
          </a:p>
          <a:p>
            <a:pPr marL="671878" lvl="1" indent="-223959">
              <a:buFont typeface="+mj-lt"/>
              <a:buAutoNum type="alphaLcParenR"/>
            </a:pPr>
            <a:r>
              <a:rPr lang="en-US" baseline="0" dirty="0"/>
              <a:t>In addition, these sources of legal text can come from governments at the local, state, and federal level, or from private entities. </a:t>
            </a:r>
          </a:p>
          <a:p>
            <a:pPr marL="223959" indent="-223959">
              <a:buFont typeface="+mj-lt"/>
              <a:buAutoNum type="arabicPeriod"/>
            </a:pPr>
            <a:r>
              <a:rPr lang="en-US" baseline="0" dirty="0"/>
              <a:t>If the project is cross-sectional, when do you want to take your snapshot?</a:t>
            </a:r>
          </a:p>
          <a:p>
            <a:pPr marL="685718" lvl="1" indent="-228573">
              <a:buFont typeface="+mj-lt"/>
              <a:buAutoNum type="alphaLcParenR" startAt="3"/>
            </a:pPr>
            <a:r>
              <a:rPr lang="en-US" baseline="0" dirty="0"/>
              <a:t>If the project is longitudinal, what period of time are you interested in? When would it make sense to start and end this project?</a:t>
            </a:r>
          </a:p>
          <a:p>
            <a:pPr marL="457146" lvl="1"/>
            <a:endParaRPr lang="en-US" baseline="0" dirty="0"/>
          </a:p>
          <a:p>
            <a:pPr marL="0" indent="0">
              <a:buNone/>
            </a:pPr>
            <a:r>
              <a:rPr lang="en-US" i="1" baseline="0" dirty="0"/>
              <a:t>For example:</a:t>
            </a:r>
            <a:endParaRPr lang="en-US" i="0" baseline="0" dirty="0"/>
          </a:p>
          <a:p>
            <a:pPr marL="9227"/>
            <a:r>
              <a:rPr lang="en-US" baseline="0" dirty="0"/>
              <a:t>When researching seatbelt laws, Wendy finds that state-level seatbelt laws are contained in state statutes, so decides to use this as the source of legal text. Her research shows that the first state to implement a seatbelt law was New York in 1984, so she decides that her project will start that that year.</a:t>
            </a:r>
          </a:p>
          <a:p>
            <a:pPr marL="9227"/>
            <a:endParaRPr lang="en-US" baseline="0" dirty="0"/>
          </a:p>
          <a:p>
            <a:pPr marL="9227"/>
            <a:r>
              <a:rPr lang="en-US" baseline="0" dirty="0"/>
              <a:t>More information about conducting background research can be found in Module 2.</a:t>
            </a:r>
          </a:p>
          <a:p>
            <a:endParaRPr lang="en-US" b="0" baseline="0" dirty="0"/>
          </a:p>
          <a:p>
            <a:pPr marL="139700" indent="0">
              <a:buNone/>
            </a:pPr>
            <a:r>
              <a:rPr lang="en-US" b="1" dirty="0"/>
              <a:t>Developing</a:t>
            </a:r>
            <a:r>
              <a:rPr lang="en-US" b="1" baseline="0" dirty="0"/>
              <a:t> </a:t>
            </a:r>
            <a:r>
              <a:rPr lang="en-US" b="1" dirty="0"/>
              <a:t>coding questions </a:t>
            </a:r>
          </a:p>
          <a:p>
            <a:pPr marL="685718" lvl="1" indent="-228573">
              <a:buFont typeface="+mj-lt"/>
              <a:buAutoNum type="alphaLcParenR"/>
            </a:pPr>
            <a:r>
              <a:rPr lang="en-US" dirty="0"/>
              <a:t>Identify important elements of the legal text</a:t>
            </a:r>
          </a:p>
          <a:p>
            <a:pPr marL="1133637" lvl="2" indent="-228573">
              <a:buFont typeface="+mj-lt"/>
              <a:buAutoNum type="alphaLcParenR"/>
            </a:pPr>
            <a:r>
              <a:rPr lang="en-US" baseline="0" dirty="0"/>
              <a:t>The research stage can help to identify which elements of the law have the largest influence on outcome data</a:t>
            </a:r>
          </a:p>
          <a:p>
            <a:pPr marL="685718" lvl="1" indent="-228573">
              <a:buFont typeface="+mj-lt"/>
              <a:buAutoNum type="alphaLcParenR" startAt="2"/>
            </a:pPr>
            <a:r>
              <a:rPr lang="en-US" baseline="0" dirty="0"/>
              <a:t>What questions would be likely to yield variation among the jurisdictions being researched?</a:t>
            </a:r>
          </a:p>
          <a:p>
            <a:pPr marL="457146" lvl="1"/>
            <a:endParaRPr lang="en-US" baseline="0" dirty="0"/>
          </a:p>
          <a:p>
            <a:pPr marL="0" indent="0">
              <a:buNone/>
            </a:pPr>
            <a:r>
              <a:rPr lang="en-US" i="1" baseline="0" dirty="0"/>
              <a:t>For example:</a:t>
            </a:r>
          </a:p>
          <a:p>
            <a:pPr marL="9227"/>
            <a:r>
              <a:rPr lang="en-US" i="0" baseline="0" dirty="0"/>
              <a:t>When developing coding questions, </a:t>
            </a:r>
            <a:r>
              <a:rPr lang="en-US" baseline="0" dirty="0"/>
              <a:t>Wendy decides to focus her project on whether the states she is reviewing have primary or secondary enforcement and whether these rules apply to the front and/or backseats. Her initial research indicates that there is variation among states on these elements of the law.</a:t>
            </a:r>
          </a:p>
          <a:p>
            <a:pPr marL="9227"/>
            <a:endParaRPr lang="en-US" baseline="0" dirty="0"/>
          </a:p>
          <a:p>
            <a:pPr marL="9227"/>
            <a:r>
              <a:rPr lang="en-US" baseline="0" dirty="0"/>
              <a:t>More information about how to develop coding questions can be found in Module 3.</a:t>
            </a:r>
          </a:p>
          <a:p>
            <a:endParaRPr lang="en-US" b="0" baseline="0" dirty="0"/>
          </a:p>
          <a:p>
            <a:pPr marL="139700" indent="0">
              <a:buNone/>
            </a:pPr>
            <a:r>
              <a:rPr lang="en-US" b="1" dirty="0"/>
              <a:t>Collecting the law </a:t>
            </a:r>
          </a:p>
          <a:p>
            <a:pPr marL="685718" lvl="1" indent="-228573">
              <a:buFont typeface="+mj-lt"/>
              <a:buAutoNum type="alphaLcParenR"/>
            </a:pPr>
            <a:r>
              <a:rPr lang="en-US" dirty="0"/>
              <a:t>Where will</a:t>
            </a:r>
            <a:r>
              <a:rPr lang="en-US" baseline="0" dirty="0"/>
              <a:t> the legal text come from?</a:t>
            </a:r>
          </a:p>
          <a:p>
            <a:pPr marL="685718" lvl="1" indent="-228573">
              <a:buFont typeface="+mj-lt"/>
              <a:buAutoNum type="alphaLcParenR"/>
            </a:pPr>
            <a:r>
              <a:rPr lang="en-US" baseline="0" dirty="0"/>
              <a:t>Must access to this source be requested/purchased or is it an unencumbered source?</a:t>
            </a:r>
          </a:p>
          <a:p>
            <a:pPr marL="457146" lvl="1"/>
            <a:endParaRPr lang="en-US" baseline="0" dirty="0"/>
          </a:p>
          <a:p>
            <a:pPr marL="9227"/>
            <a:r>
              <a:rPr lang="en-US" i="1" baseline="0" dirty="0"/>
              <a:t>For example:</a:t>
            </a:r>
          </a:p>
          <a:p>
            <a:pPr marL="9227"/>
            <a:r>
              <a:rPr lang="en-US" i="0" baseline="0" dirty="0"/>
              <a:t>When collecting the law, W</a:t>
            </a:r>
            <a:r>
              <a:rPr lang="en-US" baseline="0" dirty="0"/>
              <a:t>endy finds that each state has a legislative website which contains the statutes she is interested in, and decides to pull her legal text from these sources because they are unencumbered.</a:t>
            </a:r>
          </a:p>
          <a:p>
            <a:pPr marL="9227"/>
            <a:endParaRPr lang="en-US" baseline="0" dirty="0"/>
          </a:p>
          <a:p>
            <a:pPr marL="9227" marR="0" indent="0" algn="l" defTabSz="457200" rtl="0" eaLnBrk="1" fontAlgn="auto" latinLnBrk="0" hangingPunct="1">
              <a:lnSpc>
                <a:spcPct val="100000"/>
              </a:lnSpc>
              <a:spcBef>
                <a:spcPts val="0"/>
              </a:spcBef>
              <a:spcAft>
                <a:spcPts val="0"/>
              </a:spcAft>
              <a:buClrTx/>
              <a:buSzTx/>
              <a:buFontTx/>
              <a:buNone/>
              <a:tabLst/>
              <a:defRPr/>
            </a:pPr>
            <a:r>
              <a:rPr lang="en-US" baseline="0" dirty="0"/>
              <a:t>More information about how to collect the law can be found in Module 4.</a:t>
            </a:r>
          </a:p>
          <a:p>
            <a:pPr marL="9227"/>
            <a:endParaRPr lang="en-US" baseline="0" dirty="0"/>
          </a:p>
          <a:p>
            <a:pPr marL="514290" indent="-514290">
              <a:buFont typeface="+mj-lt"/>
              <a:buAutoNum type="arabicPeriod"/>
            </a:pPr>
            <a:endParaRPr lang="en-US" b="1" dirty="0"/>
          </a:p>
          <a:p>
            <a:pPr marL="139700" indent="0">
              <a:buNone/>
            </a:pPr>
            <a:r>
              <a:rPr lang="en-US" b="1" dirty="0"/>
              <a:t>Coding </a:t>
            </a:r>
          </a:p>
          <a:p>
            <a:pPr marL="685718" lvl="1" indent="-228573">
              <a:buFont typeface="+mj-lt"/>
              <a:buAutoNum type="alphaLcParenR"/>
            </a:pPr>
            <a:r>
              <a:rPr lang="en-US" dirty="0"/>
              <a:t>Coding is the observation of key words and phrases that indicate whether an element of a law (or the law) exists</a:t>
            </a:r>
          </a:p>
          <a:p>
            <a:pPr marL="685718" lvl="1" indent="-228573">
              <a:buFont typeface="+mj-lt"/>
              <a:buAutoNum type="alphaLcParenR"/>
            </a:pPr>
            <a:r>
              <a:rPr lang="en-US" dirty="0"/>
              <a:t>The</a:t>
            </a:r>
            <a:r>
              <a:rPr lang="en-US" baseline="0" dirty="0"/>
              <a:t> researcher must identify terms of art which are commonly used in the sources of legal text they are collecting, and must document what different language means (using secondary sources to confirm the definitions of words in the law) so that the project can be coded and updated consistently</a:t>
            </a:r>
            <a:endParaRPr lang="en-US" dirty="0"/>
          </a:p>
          <a:p>
            <a:pPr marL="457146" lvl="1" defTabSz="914292">
              <a:defRPr/>
            </a:pPr>
            <a:endParaRPr lang="en-US" baseline="0" dirty="0"/>
          </a:p>
          <a:p>
            <a:pPr marL="0" indent="0" defTabSz="914292">
              <a:buNone/>
              <a:defRPr/>
            </a:pPr>
            <a:r>
              <a:rPr lang="en-US" i="1" baseline="0" dirty="0"/>
              <a:t>For example:</a:t>
            </a:r>
          </a:p>
          <a:p>
            <a:pPr marL="9227" defTabSz="914292">
              <a:defRPr/>
            </a:pPr>
            <a:r>
              <a:rPr lang="en-US" baseline="0" dirty="0"/>
              <a:t>Wendy adds her collected law to the legal text in her policy surveillance tool, and codes her research questions based on the statutes in each state.</a:t>
            </a:r>
          </a:p>
          <a:p>
            <a:pPr marL="9227" defTabSz="914292">
              <a:defRPr/>
            </a:pPr>
            <a:endParaRPr lang="en-US" baseline="0" dirty="0"/>
          </a:p>
          <a:p>
            <a:pPr marL="9227" defTabSz="914292">
              <a:defRPr/>
            </a:pPr>
            <a:r>
              <a:rPr lang="en-US" baseline="0" dirty="0"/>
              <a:t>More information about coding can be found in Module 5.</a:t>
            </a:r>
          </a:p>
          <a:p>
            <a:pPr marL="1142865" lvl="2" indent="-228573">
              <a:buFont typeface="+mj-lt"/>
              <a:buAutoNum type="alphaLcParenR"/>
            </a:pPr>
            <a:endParaRPr lang="en-US" b="1" dirty="0"/>
          </a:p>
          <a:p>
            <a:pPr marL="139700" indent="0">
              <a:buNone/>
            </a:pPr>
            <a:r>
              <a:rPr lang="en-US" b="1" dirty="0"/>
              <a:t>Publication</a:t>
            </a:r>
            <a:r>
              <a:rPr lang="en-US" b="1" baseline="0" dirty="0"/>
              <a:t> </a:t>
            </a:r>
            <a:r>
              <a:rPr lang="en-US" b="1" dirty="0"/>
              <a:t>and Dissemination</a:t>
            </a:r>
          </a:p>
          <a:p>
            <a:pPr marL="685718" lvl="1" indent="-228573">
              <a:buFont typeface="+mj-lt"/>
              <a:buAutoNum type="alphaLcParenR"/>
            </a:pPr>
            <a:r>
              <a:rPr lang="en-US" dirty="0"/>
              <a:t>How do you want this project to be presented?</a:t>
            </a:r>
          </a:p>
          <a:p>
            <a:pPr marL="685718" lvl="1" indent="-228573">
              <a:buFont typeface="+mj-lt"/>
              <a:buAutoNum type="alphaLcParenR"/>
            </a:pPr>
            <a:r>
              <a:rPr lang="en-US" dirty="0"/>
              <a:t>Is</a:t>
            </a:r>
            <a:r>
              <a:rPr lang="en-US" baseline="0" dirty="0"/>
              <a:t> there any information you would like to highlight?</a:t>
            </a:r>
          </a:p>
          <a:p>
            <a:pPr marL="685718" lvl="1" indent="-228573">
              <a:buFont typeface="+mj-lt"/>
              <a:buAutoNum type="alphaLcParenR"/>
            </a:pPr>
            <a:r>
              <a:rPr lang="en-US" baseline="0" dirty="0"/>
              <a:t>Audience?</a:t>
            </a:r>
          </a:p>
          <a:p>
            <a:pPr marL="457146" lvl="1" defTabSz="914292">
              <a:defRPr/>
            </a:pPr>
            <a:endParaRPr lang="en-US" baseline="0" dirty="0"/>
          </a:p>
          <a:p>
            <a:pPr marL="0" indent="0" defTabSz="914292">
              <a:buNone/>
              <a:defRPr/>
            </a:pPr>
            <a:r>
              <a:rPr lang="en-US" i="1" baseline="0" dirty="0"/>
              <a:t>For example:</a:t>
            </a:r>
          </a:p>
          <a:p>
            <a:pPr marL="9227" defTabSz="914292">
              <a:defRPr/>
            </a:pPr>
            <a:r>
              <a:rPr lang="en-US" i="0" baseline="0" dirty="0"/>
              <a:t>When publishing, </a:t>
            </a:r>
            <a:r>
              <a:rPr lang="en-US" baseline="0" dirty="0"/>
              <a:t>Wendy decides she wants this to be a publicly available project. She chooses to highlight which states have primary enforcement laws for the front seat, because there is a high degree of variation for this element of the legal text.</a:t>
            </a:r>
          </a:p>
          <a:p>
            <a:pPr marL="9227" defTabSz="914292">
              <a:defRPr/>
            </a:pPr>
            <a:endParaRPr lang="en-US" baseline="0" dirty="0"/>
          </a:p>
          <a:p>
            <a:pPr marL="9227" defTabSz="914292">
              <a:defRPr/>
            </a:pPr>
            <a:r>
              <a:rPr lang="en-US" baseline="0" dirty="0"/>
              <a:t>More information about publication and dissemination can be found in Module 7.</a:t>
            </a:r>
          </a:p>
          <a:p>
            <a:pPr marL="914292" lvl="2"/>
            <a:endParaRPr lang="en-US" b="1" dirty="0"/>
          </a:p>
          <a:p>
            <a:pPr marL="139700" indent="0">
              <a:buNone/>
            </a:pPr>
            <a:r>
              <a:rPr lang="en-US" b="1" dirty="0"/>
              <a:t>Tracking and updating the law</a:t>
            </a:r>
          </a:p>
          <a:p>
            <a:pPr marL="685718" lvl="1" indent="-228573">
              <a:buFont typeface="+mj-lt"/>
              <a:buAutoNum type="alphaLcParenR"/>
            </a:pPr>
            <a:r>
              <a:rPr lang="en-US" dirty="0"/>
              <a:t>If the project is longitudinal,</a:t>
            </a:r>
            <a:r>
              <a:rPr lang="en-US" baseline="0" dirty="0"/>
              <a:t> how would you like to keep it updated as policies continue to evolve?</a:t>
            </a:r>
          </a:p>
          <a:p>
            <a:pPr marL="1200008" lvl="2" indent="-285716">
              <a:buFont typeface="+mj-lt"/>
              <a:buAutoNum type="romanLcParenR"/>
            </a:pPr>
            <a:r>
              <a:rPr lang="en-US" baseline="0" dirty="0"/>
              <a:t>Passive updates</a:t>
            </a:r>
          </a:p>
          <a:p>
            <a:pPr marL="1371438" lvl="3"/>
            <a:r>
              <a:rPr lang="en-US" baseline="0" dirty="0"/>
              <a:t>A) Setting alerts and periodically checking the law to identify changes as they come in</a:t>
            </a:r>
          </a:p>
          <a:p>
            <a:pPr marL="1200008" lvl="2" indent="-285716">
              <a:buFont typeface="+mj-lt"/>
              <a:buAutoNum type="romanLcParenR"/>
            </a:pPr>
            <a:r>
              <a:rPr lang="en-US" baseline="0" dirty="0"/>
              <a:t>Active updates</a:t>
            </a:r>
          </a:p>
          <a:p>
            <a:pPr marL="1600011" lvl="3" indent="-228573">
              <a:buFont typeface="+mj-lt"/>
              <a:buAutoNum type="alphaUcParenR"/>
            </a:pPr>
            <a:r>
              <a:rPr lang="en-US" baseline="0" dirty="0"/>
              <a:t>Updating the entire project at regular intervals</a:t>
            </a:r>
          </a:p>
          <a:p>
            <a:pPr marL="1600011" lvl="3" indent="-228573">
              <a:buFont typeface="+mj-lt"/>
              <a:buAutoNum type="alphaUcParenR"/>
            </a:pPr>
            <a:endParaRPr lang="en-US" baseline="0" dirty="0"/>
          </a:p>
          <a:p>
            <a:pPr marL="0" indent="0">
              <a:buNone/>
            </a:pPr>
            <a:r>
              <a:rPr lang="en-US" i="1" baseline="0" dirty="0"/>
              <a:t>For example:</a:t>
            </a:r>
          </a:p>
          <a:p>
            <a:pPr marL="27681"/>
            <a:r>
              <a:rPr lang="en-US" i="0" u="none" baseline="0" dirty="0"/>
              <a:t>Wendy decides that based on her resources she can</a:t>
            </a:r>
            <a:r>
              <a:rPr lang="en-US" baseline="0" dirty="0"/>
              <a:t> do an active update of her project every six months, but sets passive alerts to keep track of new laws as they come in.</a:t>
            </a:r>
          </a:p>
          <a:p>
            <a:pPr marL="27681"/>
            <a:endParaRPr lang="en-US" b="1" baseline="0" dirty="0"/>
          </a:p>
          <a:p>
            <a:pPr marL="27681"/>
            <a:r>
              <a:rPr lang="en-US" b="0" baseline="0" dirty="0"/>
              <a:t>More information about tracking and updating the law can be found in Module 8.</a:t>
            </a:r>
            <a:endParaRPr lang="en-US" b="0" dirty="0"/>
          </a:p>
          <a:p>
            <a:endParaRPr lang="en-US" dirty="0"/>
          </a:p>
          <a:p>
            <a:endParaRPr lang="en-US" dirty="0"/>
          </a:p>
        </p:txBody>
      </p:sp>
    </p:spTree>
    <p:extLst>
      <p:ext uri="{BB962C8B-B14F-4D97-AF65-F5344CB8AC3E}">
        <p14:creationId xmlns:p14="http://schemas.microsoft.com/office/powerpoint/2010/main" val="25568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Legal mapping is a set of techniques for capturing important features of laws and policies, and for identifying how they vary across jurisdictions or institutions, and over time. Legal mapping takes many forms. It can be conducted using transparent scientific methods for empirical research in legal epidemiology, or it can rely on conventional legal research methods to answer important questions in multi-jurisdictional public health law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dirty="0">
              <a:solidFill>
                <a:schemeClr val="tx1"/>
              </a:solidFill>
              <a:effectLst/>
              <a:latin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Legal mapping is a broad expression for a process that assesses and captures features</a:t>
            </a:r>
            <a:r>
              <a:rPr lang="en-US" baseline="0" dirty="0"/>
              <a:t> of laws and policies. There are multiple ways to perform legal mapping, each with different advantages and disadvantages (see the next slide for more detail). Policy surveillance is one form of legal mapping. If you are unsure about which legal mapping model is right for you, please don’t hesitate to reach out to the Policy Surveillance Program at </a:t>
            </a:r>
            <a:r>
              <a:rPr lang="en-US" baseline="0" dirty="0" err="1"/>
              <a:t>LawAtlas@temple.edu</a:t>
            </a:r>
            <a:r>
              <a:rPr lang="en-US" baseline="0" dirty="0"/>
              <a:t>, and we can discuss your project with you in more detail.</a:t>
            </a:r>
          </a:p>
          <a:p>
            <a:pPr marL="139700" indent="0">
              <a:buNone/>
            </a:pPr>
            <a:endParaRPr lang="en-US" dirty="0"/>
          </a:p>
        </p:txBody>
      </p:sp>
    </p:spTree>
    <p:extLst>
      <p:ext uri="{BB962C8B-B14F-4D97-AF65-F5344CB8AC3E}">
        <p14:creationId xmlns:p14="http://schemas.microsoft.com/office/powerpoint/2010/main" val="365529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06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60"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131000"/>
            <a:ext cx="8013460"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What is Policy Surveillance?</a:t>
            </a:r>
            <a:endParaRPr sz="4800" b="1" dirty="0">
              <a:latin typeface="+mj-lt"/>
              <a:ea typeface="Roboto Condensed"/>
              <a:cs typeface="Roboto Condensed"/>
              <a:sym typeface="Roboto Condensed"/>
            </a:endParaRPr>
          </a:p>
        </p:txBody>
      </p:sp>
      <p:sp>
        <p:nvSpPr>
          <p:cNvPr id="65" name="Google Shape;65;p16"/>
          <p:cNvSpPr txBox="1">
            <a:spLocks noGrp="1"/>
          </p:cNvSpPr>
          <p:nvPr>
            <p:ph type="subTitle" idx="1"/>
          </p:nvPr>
        </p:nvSpPr>
        <p:spPr>
          <a:xfrm>
            <a:off x="397568" y="2572900"/>
            <a:ext cx="7338545"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Methods | Significance | Process | Legal Mapping Introduction</a:t>
            </a:r>
            <a:endParaRPr b="1" dirty="0">
              <a:latin typeface="+mj-lt"/>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BE9-EFCA-2E49-8E62-7B9DEB1C457E}"/>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105F9437-CC8D-5C43-87CC-10E5A0BC0854}"/>
              </a:ext>
            </a:extLst>
          </p:cNvPr>
          <p:cNvSpPr>
            <a:spLocks noGrp="1"/>
          </p:cNvSpPr>
          <p:nvPr>
            <p:ph type="body" idx="1"/>
          </p:nvPr>
        </p:nvSpPr>
        <p:spPr/>
        <p:txBody>
          <a:bodyPr/>
          <a:lstStyle/>
          <a:p>
            <a:r>
              <a:rPr lang="en-US" dirty="0"/>
              <a:t>Define “policy surveillance”</a:t>
            </a:r>
          </a:p>
          <a:p>
            <a:endParaRPr lang="en-US" dirty="0"/>
          </a:p>
          <a:p>
            <a:r>
              <a:rPr lang="en-US" dirty="0"/>
              <a:t>Provide an overview of the policy surveillance process</a:t>
            </a:r>
          </a:p>
          <a:p>
            <a:endParaRPr lang="en-US" dirty="0"/>
          </a:p>
          <a:p>
            <a:r>
              <a:rPr lang="en-US" dirty="0"/>
              <a:t>Explain the importance of policy surveillance </a:t>
            </a:r>
          </a:p>
          <a:p>
            <a:endParaRPr lang="en-US" dirty="0"/>
          </a:p>
          <a:p>
            <a:r>
              <a:rPr lang="en-US" dirty="0"/>
              <a:t>Define “legal mapping”</a:t>
            </a:r>
          </a:p>
        </p:txBody>
      </p:sp>
    </p:spTree>
    <p:extLst>
      <p:ext uri="{BB962C8B-B14F-4D97-AF65-F5344CB8AC3E}">
        <p14:creationId xmlns:p14="http://schemas.microsoft.com/office/powerpoint/2010/main" val="349311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5500" y="1196069"/>
            <a:ext cx="40452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Defining “policy surveillance”</a:t>
            </a:r>
            <a:endParaRPr sz="4000" dirty="0">
              <a:latin typeface="+mj-lt"/>
            </a:endParaRPr>
          </a:p>
        </p:txBody>
      </p:sp>
      <p:sp>
        <p:nvSpPr>
          <p:cNvPr id="85" name="Google Shape;85;p19"/>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noAutofit/>
          </a:bodyPr>
          <a:lstStyle/>
          <a:p>
            <a:pPr marL="285750" indent="-285750">
              <a:spcAft>
                <a:spcPts val="1600"/>
              </a:spcAft>
            </a:pPr>
            <a:r>
              <a:rPr lang="en" sz="1400" b="0" dirty="0">
                <a:solidFill>
                  <a:schemeClr val="dk2"/>
                </a:solidFill>
                <a:latin typeface="+mn-lt"/>
              </a:rPr>
              <a:t>Tracks public health laws and policie</a:t>
            </a:r>
            <a:r>
              <a:rPr lang="en" sz="1400" dirty="0">
                <a:solidFill>
                  <a:schemeClr val="dk2"/>
                </a:solidFill>
              </a:rPr>
              <a:t>s over time and across jurisdictions</a:t>
            </a:r>
          </a:p>
          <a:p>
            <a:pPr marL="285750" indent="-285750">
              <a:spcAft>
                <a:spcPts val="1600"/>
              </a:spcAft>
            </a:pPr>
            <a:r>
              <a:rPr lang="en" sz="1400" dirty="0">
                <a:solidFill>
                  <a:schemeClr val="dk2"/>
                </a:solidFill>
              </a:rPr>
              <a:t>Uses a rigorous scientific process to create data for evaluation and empirical research</a:t>
            </a:r>
            <a:endParaRPr lang="en" sz="1400" b="0" dirty="0">
              <a:solidFill>
                <a:schemeClr val="dk2"/>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What makes policy surveillance</a:t>
            </a:r>
            <a:br>
              <a:rPr lang="en" dirty="0">
                <a:latin typeface="+mj-lt"/>
              </a:rPr>
            </a:br>
            <a:r>
              <a:rPr lang="en" dirty="0">
                <a:latin typeface="+mj-lt"/>
              </a:rPr>
              <a:t>a scientific approach to collecting </a:t>
            </a:r>
            <a:br>
              <a:rPr lang="en" dirty="0">
                <a:latin typeface="+mj-lt"/>
              </a:rPr>
            </a:br>
            <a:r>
              <a:rPr lang="en" dirty="0">
                <a:latin typeface="+mj-lt"/>
              </a:rPr>
              <a:t>and analyzing laws?</a:t>
            </a:r>
            <a:endParaRPr dirty="0">
              <a:latin typeface="+mj-lt"/>
            </a:endParaRPr>
          </a:p>
        </p:txBody>
      </p:sp>
      <p:sp>
        <p:nvSpPr>
          <p:cNvPr id="7" name="Rectangle 6">
            <a:extLst>
              <a:ext uri="{FF2B5EF4-FFF2-40B4-BE49-F238E27FC236}">
                <a16:creationId xmlns:a16="http://schemas.microsoft.com/office/drawing/2014/main" id="{43DB1AE4-6285-2748-8237-6B1F4B4D8C39}"/>
              </a:ext>
            </a:extLst>
          </p:cNvPr>
          <p:cNvSpPr/>
          <p:nvPr/>
        </p:nvSpPr>
        <p:spPr>
          <a:xfrm>
            <a:off x="313506" y="1976568"/>
            <a:ext cx="4119009" cy="9586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It uses a systematic approach</a:t>
            </a:r>
          </a:p>
        </p:txBody>
      </p:sp>
      <p:sp>
        <p:nvSpPr>
          <p:cNvPr id="8" name="Rectangle 7">
            <a:extLst>
              <a:ext uri="{FF2B5EF4-FFF2-40B4-BE49-F238E27FC236}">
                <a16:creationId xmlns:a16="http://schemas.microsoft.com/office/drawing/2014/main" id="{9093A9EA-8F0C-F24F-A5A6-086935E8CD84}"/>
              </a:ext>
            </a:extLst>
          </p:cNvPr>
          <p:cNvSpPr/>
          <p:nvPr/>
        </p:nvSpPr>
        <p:spPr>
          <a:xfrm>
            <a:off x="4757595" y="1976568"/>
            <a:ext cx="4119009" cy="95864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latin typeface="+mj-lt"/>
              </a:rPr>
              <a:t>It emphasizes transparency</a:t>
            </a:r>
          </a:p>
        </p:txBody>
      </p:sp>
      <p:sp>
        <p:nvSpPr>
          <p:cNvPr id="9" name="Rectangle 8">
            <a:extLst>
              <a:ext uri="{FF2B5EF4-FFF2-40B4-BE49-F238E27FC236}">
                <a16:creationId xmlns:a16="http://schemas.microsoft.com/office/drawing/2014/main" id="{9F9433E8-BF25-9D40-ACC9-C2C378A3BC7E}"/>
              </a:ext>
            </a:extLst>
          </p:cNvPr>
          <p:cNvSpPr/>
          <p:nvPr/>
        </p:nvSpPr>
        <p:spPr>
          <a:xfrm>
            <a:off x="313506" y="3115209"/>
            <a:ext cx="4119009" cy="95864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latin typeface="+mj-lt"/>
              </a:rPr>
              <a:t>The process is replicable</a:t>
            </a:r>
          </a:p>
        </p:txBody>
      </p:sp>
      <p:sp>
        <p:nvSpPr>
          <p:cNvPr id="10" name="Rectangle 9">
            <a:extLst>
              <a:ext uri="{FF2B5EF4-FFF2-40B4-BE49-F238E27FC236}">
                <a16:creationId xmlns:a16="http://schemas.microsoft.com/office/drawing/2014/main" id="{D1EC0EF6-957E-1741-9639-7F93BE4EC335}"/>
              </a:ext>
            </a:extLst>
          </p:cNvPr>
          <p:cNvSpPr/>
          <p:nvPr/>
        </p:nvSpPr>
        <p:spPr>
          <a:xfrm>
            <a:off x="4757595" y="3115209"/>
            <a:ext cx="4119009" cy="95864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1"/>
                </a:solidFill>
                <a:latin typeface="+mj-lt"/>
              </a:rPr>
              <a:t>There is a focus on delivering a highly accurate product through quality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0BF8-8648-7D45-BB8E-AF5E7B088DED}"/>
              </a:ext>
            </a:extLst>
          </p:cNvPr>
          <p:cNvSpPr>
            <a:spLocks noGrp="1"/>
          </p:cNvSpPr>
          <p:nvPr>
            <p:ph type="title"/>
          </p:nvPr>
        </p:nvSpPr>
        <p:spPr/>
        <p:txBody>
          <a:bodyPr/>
          <a:lstStyle/>
          <a:p>
            <a:r>
              <a:rPr lang="en-US" dirty="0"/>
              <a:t>The policy surveillance process – overview</a:t>
            </a:r>
          </a:p>
        </p:txBody>
      </p:sp>
      <p:pic>
        <p:nvPicPr>
          <p:cNvPr id="12" name="Picture 11">
            <a:extLst>
              <a:ext uri="{FF2B5EF4-FFF2-40B4-BE49-F238E27FC236}">
                <a16:creationId xmlns:a16="http://schemas.microsoft.com/office/drawing/2014/main" id="{7DEF2B2E-A3D6-2C48-AA88-FF5BE966576F}"/>
              </a:ext>
            </a:extLst>
          </p:cNvPr>
          <p:cNvPicPr>
            <a:picLocks noChangeAspect="1"/>
          </p:cNvPicPr>
          <p:nvPr/>
        </p:nvPicPr>
        <p:blipFill>
          <a:blip r:embed="rId3"/>
          <a:stretch>
            <a:fillRect/>
          </a:stretch>
        </p:blipFill>
        <p:spPr>
          <a:xfrm>
            <a:off x="2380961" y="761423"/>
            <a:ext cx="4382077" cy="4382077"/>
          </a:xfrm>
          <a:prstGeom prst="rect">
            <a:avLst/>
          </a:prstGeom>
        </p:spPr>
      </p:pic>
    </p:spTree>
    <p:extLst>
      <p:ext uri="{BB962C8B-B14F-4D97-AF65-F5344CB8AC3E}">
        <p14:creationId xmlns:p14="http://schemas.microsoft.com/office/powerpoint/2010/main" val="5407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2616-2663-1C44-A5F1-E1BBB29A4D08}"/>
              </a:ext>
            </a:extLst>
          </p:cNvPr>
          <p:cNvSpPr>
            <a:spLocks noGrp="1"/>
          </p:cNvSpPr>
          <p:nvPr>
            <p:ph type="title"/>
          </p:nvPr>
        </p:nvSpPr>
        <p:spPr/>
        <p:txBody>
          <a:bodyPr/>
          <a:lstStyle/>
          <a:p>
            <a:r>
              <a:rPr lang="en-US" dirty="0"/>
              <a:t>Why is policy surveillance important?</a:t>
            </a:r>
          </a:p>
        </p:txBody>
      </p:sp>
      <p:graphicFrame>
        <p:nvGraphicFramePr>
          <p:cNvPr id="4" name="Content Placeholder 3">
            <a:extLst>
              <a:ext uri="{FF2B5EF4-FFF2-40B4-BE49-F238E27FC236}">
                <a16:creationId xmlns:a16="http://schemas.microsoft.com/office/drawing/2014/main" id="{7787E65B-0E19-E44C-B433-1D73689F86BB}"/>
              </a:ext>
            </a:extLst>
          </p:cNvPr>
          <p:cNvGraphicFramePr>
            <a:graphicFrameLocks/>
          </p:cNvGraphicFramePr>
          <p:nvPr>
            <p:extLst>
              <p:ext uri="{D42A27DB-BD31-4B8C-83A1-F6EECF244321}">
                <p14:modId xmlns:p14="http://schemas.microsoft.com/office/powerpoint/2010/main" val="76629889"/>
              </p:ext>
            </p:extLst>
          </p:nvPr>
        </p:nvGraphicFramePr>
        <p:xfrm>
          <a:off x="1036961" y="894461"/>
          <a:ext cx="7070078" cy="3888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3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c 23">
            <a:extLst>
              <a:ext uri="{FF2B5EF4-FFF2-40B4-BE49-F238E27FC236}">
                <a16:creationId xmlns:a16="http://schemas.microsoft.com/office/drawing/2014/main" id="{7EAA3AAA-29BF-B740-83F1-3ECEBA54542C}"/>
              </a:ext>
            </a:extLst>
          </p:cNvPr>
          <p:cNvSpPr/>
          <p:nvPr/>
        </p:nvSpPr>
        <p:spPr>
          <a:xfrm>
            <a:off x="7160622" y="1415617"/>
            <a:ext cx="540373" cy="2064788"/>
          </a:xfrm>
          <a:prstGeom prst="arc">
            <a:avLst>
              <a:gd name="adj1" fmla="val 15936817"/>
              <a:gd name="adj2" fmla="val 0"/>
            </a:avLst>
          </a:prstGeom>
          <a:ln>
            <a:solidFill>
              <a:schemeClr val="bg2"/>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ln>
                <a:solidFill>
                  <a:schemeClr val="tx2"/>
                </a:solidFill>
              </a:ln>
            </a:endParaRPr>
          </a:p>
        </p:txBody>
      </p:sp>
      <p:sp>
        <p:nvSpPr>
          <p:cNvPr id="23" name="Arc 22">
            <a:extLst>
              <a:ext uri="{FF2B5EF4-FFF2-40B4-BE49-F238E27FC236}">
                <a16:creationId xmlns:a16="http://schemas.microsoft.com/office/drawing/2014/main" id="{59A132BF-B4DE-C846-B717-17A37D634074}"/>
              </a:ext>
            </a:extLst>
          </p:cNvPr>
          <p:cNvSpPr/>
          <p:nvPr/>
        </p:nvSpPr>
        <p:spPr>
          <a:xfrm flipH="1">
            <a:off x="1443004" y="1484186"/>
            <a:ext cx="540373" cy="1963864"/>
          </a:xfrm>
          <a:prstGeom prst="arc">
            <a:avLst>
              <a:gd name="adj1" fmla="val 15936817"/>
              <a:gd name="adj2" fmla="val 0"/>
            </a:avLst>
          </a:prstGeom>
          <a:ln>
            <a:solidFill>
              <a:schemeClr val="bg2"/>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ln>
                <a:solidFill>
                  <a:schemeClr val="tx2"/>
                </a:solidFill>
              </a:ln>
            </a:endParaRPr>
          </a:p>
        </p:txBody>
      </p:sp>
      <p:sp>
        <p:nvSpPr>
          <p:cNvPr id="17" name="Rectangle 16">
            <a:extLst>
              <a:ext uri="{FF2B5EF4-FFF2-40B4-BE49-F238E27FC236}">
                <a16:creationId xmlns:a16="http://schemas.microsoft.com/office/drawing/2014/main" id="{76EB39B2-DF2A-754D-9F95-A1D575AF31C0}"/>
              </a:ext>
            </a:extLst>
          </p:cNvPr>
          <p:cNvSpPr/>
          <p:nvPr/>
        </p:nvSpPr>
        <p:spPr>
          <a:xfrm>
            <a:off x="4860267" y="2421760"/>
            <a:ext cx="3633058" cy="1315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DE6B10-E820-DF49-84E1-E2672799DE17}"/>
              </a:ext>
            </a:extLst>
          </p:cNvPr>
          <p:cNvSpPr/>
          <p:nvPr/>
        </p:nvSpPr>
        <p:spPr>
          <a:xfrm>
            <a:off x="589652" y="2444647"/>
            <a:ext cx="3633058" cy="1315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075F0-0428-D845-A603-34B87F48B5C4}"/>
              </a:ext>
            </a:extLst>
          </p:cNvPr>
          <p:cNvSpPr>
            <a:spLocks noGrp="1"/>
          </p:cNvSpPr>
          <p:nvPr>
            <p:ph type="title"/>
          </p:nvPr>
        </p:nvSpPr>
        <p:spPr/>
        <p:txBody>
          <a:bodyPr/>
          <a:lstStyle/>
          <a:p>
            <a:r>
              <a:rPr lang="en-US" dirty="0"/>
              <a:t>What is “legal mapping”?</a:t>
            </a:r>
          </a:p>
        </p:txBody>
      </p:sp>
      <p:sp>
        <p:nvSpPr>
          <p:cNvPr id="6" name="TextBox 5">
            <a:extLst>
              <a:ext uri="{FF2B5EF4-FFF2-40B4-BE49-F238E27FC236}">
                <a16:creationId xmlns:a16="http://schemas.microsoft.com/office/drawing/2014/main" id="{6F2A2442-CCDF-1F43-8C6F-387C97B3453D}"/>
              </a:ext>
            </a:extLst>
          </p:cNvPr>
          <p:cNvSpPr txBox="1"/>
          <p:nvPr/>
        </p:nvSpPr>
        <p:spPr>
          <a:xfrm>
            <a:off x="1713191" y="1256189"/>
            <a:ext cx="5717619" cy="507831"/>
          </a:xfrm>
          <a:prstGeom prst="rect">
            <a:avLst/>
          </a:prstGeom>
          <a:solidFill>
            <a:schemeClr val="tx2"/>
          </a:solidFill>
          <a:ln w="15875" cap="flat" cmpd="sng" algn="ctr">
            <a:solidFill>
              <a:schemeClr val="tx2"/>
            </a:solidFill>
            <a:prstDash val="solid"/>
            <a:miter lim="800000"/>
          </a:ln>
          <a:effectLst/>
        </p:spPr>
        <p:txBody>
          <a:bodyPr wrap="square" rtlCol="0" anchor="ctr">
            <a:spAutoFit/>
          </a:bodyPr>
          <a:lstStyle/>
          <a:p>
            <a:pPr algn="ctr" defTabSz="685783">
              <a:buClrTx/>
              <a:defRPr/>
            </a:pPr>
            <a:r>
              <a:rPr lang="en-US" sz="1350" b="1">
                <a:solidFill>
                  <a:prstClr val="white"/>
                </a:solidFill>
                <a:latin typeface="+mj-lt"/>
                <a:ea typeface="+mn-ea"/>
                <a:cs typeface="+mn-cs"/>
              </a:rPr>
              <a:t>A process for assessing and capturing important </a:t>
            </a:r>
          </a:p>
          <a:p>
            <a:pPr algn="ctr" defTabSz="685783">
              <a:buClrTx/>
              <a:defRPr/>
            </a:pPr>
            <a:r>
              <a:rPr lang="en-US" sz="1350" b="1">
                <a:solidFill>
                  <a:prstClr val="white"/>
                </a:solidFill>
                <a:latin typeface="+mj-lt"/>
                <a:ea typeface="+mn-ea"/>
                <a:cs typeface="+mn-cs"/>
              </a:rPr>
              <a:t>features and variation in laws and policies, across time and space.</a:t>
            </a:r>
          </a:p>
        </p:txBody>
      </p:sp>
      <p:sp>
        <p:nvSpPr>
          <p:cNvPr id="7" name="TextBox 6">
            <a:extLst>
              <a:ext uri="{FF2B5EF4-FFF2-40B4-BE49-F238E27FC236}">
                <a16:creationId xmlns:a16="http://schemas.microsoft.com/office/drawing/2014/main" id="{85FF4653-2D24-AB49-9848-20118BD5473D}"/>
              </a:ext>
            </a:extLst>
          </p:cNvPr>
          <p:cNvSpPr txBox="1"/>
          <p:nvPr/>
        </p:nvSpPr>
        <p:spPr>
          <a:xfrm>
            <a:off x="589652" y="2571750"/>
            <a:ext cx="3633058" cy="1107996"/>
          </a:xfrm>
          <a:prstGeom prst="rect">
            <a:avLst/>
          </a:prstGeom>
          <a:noFill/>
          <a:ln>
            <a:noFill/>
          </a:ln>
        </p:spPr>
        <p:txBody>
          <a:bodyPr wrap="square" rtlCol="0">
            <a:spAutoFit/>
          </a:bodyPr>
          <a:lstStyle/>
          <a:p>
            <a:pPr algn="ctr" defTabSz="685783">
              <a:defRPr/>
            </a:pPr>
            <a:r>
              <a:rPr lang="en-US" sz="1500" b="1" dirty="0">
                <a:latin typeface="+mj-lt"/>
              </a:rPr>
              <a:t>PUBLIC HEALTH LAW PRACTICE</a:t>
            </a:r>
          </a:p>
          <a:p>
            <a:pPr algn="ctr" defTabSz="685783">
              <a:defRPr/>
            </a:pPr>
            <a:endParaRPr lang="en-US" sz="750" b="1" dirty="0"/>
          </a:p>
          <a:p>
            <a:pPr algn="ctr" defTabSz="685783">
              <a:defRPr/>
            </a:pPr>
            <a:r>
              <a:rPr lang="en-US" sz="1100" dirty="0">
                <a:solidFill>
                  <a:prstClr val="black"/>
                </a:solidFill>
              </a:rPr>
              <a:t>The application of professional legal skills in the development of health policy and the practice of </a:t>
            </a:r>
            <a:br>
              <a:rPr lang="en-US" sz="1100" dirty="0">
                <a:solidFill>
                  <a:prstClr val="black"/>
                </a:solidFill>
              </a:rPr>
            </a:br>
            <a:r>
              <a:rPr lang="en-US" sz="1100" dirty="0">
                <a:solidFill>
                  <a:prstClr val="black"/>
                </a:solidFill>
              </a:rPr>
              <a:t>public health.</a:t>
            </a:r>
          </a:p>
          <a:p>
            <a:pPr algn="ctr" defTabSz="685783">
              <a:defRPr/>
            </a:pPr>
            <a:endParaRPr lang="en-US" sz="1050" dirty="0">
              <a:solidFill>
                <a:prstClr val="black"/>
              </a:solidFill>
            </a:endParaRPr>
          </a:p>
        </p:txBody>
      </p:sp>
      <p:sp>
        <p:nvSpPr>
          <p:cNvPr id="10" name="TextBox 9">
            <a:extLst>
              <a:ext uri="{FF2B5EF4-FFF2-40B4-BE49-F238E27FC236}">
                <a16:creationId xmlns:a16="http://schemas.microsoft.com/office/drawing/2014/main" id="{0F429126-CAFE-254E-99DB-3D08C89D1F81}"/>
              </a:ext>
            </a:extLst>
          </p:cNvPr>
          <p:cNvSpPr txBox="1"/>
          <p:nvPr/>
        </p:nvSpPr>
        <p:spPr>
          <a:xfrm>
            <a:off x="4921290" y="2617967"/>
            <a:ext cx="3633058" cy="946413"/>
          </a:xfrm>
          <a:prstGeom prst="rect">
            <a:avLst/>
          </a:prstGeom>
          <a:noFill/>
          <a:ln>
            <a:noFill/>
          </a:ln>
        </p:spPr>
        <p:txBody>
          <a:bodyPr wrap="square" rtlCol="0">
            <a:spAutoFit/>
          </a:bodyPr>
          <a:lstStyle/>
          <a:p>
            <a:pPr algn="ctr" defTabSz="685783">
              <a:defRPr/>
            </a:pPr>
            <a:r>
              <a:rPr lang="en-US" sz="1500" b="1">
                <a:solidFill>
                  <a:prstClr val="black"/>
                </a:solidFill>
                <a:latin typeface="+mj-lt"/>
              </a:rPr>
              <a:t>LEGAL EPIDEMIOLOGY</a:t>
            </a:r>
          </a:p>
          <a:p>
            <a:pPr algn="ctr" defTabSz="685783">
              <a:defRPr/>
            </a:pPr>
            <a:endParaRPr lang="en-US" sz="750">
              <a:solidFill>
                <a:prstClr val="black"/>
              </a:solidFill>
            </a:endParaRPr>
          </a:p>
          <a:p>
            <a:pPr algn="ctr" defTabSz="685783">
              <a:defRPr/>
            </a:pPr>
            <a:r>
              <a:rPr lang="en-US" sz="1100">
                <a:solidFill>
                  <a:prstClr val="black"/>
                </a:solidFill>
              </a:rPr>
              <a:t>The scientific study and deployment of law as a factor in the cause, distribution, and prevention of disease and injury in a population.</a:t>
            </a:r>
          </a:p>
        </p:txBody>
      </p:sp>
      <p:sp>
        <p:nvSpPr>
          <p:cNvPr id="11" name="Rectangle 10">
            <a:extLst>
              <a:ext uri="{FF2B5EF4-FFF2-40B4-BE49-F238E27FC236}">
                <a16:creationId xmlns:a16="http://schemas.microsoft.com/office/drawing/2014/main" id="{128388B7-5E8E-524D-B89D-A98AA7EA1377}"/>
              </a:ext>
            </a:extLst>
          </p:cNvPr>
          <p:cNvSpPr/>
          <p:nvPr/>
        </p:nvSpPr>
        <p:spPr>
          <a:xfrm>
            <a:off x="589652" y="4222033"/>
            <a:ext cx="1501999" cy="669698"/>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bg1"/>
                </a:solidFill>
                <a:latin typeface="+mj-lt"/>
              </a:rPr>
              <a:t>Legal scan</a:t>
            </a:r>
          </a:p>
        </p:txBody>
      </p:sp>
      <p:sp>
        <p:nvSpPr>
          <p:cNvPr id="12" name="Rectangle 11">
            <a:extLst>
              <a:ext uri="{FF2B5EF4-FFF2-40B4-BE49-F238E27FC236}">
                <a16:creationId xmlns:a16="http://schemas.microsoft.com/office/drawing/2014/main" id="{6FB11499-23DC-F348-960D-F3960BA9CF79}"/>
              </a:ext>
            </a:extLst>
          </p:cNvPr>
          <p:cNvSpPr/>
          <p:nvPr/>
        </p:nvSpPr>
        <p:spPr>
          <a:xfrm>
            <a:off x="2724965" y="4222038"/>
            <a:ext cx="1501988" cy="669693"/>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bg1"/>
                </a:solidFill>
                <a:latin typeface="+mj-lt"/>
              </a:rPr>
              <a:t>Legal profile</a:t>
            </a:r>
          </a:p>
        </p:txBody>
      </p:sp>
      <p:sp>
        <p:nvSpPr>
          <p:cNvPr id="13" name="Rectangle 12">
            <a:extLst>
              <a:ext uri="{FF2B5EF4-FFF2-40B4-BE49-F238E27FC236}">
                <a16:creationId xmlns:a16="http://schemas.microsoft.com/office/drawing/2014/main" id="{B7678B48-0F01-1044-9C3F-D66FDDE822F5}"/>
              </a:ext>
            </a:extLst>
          </p:cNvPr>
          <p:cNvSpPr/>
          <p:nvPr/>
        </p:nvSpPr>
        <p:spPr>
          <a:xfrm>
            <a:off x="4856058" y="4222030"/>
            <a:ext cx="1501973" cy="66968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bg1"/>
                </a:solidFill>
                <a:latin typeface="+mj-lt"/>
              </a:rPr>
              <a:t>Policy surveillance</a:t>
            </a:r>
          </a:p>
        </p:txBody>
      </p:sp>
      <p:sp>
        <p:nvSpPr>
          <p:cNvPr id="14" name="Rectangle 13">
            <a:extLst>
              <a:ext uri="{FF2B5EF4-FFF2-40B4-BE49-F238E27FC236}">
                <a16:creationId xmlns:a16="http://schemas.microsoft.com/office/drawing/2014/main" id="{8DA4D753-BE14-0847-987F-77C1BDFCF8DE}"/>
              </a:ext>
            </a:extLst>
          </p:cNvPr>
          <p:cNvSpPr/>
          <p:nvPr/>
        </p:nvSpPr>
        <p:spPr>
          <a:xfrm>
            <a:off x="6991360" y="4222033"/>
            <a:ext cx="1501965" cy="669683"/>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solidFill>
                  <a:schemeClr val="bg1"/>
                </a:solidFill>
                <a:latin typeface="+mj-lt"/>
              </a:rPr>
              <a:t>Legal assessments</a:t>
            </a:r>
          </a:p>
        </p:txBody>
      </p:sp>
      <p:cxnSp>
        <p:nvCxnSpPr>
          <p:cNvPr id="15" name="Straight Arrow Connector 14">
            <a:extLst>
              <a:ext uri="{FF2B5EF4-FFF2-40B4-BE49-F238E27FC236}">
                <a16:creationId xmlns:a16="http://schemas.microsoft.com/office/drawing/2014/main" id="{19F5BEA6-06EB-C64C-A29C-1D4CDE462A19}"/>
              </a:ext>
            </a:extLst>
          </p:cNvPr>
          <p:cNvCxnSpPr>
            <a:cxnSpLocks/>
          </p:cNvCxnSpPr>
          <p:nvPr/>
        </p:nvCxnSpPr>
        <p:spPr>
          <a:xfrm>
            <a:off x="5596527" y="3760392"/>
            <a:ext cx="0" cy="381000"/>
          </a:xfrm>
          <a:prstGeom prst="straightConnector1">
            <a:avLst/>
          </a:prstGeom>
          <a:ln w="28575">
            <a:solidFill>
              <a:schemeClr val="bg2"/>
            </a:solidFill>
            <a:headEnd type="non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E3723C8-07F5-B146-84BC-9F7B9B5B85E2}"/>
              </a:ext>
            </a:extLst>
          </p:cNvPr>
          <p:cNvCxnSpPr/>
          <p:nvPr/>
        </p:nvCxnSpPr>
        <p:spPr>
          <a:xfrm>
            <a:off x="7757582" y="3760392"/>
            <a:ext cx="0" cy="381000"/>
          </a:xfrm>
          <a:prstGeom prst="straightConnector1">
            <a:avLst/>
          </a:prstGeom>
          <a:ln w="28575">
            <a:solidFill>
              <a:schemeClr val="bg2"/>
            </a:solidFill>
            <a:headEnd type="non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01D6D7A-70D3-FB47-A122-BF70F3880E78}"/>
              </a:ext>
            </a:extLst>
          </p:cNvPr>
          <p:cNvCxnSpPr/>
          <p:nvPr/>
        </p:nvCxnSpPr>
        <p:spPr>
          <a:xfrm>
            <a:off x="1340651" y="3760392"/>
            <a:ext cx="0" cy="381000"/>
          </a:xfrm>
          <a:prstGeom prst="straightConnector1">
            <a:avLst/>
          </a:prstGeom>
          <a:ln w="28575">
            <a:solidFill>
              <a:schemeClr val="bg2"/>
            </a:solidFill>
            <a:headEnd type="non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947C8F4-C269-BA48-8BF5-49E2A925E54B}"/>
              </a:ext>
            </a:extLst>
          </p:cNvPr>
          <p:cNvCxnSpPr>
            <a:cxnSpLocks/>
          </p:cNvCxnSpPr>
          <p:nvPr/>
        </p:nvCxnSpPr>
        <p:spPr>
          <a:xfrm>
            <a:off x="3473135" y="3765360"/>
            <a:ext cx="0" cy="381000"/>
          </a:xfrm>
          <a:prstGeom prst="straightConnector1">
            <a:avLst/>
          </a:prstGeom>
          <a:ln w="28575">
            <a:solidFill>
              <a:schemeClr val="bg2"/>
            </a:solidFill>
            <a:headEnd type="non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229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7" grpId="0" animBg="1"/>
      <p:bldP spid="16" grpId="0" animBg="1"/>
      <p:bldP spid="6"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9216-C68C-4843-8300-03F0C503F402}"/>
              </a:ext>
            </a:extLst>
          </p:cNvPr>
          <p:cNvSpPr>
            <a:spLocks noGrp="1"/>
          </p:cNvSpPr>
          <p:nvPr>
            <p:ph type="title"/>
          </p:nvPr>
        </p:nvSpPr>
        <p:spPr/>
        <p:txBody>
          <a:bodyPr/>
          <a:lstStyle/>
          <a:p>
            <a:r>
              <a:rPr lang="en-US" dirty="0"/>
              <a:t>Legal mapping models</a:t>
            </a:r>
          </a:p>
        </p:txBody>
      </p:sp>
      <p:graphicFrame>
        <p:nvGraphicFramePr>
          <p:cNvPr id="4" name="Table 4">
            <a:extLst>
              <a:ext uri="{FF2B5EF4-FFF2-40B4-BE49-F238E27FC236}">
                <a16:creationId xmlns:a16="http://schemas.microsoft.com/office/drawing/2014/main" id="{FAA928B4-062B-8C45-9911-058F44551033}"/>
              </a:ext>
            </a:extLst>
          </p:cNvPr>
          <p:cNvGraphicFramePr>
            <a:graphicFrameLocks noGrp="1"/>
          </p:cNvGraphicFramePr>
          <p:nvPr/>
        </p:nvGraphicFramePr>
        <p:xfrm>
          <a:off x="547437" y="1006165"/>
          <a:ext cx="8049125" cy="3627120"/>
        </p:xfrm>
        <a:graphic>
          <a:graphicData uri="http://schemas.openxmlformats.org/drawingml/2006/table">
            <a:tbl>
              <a:tblPr firstRow="1" bandRow="1">
                <a:tableStyleId>{5940675A-B579-460E-94D1-54222C63F5DA}</a:tableStyleId>
              </a:tblPr>
              <a:tblGrid>
                <a:gridCol w="1459783">
                  <a:extLst>
                    <a:ext uri="{9D8B030D-6E8A-4147-A177-3AD203B41FA5}">
                      <a16:colId xmlns:a16="http://schemas.microsoft.com/office/drawing/2014/main" val="98474678"/>
                    </a:ext>
                  </a:extLst>
                </a:gridCol>
                <a:gridCol w="1759867">
                  <a:extLst>
                    <a:ext uri="{9D8B030D-6E8A-4147-A177-3AD203B41FA5}">
                      <a16:colId xmlns:a16="http://schemas.microsoft.com/office/drawing/2014/main" val="1183035323"/>
                    </a:ext>
                  </a:extLst>
                </a:gridCol>
                <a:gridCol w="1609825">
                  <a:extLst>
                    <a:ext uri="{9D8B030D-6E8A-4147-A177-3AD203B41FA5}">
                      <a16:colId xmlns:a16="http://schemas.microsoft.com/office/drawing/2014/main" val="3636270463"/>
                    </a:ext>
                  </a:extLst>
                </a:gridCol>
                <a:gridCol w="1609825">
                  <a:extLst>
                    <a:ext uri="{9D8B030D-6E8A-4147-A177-3AD203B41FA5}">
                      <a16:colId xmlns:a16="http://schemas.microsoft.com/office/drawing/2014/main" val="1210809652"/>
                    </a:ext>
                  </a:extLst>
                </a:gridCol>
                <a:gridCol w="1609825">
                  <a:extLst>
                    <a:ext uri="{9D8B030D-6E8A-4147-A177-3AD203B41FA5}">
                      <a16:colId xmlns:a16="http://schemas.microsoft.com/office/drawing/2014/main" val="4024791963"/>
                    </a:ext>
                  </a:extLst>
                </a:gridCol>
              </a:tblGrid>
              <a:tr h="0">
                <a:tc>
                  <a:txBody>
                    <a:bodyPr/>
                    <a:lstStyle/>
                    <a:p>
                      <a:endParaRPr lang="en-US"/>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b="1" dirty="0">
                          <a:solidFill>
                            <a:schemeClr val="bg1"/>
                          </a:solidFill>
                          <a:latin typeface="+mj-lt"/>
                        </a:rPr>
                        <a:t>Mapping model</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b="1" dirty="0">
                          <a:solidFill>
                            <a:schemeClr val="bg1"/>
                          </a:solidFill>
                          <a:latin typeface="+mj-lt"/>
                        </a:rPr>
                        <a:t>Type of data produced</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b="1" dirty="0">
                          <a:solidFill>
                            <a:schemeClr val="bg1"/>
                          </a:solidFill>
                          <a:latin typeface="+mj-lt"/>
                        </a:rPr>
                        <a:t>Time and place studied</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b="1" dirty="0">
                          <a:solidFill>
                            <a:schemeClr val="bg1"/>
                          </a:solidFill>
                          <a:latin typeface="+mj-lt"/>
                        </a:rPr>
                        <a:t>Essential team resources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58901680"/>
                  </a:ext>
                </a:extLst>
              </a:tr>
              <a:tr h="370840">
                <a:tc rowSpan="2">
                  <a:txBody>
                    <a:bodyPr/>
                    <a:lstStyle/>
                    <a:p>
                      <a:r>
                        <a:rPr lang="en-US" b="1" dirty="0">
                          <a:solidFill>
                            <a:schemeClr val="bg1"/>
                          </a:solidFill>
                          <a:latin typeface="+mj-lt"/>
                        </a:rPr>
                        <a:t>Legal epidemiology</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sz="1200" dirty="0"/>
                        <a:t>Policy surveillance</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Produces robust data using a rigorous scientific process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Tracks laws over time and across multiple jurisdictions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Team of at least three is required</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764897"/>
                  </a:ext>
                </a:extLst>
              </a:tr>
              <a:tr h="370840">
                <a:tc vMerge="1">
                  <a:txBody>
                    <a:bodyPr/>
                    <a:lstStyle/>
                    <a:p>
                      <a:endParaRPr lang="en-US"/>
                    </a:p>
                  </a:txBody>
                  <a:tcPr/>
                </a:tc>
                <a:tc>
                  <a:txBody>
                    <a:bodyPr/>
                    <a:lstStyle/>
                    <a:p>
                      <a:r>
                        <a:rPr lang="en-US" sz="1200"/>
                        <a:t>Legal assessments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a:t>Produces robust data using a rigorous scientific process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a:t>Maps laws at one specific point in time, across multiple jurisdictions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a:t>Team of at least three is required</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5870637"/>
                  </a:ext>
                </a:extLst>
              </a:tr>
              <a:tr h="370840">
                <a:tc rowSpan="2">
                  <a:txBody>
                    <a:bodyPr/>
                    <a:lstStyle/>
                    <a:p>
                      <a:r>
                        <a:rPr lang="en-US" b="1" dirty="0">
                          <a:solidFill>
                            <a:schemeClr val="bg1"/>
                          </a:solidFill>
                          <a:latin typeface="+mj-lt"/>
                        </a:rPr>
                        <a:t>Public health law practice</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tx2"/>
                    </a:solidFill>
                  </a:tcPr>
                </a:tc>
                <a:tc>
                  <a:txBody>
                    <a:bodyPr/>
                    <a:lstStyle/>
                    <a:p>
                      <a:r>
                        <a:rPr lang="en-US" sz="1200"/>
                        <a:t>Legal scan</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Quick scan of a topic or domain</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Maps laws across multiple jurisdictions at one specific point in time</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tc>
                  <a:txBody>
                    <a:bodyPr/>
                    <a:lstStyle/>
                    <a:p>
                      <a:r>
                        <a:rPr lang="en-US" sz="1200"/>
                        <a:t>Can be completed by one person</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1722504"/>
                  </a:ext>
                </a:extLst>
              </a:tr>
              <a:tr h="370840">
                <a:tc vMerge="1">
                  <a:txBody>
                    <a:bodyPr/>
                    <a:lstStyle/>
                    <a:p>
                      <a:endParaRPr lang="en-US"/>
                    </a:p>
                  </a:txBody>
                  <a:tcPr/>
                </a:tc>
                <a:tc>
                  <a:txBody>
                    <a:bodyPr/>
                    <a:lstStyle/>
                    <a:p>
                      <a:r>
                        <a:rPr lang="en-US" sz="1200"/>
                        <a:t>Legal profile</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a:t>Quick scan of a domain, or multiple domains</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a:t>Maps laws in one specific jurisdiction at one specific point in time</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r>
                        <a:rPr lang="en-US" sz="1200" dirty="0"/>
                        <a:t>Can be completed by one person</a:t>
                      </a:r>
                    </a:p>
                  </a:txBody>
                  <a:tcPr>
                    <a:lnL w="12700" cmpd="sng">
                      <a:solidFill>
                        <a:schemeClr val="bg1"/>
                      </a:solidFill>
                    </a:lnL>
                    <a:lnR w="12700" cmpd="sng">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4134663"/>
                  </a:ext>
                </a:extLst>
              </a:tr>
            </a:tbl>
          </a:graphicData>
        </a:graphic>
      </p:graphicFrame>
    </p:spTree>
    <p:extLst>
      <p:ext uri="{BB962C8B-B14F-4D97-AF65-F5344CB8AC3E}">
        <p14:creationId xmlns:p14="http://schemas.microsoft.com/office/powerpoint/2010/main" val="365975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F7FA-9C19-E644-842F-578DDA0069C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86F07006-67A8-7649-BA1C-60EDC26AD79D}"/>
              </a:ext>
            </a:extLst>
          </p:cNvPr>
          <p:cNvSpPr>
            <a:spLocks noGrp="1"/>
          </p:cNvSpPr>
          <p:nvPr>
            <p:ph type="body" idx="1"/>
          </p:nvPr>
        </p:nvSpPr>
        <p:spPr/>
        <p:txBody>
          <a:bodyPr/>
          <a:lstStyle/>
          <a:p>
            <a:pPr>
              <a:lnSpc>
                <a:spcPct val="100000"/>
              </a:lnSpc>
            </a:pPr>
            <a:r>
              <a:rPr lang="en-US" sz="1200" b="1" dirty="0"/>
              <a:t>Policy surveillance</a:t>
            </a:r>
          </a:p>
          <a:p>
            <a:pPr lvl="1">
              <a:lnSpc>
                <a:spcPct val="100000"/>
              </a:lnSpc>
              <a:spcBef>
                <a:spcPts val="400"/>
              </a:spcBef>
            </a:pPr>
            <a:r>
              <a:rPr lang="en-US" sz="1100" dirty="0">
                <a:latin typeface="+mn-lt"/>
              </a:rPr>
              <a:t>Tracks public health laws and policies over time and across jurisdictions</a:t>
            </a:r>
          </a:p>
          <a:p>
            <a:pPr lvl="1">
              <a:lnSpc>
                <a:spcPct val="150000"/>
              </a:lnSpc>
              <a:spcBef>
                <a:spcPts val="400"/>
              </a:spcBef>
            </a:pPr>
            <a:r>
              <a:rPr lang="en-US" sz="1100" dirty="0">
                <a:latin typeface="+mn-lt"/>
              </a:rPr>
              <a:t>Uses a rigorous scientific process to create data for evaluation and empirical research</a:t>
            </a:r>
          </a:p>
          <a:p>
            <a:pPr>
              <a:lnSpc>
                <a:spcPct val="150000"/>
              </a:lnSpc>
            </a:pPr>
            <a:r>
              <a:rPr lang="en-US" sz="1200" b="1" dirty="0"/>
              <a:t>The policy surveillance process</a:t>
            </a:r>
          </a:p>
          <a:p>
            <a:pPr lvl="1">
              <a:lnSpc>
                <a:spcPct val="150000"/>
              </a:lnSpc>
              <a:spcBef>
                <a:spcPts val="600"/>
              </a:spcBef>
            </a:pPr>
            <a:r>
              <a:rPr lang="en-US" sz="1100" dirty="0">
                <a:latin typeface="+mn-lt"/>
              </a:rPr>
              <a:t>Defining your scope and background research, question development, collecting and building the law, coding the law, quality control, publication and dissemination, and tracking and updating the law</a:t>
            </a:r>
          </a:p>
          <a:p>
            <a:pPr>
              <a:lnSpc>
                <a:spcPct val="100000"/>
              </a:lnSpc>
            </a:pPr>
            <a:r>
              <a:rPr lang="en-US" sz="1200" b="1" dirty="0"/>
              <a:t>Policy surveillance: significance</a:t>
            </a:r>
          </a:p>
          <a:p>
            <a:pPr lvl="1">
              <a:lnSpc>
                <a:spcPct val="150000"/>
              </a:lnSpc>
              <a:spcBef>
                <a:spcPts val="400"/>
              </a:spcBef>
            </a:pPr>
            <a:r>
              <a:rPr lang="en-US" sz="1100" dirty="0">
                <a:latin typeface="+mn-lt"/>
              </a:rPr>
              <a:t>Supports the diffusion of innovation</a:t>
            </a:r>
          </a:p>
          <a:p>
            <a:pPr lvl="1">
              <a:lnSpc>
                <a:spcPct val="150000"/>
              </a:lnSpc>
              <a:spcBef>
                <a:spcPts val="400"/>
              </a:spcBef>
            </a:pPr>
            <a:r>
              <a:rPr lang="en-US" sz="1100" dirty="0">
                <a:latin typeface="+mn-lt"/>
              </a:rPr>
              <a:t>Allows stakeholders to track progress</a:t>
            </a:r>
          </a:p>
          <a:p>
            <a:pPr lvl="1">
              <a:lnSpc>
                <a:spcPct val="150000"/>
              </a:lnSpc>
              <a:spcBef>
                <a:spcPts val="400"/>
              </a:spcBef>
            </a:pPr>
            <a:r>
              <a:rPr lang="en-US" sz="1100" dirty="0">
                <a:latin typeface="+mn-lt"/>
              </a:rPr>
              <a:t>Builds policy capacity in the health policy workforce</a:t>
            </a:r>
          </a:p>
          <a:p>
            <a:pPr lvl="1">
              <a:lnSpc>
                <a:spcPct val="150000"/>
              </a:lnSpc>
              <a:spcBef>
                <a:spcPts val="400"/>
              </a:spcBef>
            </a:pPr>
            <a:r>
              <a:rPr lang="en-US" sz="1100" dirty="0">
                <a:latin typeface="+mn-lt"/>
              </a:rPr>
              <a:t>Creates data suitable for use in rigorous evaluation studies</a:t>
            </a:r>
          </a:p>
          <a:p>
            <a:pPr>
              <a:lnSpc>
                <a:spcPct val="150000"/>
              </a:lnSpc>
            </a:pPr>
            <a:r>
              <a:rPr lang="en-US" sz="1200" b="1" dirty="0"/>
              <a:t>Legal mapping</a:t>
            </a:r>
          </a:p>
          <a:p>
            <a:pPr lvl="1">
              <a:lnSpc>
                <a:spcPct val="150000"/>
              </a:lnSpc>
              <a:spcBef>
                <a:spcPts val="400"/>
              </a:spcBef>
            </a:pPr>
            <a:r>
              <a:rPr lang="en-US" sz="1100" dirty="0">
                <a:latin typeface="+mn-lt"/>
              </a:rPr>
              <a:t>Process for assessing and capturing important features and variation across laws and policies</a:t>
            </a:r>
          </a:p>
          <a:p>
            <a:pPr lvl="1">
              <a:lnSpc>
                <a:spcPct val="150000"/>
              </a:lnSpc>
              <a:spcBef>
                <a:spcPts val="400"/>
              </a:spcBef>
            </a:pPr>
            <a:r>
              <a:rPr lang="en-US" sz="1100" dirty="0">
                <a:latin typeface="+mn-lt"/>
              </a:rPr>
              <a:t>Includes two different models for surveilling laws and policies on a topic</a:t>
            </a:r>
          </a:p>
          <a:p>
            <a:pPr lvl="1">
              <a:lnSpc>
                <a:spcPct val="150000"/>
              </a:lnSpc>
              <a:spcBef>
                <a:spcPts val="400"/>
              </a:spcBef>
            </a:pPr>
            <a:r>
              <a:rPr lang="en-US" sz="1100" dirty="0">
                <a:latin typeface="+mn-lt"/>
              </a:rPr>
              <a:t>Legal epidemiology vs. public health law practice</a:t>
            </a:r>
          </a:p>
        </p:txBody>
      </p:sp>
    </p:spTree>
    <p:extLst>
      <p:ext uri="{BB962C8B-B14F-4D97-AF65-F5344CB8AC3E}">
        <p14:creationId xmlns:p14="http://schemas.microsoft.com/office/powerpoint/2010/main" val="1734795780"/>
      </p:ext>
    </p:extLst>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9D897-3762-4533-96CB-F6FFCD0FB03E}">
  <ds:schemaRefs>
    <ds:schemaRef ds:uri="http://schemas.microsoft.com/sharepoint/v3/contenttype/forms"/>
  </ds:schemaRefs>
</ds:datastoreItem>
</file>

<file path=customXml/itemProps2.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customXml/itemProps3.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334</TotalTime>
  <Words>1706</Words>
  <Application>Microsoft Macintosh PowerPoint</Application>
  <PresentationFormat>On-screen Show (16:9)</PresentationFormat>
  <Paragraphs>168</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Roboto</vt:lpstr>
      <vt:lpstr>Roboto Condensed</vt:lpstr>
      <vt:lpstr>Oswald</vt:lpstr>
      <vt:lpstr>Roboto Medium</vt:lpstr>
      <vt:lpstr>Temple University</vt:lpstr>
      <vt:lpstr>What is Policy Surveillance?</vt:lpstr>
      <vt:lpstr>Learning objectives</vt:lpstr>
      <vt:lpstr>Defining “policy surveillance”</vt:lpstr>
      <vt:lpstr>What makes policy surveillance a scientific approach to collecting  and analyzing laws?</vt:lpstr>
      <vt:lpstr>The policy surveillance process – overview</vt:lpstr>
      <vt:lpstr>Why is policy surveillance important?</vt:lpstr>
      <vt:lpstr>What is “legal mapping”?</vt:lpstr>
      <vt:lpstr>Legal mapping models</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14</cp:revision>
  <dcterms:created xsi:type="dcterms:W3CDTF">2021-04-22T16:43:57Z</dcterms:created>
  <dcterms:modified xsi:type="dcterms:W3CDTF">2022-02-21T16:11:36Z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