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2" r:id="rId4"/>
  </p:sldMasterIdLst>
  <p:notesMasterIdLst>
    <p:notesMasterId r:id="rId25"/>
  </p:notesMasterIdLst>
  <p:sldIdLst>
    <p:sldId id="256" r:id="rId5"/>
    <p:sldId id="268" r:id="rId6"/>
    <p:sldId id="259" r:id="rId7"/>
    <p:sldId id="370" r:id="rId8"/>
    <p:sldId id="388" r:id="rId9"/>
    <p:sldId id="791" r:id="rId10"/>
    <p:sldId id="792" r:id="rId11"/>
    <p:sldId id="793" r:id="rId12"/>
    <p:sldId id="794" r:id="rId13"/>
    <p:sldId id="795" r:id="rId14"/>
    <p:sldId id="796" r:id="rId15"/>
    <p:sldId id="797" r:id="rId16"/>
    <p:sldId id="798" r:id="rId17"/>
    <p:sldId id="799" r:id="rId18"/>
    <p:sldId id="800" r:id="rId19"/>
    <p:sldId id="801" r:id="rId20"/>
    <p:sldId id="635" r:id="rId21"/>
    <p:sldId id="802" r:id="rId22"/>
    <p:sldId id="803" r:id="rId23"/>
    <p:sldId id="267" r:id="rId24"/>
  </p:sldIdLst>
  <p:sldSz cx="9144000" cy="5143500" type="screen16x9"/>
  <p:notesSz cx="6858000" cy="9144000"/>
  <p:embeddedFontLst>
    <p:embeddedFont>
      <p:font typeface="Oswald" pitchFamily="2" charset="77"/>
      <p:regular r:id="rId26"/>
      <p:bold r:id="rId27"/>
    </p:embeddedFont>
    <p:embeddedFont>
      <p:font typeface="Roboto" panose="02000000000000000000" pitchFamily="2" charset="0"/>
      <p:regular r:id="rId28"/>
      <p:bold r:id="rId29"/>
      <p:italic r:id="rId30"/>
      <p:boldItalic r:id="rId31"/>
    </p:embeddedFont>
    <p:embeddedFont>
      <p:font typeface="Roboto Condensed" panose="02000000000000000000" pitchFamily="2" charset="0"/>
      <p:regular r:id="rId32"/>
      <p:bold r:id="rId33"/>
      <p:italic r:id="rId34"/>
      <p:boldItalic r:id="rId35"/>
    </p:embeddedFont>
    <p:embeddedFont>
      <p:font typeface="Roboto Medium"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0" autoAdjust="0"/>
    <p:restoredTop sz="94674"/>
  </p:normalViewPr>
  <p:slideViewPr>
    <p:cSldViewPr snapToGrid="0" snapToObjects="1">
      <p:cViewPr>
        <p:scale>
          <a:sx n="143" d="100"/>
          <a:sy n="143" d="100"/>
        </p:scale>
        <p:origin x="1176"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7CF3B0-712E-4D5A-A6FC-6711980C1486}" type="doc">
      <dgm:prSet loTypeId="urn:microsoft.com/office/officeart/2009/layout/ReverseList" loCatId="relationship" qsTypeId="urn:microsoft.com/office/officeart/2005/8/quickstyle/simple1" qsCatId="simple" csTypeId="urn:microsoft.com/office/officeart/2005/8/colors/colorful4" csCatId="colorful" phldr="1"/>
      <dgm:spPr/>
      <dgm:t>
        <a:bodyPr/>
        <a:lstStyle/>
        <a:p>
          <a:endParaRPr lang="en-US"/>
        </a:p>
      </dgm:t>
    </dgm:pt>
    <dgm:pt modelId="{247BF9E4-BCC8-4217-8B11-08FA0DB7C09D}">
      <dgm:prSet phldrT="[Text]" custT="1"/>
      <dgm:spPr>
        <a:noFill/>
        <a:ln>
          <a:solidFill>
            <a:srgbClr val="666666"/>
          </a:solidFill>
        </a:ln>
      </dgm:spPr>
      <dgm:t>
        <a:bodyPr anchor="ctr"/>
        <a:lstStyle/>
        <a:p>
          <a:pPr algn="ctr"/>
          <a:r>
            <a:rPr lang="en-US" sz="1600" b="1" dirty="0">
              <a:solidFill>
                <a:schemeClr val="tx1"/>
              </a:solidFill>
              <a:latin typeface="+mj-lt"/>
              <a:cs typeface="Arial" panose="020B0604020202020204" pitchFamily="34" charset="0"/>
            </a:rPr>
            <a:t>Defining and redefining the scope </a:t>
          </a:r>
        </a:p>
      </dgm:t>
    </dgm:pt>
    <dgm:pt modelId="{2873A740-758A-484A-B031-A25ECC000103}" type="parTrans" cxnId="{55B50B09-A4C2-4984-B967-EEC73DEF3A42}">
      <dgm:prSet/>
      <dgm:spPr/>
      <dgm:t>
        <a:bodyPr/>
        <a:lstStyle/>
        <a:p>
          <a:endParaRPr lang="en-US"/>
        </a:p>
      </dgm:t>
    </dgm:pt>
    <dgm:pt modelId="{EE225778-4F5B-497F-BA67-CA21CE1723F5}" type="sibTrans" cxnId="{55B50B09-A4C2-4984-B967-EEC73DEF3A42}">
      <dgm:prSet/>
      <dgm:spPr/>
      <dgm:t>
        <a:bodyPr/>
        <a:lstStyle/>
        <a:p>
          <a:endParaRPr lang="en-US"/>
        </a:p>
      </dgm:t>
    </dgm:pt>
    <dgm:pt modelId="{8F3A3BE0-C42E-462E-BBCD-39A2D2175EC8}">
      <dgm:prSet phldrT="[Text]" custT="1"/>
      <dgm:spPr>
        <a:noFill/>
        <a:ln>
          <a:solidFill>
            <a:srgbClr val="666666"/>
          </a:solidFill>
        </a:ln>
      </dgm:spPr>
      <dgm:t>
        <a:bodyPr anchor="ctr"/>
        <a:lstStyle/>
        <a:p>
          <a:pPr algn="ctr"/>
          <a:r>
            <a:rPr lang="en-US" sz="1600" b="1" dirty="0">
              <a:solidFill>
                <a:schemeClr val="tx1"/>
              </a:solidFill>
              <a:latin typeface="+mj-lt"/>
              <a:cs typeface="Arial" panose="020B0604020202020204" pitchFamily="34" charset="0"/>
            </a:rPr>
            <a:t>Conducting background research </a:t>
          </a:r>
        </a:p>
      </dgm:t>
    </dgm:pt>
    <dgm:pt modelId="{A11BAF69-FE66-4E01-AD43-564F2E8914B0}" type="parTrans" cxnId="{9ECA7C6E-B3B8-4553-A8B6-2A74990AEEF4}">
      <dgm:prSet/>
      <dgm:spPr/>
      <dgm:t>
        <a:bodyPr/>
        <a:lstStyle/>
        <a:p>
          <a:endParaRPr lang="en-US"/>
        </a:p>
      </dgm:t>
    </dgm:pt>
    <dgm:pt modelId="{C9334A3A-13F7-4AFF-89A9-732FB6F589BE}" type="sibTrans" cxnId="{9ECA7C6E-B3B8-4553-A8B6-2A74990AEEF4}">
      <dgm:prSet/>
      <dgm:spPr/>
      <dgm:t>
        <a:bodyPr/>
        <a:lstStyle/>
        <a:p>
          <a:endParaRPr lang="en-US"/>
        </a:p>
      </dgm:t>
    </dgm:pt>
    <dgm:pt modelId="{993D9592-C1AE-4BDA-9B94-1B6AB9BA7750}" type="pres">
      <dgm:prSet presAssocID="{D77CF3B0-712E-4D5A-A6FC-6711980C1486}" presName="Name0" presStyleCnt="0">
        <dgm:presLayoutVars>
          <dgm:chMax val="2"/>
          <dgm:chPref val="2"/>
          <dgm:animLvl val="lvl"/>
        </dgm:presLayoutVars>
      </dgm:prSet>
      <dgm:spPr/>
    </dgm:pt>
    <dgm:pt modelId="{88F04085-A024-4B4E-9649-DA6177177AFF}" type="pres">
      <dgm:prSet presAssocID="{D77CF3B0-712E-4D5A-A6FC-6711980C1486}" presName="LeftText" presStyleLbl="revTx" presStyleIdx="0" presStyleCnt="0">
        <dgm:presLayoutVars>
          <dgm:bulletEnabled val="1"/>
        </dgm:presLayoutVars>
      </dgm:prSet>
      <dgm:spPr/>
    </dgm:pt>
    <dgm:pt modelId="{AF215075-5FC0-49EC-88EC-2AB0AA3814E3}" type="pres">
      <dgm:prSet presAssocID="{D77CF3B0-712E-4D5A-A6FC-6711980C1486}" presName="LeftNode" presStyleLbl="bgImgPlace1" presStyleIdx="0" presStyleCnt="2" custScaleX="105396" custScaleY="67189" custLinFactNeighborX="-24325" custLinFactNeighborY="-12740">
        <dgm:presLayoutVars>
          <dgm:chMax val="2"/>
          <dgm:chPref val="2"/>
        </dgm:presLayoutVars>
      </dgm:prSet>
      <dgm:spPr>
        <a:prstGeom prst="rect">
          <a:avLst/>
        </a:prstGeom>
      </dgm:spPr>
    </dgm:pt>
    <dgm:pt modelId="{CE154C72-785F-4D19-8AC3-58F2CD6587EB}" type="pres">
      <dgm:prSet presAssocID="{D77CF3B0-712E-4D5A-A6FC-6711980C1486}" presName="RightText" presStyleLbl="revTx" presStyleIdx="0" presStyleCnt="0">
        <dgm:presLayoutVars>
          <dgm:bulletEnabled val="1"/>
        </dgm:presLayoutVars>
      </dgm:prSet>
      <dgm:spPr/>
    </dgm:pt>
    <dgm:pt modelId="{0CAD2AC9-3A5F-468E-9052-F8E59EACDB0D}" type="pres">
      <dgm:prSet presAssocID="{D77CF3B0-712E-4D5A-A6FC-6711980C1486}" presName="RightNode" presStyleLbl="bgImgPlace1" presStyleIdx="1" presStyleCnt="2" custScaleX="111411" custScaleY="64036" custLinFactNeighborX="10180" custLinFactNeighborY="-13103">
        <dgm:presLayoutVars>
          <dgm:chMax val="0"/>
          <dgm:chPref val="0"/>
        </dgm:presLayoutVars>
      </dgm:prSet>
      <dgm:spPr>
        <a:prstGeom prst="rect">
          <a:avLst/>
        </a:prstGeom>
      </dgm:spPr>
    </dgm:pt>
    <dgm:pt modelId="{2B55DFC3-9365-402E-B21B-A27865ECC1B0}" type="pres">
      <dgm:prSet presAssocID="{D77CF3B0-712E-4D5A-A6FC-6711980C1486}" presName="TopArrow" presStyleLbl="node1" presStyleIdx="0" presStyleCnt="2" custAng="0" custScaleX="103628" custScaleY="121342" custLinFactNeighborY="4374"/>
      <dgm:spPr>
        <a:solidFill>
          <a:schemeClr val="accent2"/>
        </a:solidFill>
      </dgm:spPr>
    </dgm:pt>
    <dgm:pt modelId="{7445D8B8-6A2F-4719-B2B9-E5E2EE39EF48}" type="pres">
      <dgm:prSet presAssocID="{D77CF3B0-712E-4D5A-A6FC-6711980C1486}" presName="BottomArrow" presStyleLbl="node1" presStyleIdx="1" presStyleCnt="2" custScaleX="103356" custScaleY="121339" custLinFactNeighborX="-3639" custLinFactNeighborY="-42718"/>
      <dgm:spPr>
        <a:solidFill>
          <a:schemeClr val="accent4"/>
        </a:solidFill>
      </dgm:spPr>
    </dgm:pt>
  </dgm:ptLst>
  <dgm:cxnLst>
    <dgm:cxn modelId="{55B50B09-A4C2-4984-B967-EEC73DEF3A42}" srcId="{D77CF3B0-712E-4D5A-A6FC-6711980C1486}" destId="{247BF9E4-BCC8-4217-8B11-08FA0DB7C09D}" srcOrd="0" destOrd="0" parTransId="{2873A740-758A-484A-B031-A25ECC000103}" sibTransId="{EE225778-4F5B-497F-BA67-CA21CE1723F5}"/>
    <dgm:cxn modelId="{DFE6E816-C063-498E-9F7D-8EB558E59542}" type="presOf" srcId="{D77CF3B0-712E-4D5A-A6FC-6711980C1486}" destId="{993D9592-C1AE-4BDA-9B94-1B6AB9BA7750}" srcOrd="0" destOrd="0" presId="urn:microsoft.com/office/officeart/2009/layout/ReverseList"/>
    <dgm:cxn modelId="{220FC533-5583-46B4-900B-E32ECF8CAAC5}" type="presOf" srcId="{247BF9E4-BCC8-4217-8B11-08FA0DB7C09D}" destId="{AF215075-5FC0-49EC-88EC-2AB0AA3814E3}" srcOrd="1" destOrd="0" presId="urn:microsoft.com/office/officeart/2009/layout/ReverseList"/>
    <dgm:cxn modelId="{9ECA7C6E-B3B8-4553-A8B6-2A74990AEEF4}" srcId="{D77CF3B0-712E-4D5A-A6FC-6711980C1486}" destId="{8F3A3BE0-C42E-462E-BBCD-39A2D2175EC8}" srcOrd="1" destOrd="0" parTransId="{A11BAF69-FE66-4E01-AD43-564F2E8914B0}" sibTransId="{C9334A3A-13F7-4AFF-89A9-732FB6F589BE}"/>
    <dgm:cxn modelId="{677BC083-8BE2-45DA-B987-CD4A14D9A005}" type="presOf" srcId="{247BF9E4-BCC8-4217-8B11-08FA0DB7C09D}" destId="{88F04085-A024-4B4E-9649-DA6177177AFF}" srcOrd="0" destOrd="0" presId="urn:microsoft.com/office/officeart/2009/layout/ReverseList"/>
    <dgm:cxn modelId="{B49132F1-AE94-4B1F-9DD1-231289085602}" type="presOf" srcId="{8F3A3BE0-C42E-462E-BBCD-39A2D2175EC8}" destId="{CE154C72-785F-4D19-8AC3-58F2CD6587EB}" srcOrd="0" destOrd="0" presId="urn:microsoft.com/office/officeart/2009/layout/ReverseList"/>
    <dgm:cxn modelId="{6AE272F4-5766-490B-9112-D2F624BE58C7}" type="presOf" srcId="{8F3A3BE0-C42E-462E-BBCD-39A2D2175EC8}" destId="{0CAD2AC9-3A5F-468E-9052-F8E59EACDB0D}" srcOrd="1" destOrd="0" presId="urn:microsoft.com/office/officeart/2009/layout/ReverseList"/>
    <dgm:cxn modelId="{EEB4C808-2857-4BF9-AD30-5E40FE681171}" type="presParOf" srcId="{993D9592-C1AE-4BDA-9B94-1B6AB9BA7750}" destId="{88F04085-A024-4B4E-9649-DA6177177AFF}" srcOrd="0" destOrd="0" presId="urn:microsoft.com/office/officeart/2009/layout/ReverseList"/>
    <dgm:cxn modelId="{12A6153F-C673-4EAB-8C3E-F302BF2EA858}" type="presParOf" srcId="{993D9592-C1AE-4BDA-9B94-1B6AB9BA7750}" destId="{AF215075-5FC0-49EC-88EC-2AB0AA3814E3}" srcOrd="1" destOrd="0" presId="urn:microsoft.com/office/officeart/2009/layout/ReverseList"/>
    <dgm:cxn modelId="{54733191-A545-454F-A138-DAEEC8390AF9}" type="presParOf" srcId="{993D9592-C1AE-4BDA-9B94-1B6AB9BA7750}" destId="{CE154C72-785F-4D19-8AC3-58F2CD6587EB}" srcOrd="2" destOrd="0" presId="urn:microsoft.com/office/officeart/2009/layout/ReverseList"/>
    <dgm:cxn modelId="{FCE2BC7C-4F83-4222-9AB6-EB13A01AF189}" type="presParOf" srcId="{993D9592-C1AE-4BDA-9B94-1B6AB9BA7750}" destId="{0CAD2AC9-3A5F-468E-9052-F8E59EACDB0D}" srcOrd="3" destOrd="0" presId="urn:microsoft.com/office/officeart/2009/layout/ReverseList"/>
    <dgm:cxn modelId="{20F91FB9-5CD3-457C-8291-2707A70196E0}" type="presParOf" srcId="{993D9592-C1AE-4BDA-9B94-1B6AB9BA7750}" destId="{2B55DFC3-9365-402E-B21B-A27865ECC1B0}" srcOrd="4" destOrd="0" presId="urn:microsoft.com/office/officeart/2009/layout/ReverseList"/>
    <dgm:cxn modelId="{67F811D1-FBAF-4D16-8364-6035DD4128DD}" type="presParOf" srcId="{993D9592-C1AE-4BDA-9B94-1B6AB9BA7750}" destId="{7445D8B8-6A2F-4719-B2B9-E5E2EE39EF48}"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714AA1-A750-49A5-9673-137EC3579DC7}" type="doc">
      <dgm:prSet loTypeId="urn:microsoft.com/office/officeart/2005/8/layout/lProcess1" loCatId="process" qsTypeId="urn:microsoft.com/office/officeart/2005/8/quickstyle/simple1" qsCatId="simple" csTypeId="urn:microsoft.com/office/officeart/2005/8/colors/accent0_2" csCatId="mainScheme" phldr="1"/>
      <dgm:spPr/>
      <dgm:t>
        <a:bodyPr/>
        <a:lstStyle/>
        <a:p>
          <a:endParaRPr lang="en-US"/>
        </a:p>
      </dgm:t>
    </dgm:pt>
    <dgm:pt modelId="{34718003-EC26-4C28-9F20-F3C6AF8EF005}">
      <dgm:prSet phldrT="[Text]" custT="1"/>
      <dgm:spPr>
        <a:xfrm rot="5400000">
          <a:off x="-135362" y="137526"/>
          <a:ext cx="902415" cy="631691"/>
        </a:xfrm>
        <a:solidFill>
          <a:schemeClr val="bg2"/>
        </a:solidFill>
      </dgm:spPr>
      <dgm:t>
        <a:bodyPr/>
        <a:lstStyle/>
        <a:p>
          <a:r>
            <a:rPr lang="en-US" sz="1600" b="1">
              <a:solidFill>
                <a:schemeClr val="tx1"/>
              </a:solidFill>
              <a:latin typeface="+mj-lt"/>
              <a:ea typeface="+mn-ea"/>
              <a:cs typeface="+mn-cs"/>
            </a:rPr>
            <a:t>1</a:t>
          </a:r>
        </a:p>
      </dgm:t>
    </dgm:pt>
    <dgm:pt modelId="{72AA09C3-C170-47A2-8C1B-27B367679BEC}" type="parTrans" cxnId="{07A900D9-39FC-4767-854D-6BEBC46D1517}">
      <dgm:prSet/>
      <dgm:spPr/>
      <dgm:t>
        <a:bodyPr/>
        <a:lstStyle/>
        <a:p>
          <a:endParaRPr lang="en-US"/>
        </a:p>
      </dgm:t>
    </dgm:pt>
    <dgm:pt modelId="{3CE3E048-4AA3-4C65-A57F-6E624F5114C3}" type="sibTrans" cxnId="{07A900D9-39FC-4767-854D-6BEBC46D1517}">
      <dgm:prSet/>
      <dgm:spPr/>
      <dgm:t>
        <a:bodyPr/>
        <a:lstStyle/>
        <a:p>
          <a:endParaRPr lang="en-US"/>
        </a:p>
      </dgm:t>
    </dgm:pt>
    <dgm:pt modelId="{B9C647BC-6AEF-477A-8297-B488FB6E5AF5}">
      <dgm:prSet phldrT="[Text]" custT="1"/>
      <dgm:spPr>
        <a:xfrm rot="5400000">
          <a:off x="3724829" y="-3090974"/>
          <a:ext cx="586570" cy="6772846"/>
        </a:xfrm>
      </dgm:spPr>
      <dgm:t>
        <a:bodyPr/>
        <a:lstStyle/>
        <a:p>
          <a:r>
            <a:rPr lang="en-US" sz="1100" b="1" dirty="0">
              <a:solidFill>
                <a:schemeClr val="tx1"/>
              </a:solidFill>
              <a:latin typeface="+mj-lt"/>
              <a:ea typeface="+mn-ea"/>
              <a:cs typeface="+mn-cs"/>
            </a:rPr>
            <a:t>Identify reliable secondary sources </a:t>
          </a:r>
        </a:p>
      </dgm:t>
    </dgm:pt>
    <dgm:pt modelId="{2B607409-E8B4-4AC0-8533-D1C379ECB7B8}" type="parTrans" cxnId="{C17F6000-0CB3-433E-AA82-65F8ABB7AD1D}">
      <dgm:prSet/>
      <dgm:spPr/>
      <dgm:t>
        <a:bodyPr/>
        <a:lstStyle/>
        <a:p>
          <a:endParaRPr lang="en-US"/>
        </a:p>
      </dgm:t>
    </dgm:pt>
    <dgm:pt modelId="{20171638-AB7A-4EB3-A78E-B365F0BED78A}" type="sibTrans" cxnId="{C17F6000-0CB3-433E-AA82-65F8ABB7AD1D}">
      <dgm:prSet/>
      <dgm:spPr/>
      <dgm:t>
        <a:bodyPr/>
        <a:lstStyle/>
        <a:p>
          <a:endParaRPr lang="en-US"/>
        </a:p>
      </dgm:t>
    </dgm:pt>
    <dgm:pt modelId="{8243CC9D-0111-496F-8049-BD9DF026F704}">
      <dgm:prSet phldrT="[Text]" custT="1"/>
      <dgm:spPr>
        <a:xfrm rot="5400000">
          <a:off x="3724829" y="-2286644"/>
          <a:ext cx="586570" cy="6772846"/>
        </a:xfrm>
      </dgm:spPr>
      <dgm:t>
        <a:bodyPr/>
        <a:lstStyle/>
        <a:p>
          <a:r>
            <a:rPr lang="en-US" sz="1100" b="1" dirty="0">
              <a:solidFill>
                <a:schemeClr val="tx1"/>
              </a:solidFill>
              <a:latin typeface="+mj-lt"/>
              <a:ea typeface="+mn-ea"/>
              <a:cs typeface="+mn-cs"/>
            </a:rPr>
            <a:t>Draft a background memorandum to identify key elements of the law and explore the legal landscape on the project’s topic</a:t>
          </a:r>
        </a:p>
      </dgm:t>
    </dgm:pt>
    <dgm:pt modelId="{9D98DEC5-777B-481E-AE92-1A4D94BFAAE4}" type="parTrans" cxnId="{AD8A91F2-B647-4178-811E-8DC0F9135615}">
      <dgm:prSet/>
      <dgm:spPr/>
      <dgm:t>
        <a:bodyPr/>
        <a:lstStyle/>
        <a:p>
          <a:endParaRPr lang="en-US"/>
        </a:p>
      </dgm:t>
    </dgm:pt>
    <dgm:pt modelId="{D020BA57-7924-430D-89EF-8647084A118F}" type="sibTrans" cxnId="{AD8A91F2-B647-4178-811E-8DC0F9135615}">
      <dgm:prSet/>
      <dgm:spPr/>
      <dgm:t>
        <a:bodyPr/>
        <a:lstStyle/>
        <a:p>
          <a:endParaRPr lang="en-US"/>
        </a:p>
      </dgm:t>
    </dgm:pt>
    <dgm:pt modelId="{592CD84C-6C29-4392-B654-E8B73B75AC71}">
      <dgm:prSet phldrT="[Text]" custT="1"/>
      <dgm:spPr>
        <a:xfrm rot="5400000">
          <a:off x="3724829" y="-1482314"/>
          <a:ext cx="586570" cy="6772846"/>
        </a:xfrm>
      </dgm:spPr>
      <dgm:t>
        <a:bodyPr/>
        <a:lstStyle/>
        <a:p>
          <a:r>
            <a:rPr lang="en-US" sz="1100" b="1" dirty="0">
              <a:solidFill>
                <a:schemeClr val="tx1"/>
              </a:solidFill>
              <a:latin typeface="+mj-lt"/>
              <a:ea typeface="+mn-ea"/>
              <a:cs typeface="+mn-cs"/>
            </a:rPr>
            <a:t>Draft a five state memorandum to identify variation in the law across a sample set of five states </a:t>
          </a:r>
        </a:p>
      </dgm:t>
    </dgm:pt>
    <dgm:pt modelId="{C1EE27A4-DFAA-49F1-B59E-852511200C95}" type="parTrans" cxnId="{9165FFF7-75CB-4A77-B645-C3C14E80CF3F}">
      <dgm:prSet/>
      <dgm:spPr/>
      <dgm:t>
        <a:bodyPr/>
        <a:lstStyle/>
        <a:p>
          <a:endParaRPr lang="en-US"/>
        </a:p>
      </dgm:t>
    </dgm:pt>
    <dgm:pt modelId="{B19B41DE-F31B-4A0A-B434-45C06964F169}" type="sibTrans" cxnId="{9165FFF7-75CB-4A77-B645-C3C14E80CF3F}">
      <dgm:prSet/>
      <dgm:spPr/>
      <dgm:t>
        <a:bodyPr/>
        <a:lstStyle/>
        <a:p>
          <a:endParaRPr lang="en-US"/>
        </a:p>
      </dgm:t>
    </dgm:pt>
    <dgm:pt modelId="{890F8D68-BE84-4DF8-B077-7F24A606442B}">
      <dgm:prSet phldrT="[Text]" custT="1"/>
      <dgm:spPr>
        <a:xfrm rot="5400000">
          <a:off x="-135362" y="941856"/>
          <a:ext cx="902415" cy="631691"/>
        </a:xfrm>
        <a:solidFill>
          <a:schemeClr val="bg2"/>
        </a:solidFill>
      </dgm:spPr>
      <dgm:t>
        <a:bodyPr/>
        <a:lstStyle/>
        <a:p>
          <a:r>
            <a:rPr lang="en-US" sz="1600" b="1">
              <a:solidFill>
                <a:schemeClr val="tx1"/>
              </a:solidFill>
              <a:latin typeface="+mj-lt"/>
              <a:ea typeface="+mn-ea"/>
              <a:cs typeface="+mn-cs"/>
            </a:rPr>
            <a:t>2</a:t>
          </a:r>
        </a:p>
      </dgm:t>
    </dgm:pt>
    <dgm:pt modelId="{81CF56B3-F9B2-452C-9064-274256C347CF}" type="sibTrans" cxnId="{074267A7-2E3F-4FE8-9776-8A275A64F68B}">
      <dgm:prSet/>
      <dgm:spPr/>
      <dgm:t>
        <a:bodyPr/>
        <a:lstStyle/>
        <a:p>
          <a:endParaRPr lang="en-US"/>
        </a:p>
      </dgm:t>
    </dgm:pt>
    <dgm:pt modelId="{505097E8-A564-45B7-8C0E-1916801D5975}" type="parTrans" cxnId="{074267A7-2E3F-4FE8-9776-8A275A64F68B}">
      <dgm:prSet/>
      <dgm:spPr/>
      <dgm:t>
        <a:bodyPr/>
        <a:lstStyle/>
        <a:p>
          <a:endParaRPr lang="en-US"/>
        </a:p>
      </dgm:t>
    </dgm:pt>
    <dgm:pt modelId="{8DA8B479-FB10-4DD2-9468-D149B67A88A3}">
      <dgm:prSet custT="1"/>
      <dgm:spPr>
        <a:xfrm rot="5400000">
          <a:off x="-135362" y="2550516"/>
          <a:ext cx="902415" cy="631691"/>
        </a:xfrm>
        <a:solidFill>
          <a:schemeClr val="bg2"/>
        </a:solidFill>
      </dgm:spPr>
      <dgm:t>
        <a:bodyPr/>
        <a:lstStyle/>
        <a:p>
          <a:r>
            <a:rPr lang="en-US" sz="1600" b="1">
              <a:solidFill>
                <a:schemeClr val="tx1"/>
              </a:solidFill>
              <a:latin typeface="+mj-lt"/>
              <a:ea typeface="+mn-ea"/>
              <a:cs typeface="+mn-cs"/>
            </a:rPr>
            <a:t>4</a:t>
          </a:r>
          <a:endParaRPr lang="en-US" sz="2400" b="1">
            <a:solidFill>
              <a:schemeClr val="tx1"/>
            </a:solidFill>
            <a:latin typeface="+mj-lt"/>
            <a:ea typeface="+mn-ea"/>
            <a:cs typeface="+mn-cs"/>
          </a:endParaRPr>
        </a:p>
      </dgm:t>
    </dgm:pt>
    <dgm:pt modelId="{8F8E9857-A48F-4F53-A046-EB3C34C5EC0E}" type="parTrans" cxnId="{980C7B2D-01D9-4D1E-86D1-AD1844FD9C24}">
      <dgm:prSet/>
      <dgm:spPr/>
      <dgm:t>
        <a:bodyPr/>
        <a:lstStyle/>
        <a:p>
          <a:endParaRPr lang="en-US"/>
        </a:p>
      </dgm:t>
    </dgm:pt>
    <dgm:pt modelId="{3A4BC619-DBE4-437B-8B84-C0E6896E30B3}" type="sibTrans" cxnId="{980C7B2D-01D9-4D1E-86D1-AD1844FD9C24}">
      <dgm:prSet/>
      <dgm:spPr/>
      <dgm:t>
        <a:bodyPr/>
        <a:lstStyle/>
        <a:p>
          <a:endParaRPr lang="en-US"/>
        </a:p>
      </dgm:t>
    </dgm:pt>
    <dgm:pt modelId="{51D126FD-FEFB-42B7-AF1F-7213EB538588}">
      <dgm:prSet custT="1"/>
      <dgm:spPr>
        <a:xfrm rot="5400000">
          <a:off x="3724829" y="-677984"/>
          <a:ext cx="586570" cy="6772846"/>
        </a:xfrm>
      </dgm:spPr>
      <dgm:t>
        <a:bodyPr/>
        <a:lstStyle/>
        <a:p>
          <a:r>
            <a:rPr lang="en-US" sz="1100" b="1" dirty="0">
              <a:solidFill>
                <a:schemeClr val="tx1"/>
              </a:solidFill>
              <a:latin typeface="+mj-lt"/>
              <a:ea typeface="+mn-ea"/>
              <a:cs typeface="+mn-cs"/>
            </a:rPr>
            <a:t>Develop a search strategy </a:t>
          </a:r>
        </a:p>
      </dgm:t>
    </dgm:pt>
    <dgm:pt modelId="{80BD7644-AF8B-4EFB-81C5-7F0620B6C4B2}" type="parTrans" cxnId="{A351D07B-AC37-429D-A9AE-E747F7E4FA4D}">
      <dgm:prSet/>
      <dgm:spPr/>
      <dgm:t>
        <a:bodyPr/>
        <a:lstStyle/>
        <a:p>
          <a:endParaRPr lang="en-US"/>
        </a:p>
      </dgm:t>
    </dgm:pt>
    <dgm:pt modelId="{AB39D2E1-C38E-439A-8C36-D29BF3B2610D}" type="sibTrans" cxnId="{A351D07B-AC37-429D-A9AE-E747F7E4FA4D}">
      <dgm:prSet/>
      <dgm:spPr/>
      <dgm:t>
        <a:bodyPr/>
        <a:lstStyle/>
        <a:p>
          <a:endParaRPr lang="en-US"/>
        </a:p>
      </dgm:t>
    </dgm:pt>
    <dgm:pt modelId="{B2902AF4-E265-48F7-A6DC-514F3D9FB006}">
      <dgm:prSet custT="1"/>
      <dgm:spPr>
        <a:xfrm rot="5400000">
          <a:off x="-135362" y="1746186"/>
          <a:ext cx="902415" cy="631691"/>
        </a:xfrm>
        <a:solidFill>
          <a:schemeClr val="bg2"/>
        </a:solidFill>
      </dgm:spPr>
      <dgm:t>
        <a:bodyPr/>
        <a:lstStyle/>
        <a:p>
          <a:r>
            <a:rPr lang="en-US" sz="1600" b="1">
              <a:solidFill>
                <a:schemeClr val="tx1"/>
              </a:solidFill>
              <a:latin typeface="+mj-lt"/>
              <a:ea typeface="+mn-ea"/>
              <a:cs typeface="+mn-cs"/>
            </a:rPr>
            <a:t>3</a:t>
          </a:r>
        </a:p>
      </dgm:t>
    </dgm:pt>
    <dgm:pt modelId="{0146547D-43F8-4A5E-BF7B-AF798614BEEE}" type="sibTrans" cxnId="{93504BCD-F1AE-4FEF-8523-060372683A08}">
      <dgm:prSet/>
      <dgm:spPr/>
      <dgm:t>
        <a:bodyPr/>
        <a:lstStyle/>
        <a:p>
          <a:endParaRPr lang="en-US"/>
        </a:p>
      </dgm:t>
    </dgm:pt>
    <dgm:pt modelId="{1D4FCA77-FC44-4408-9CFD-A946881A644B}" type="parTrans" cxnId="{93504BCD-F1AE-4FEF-8523-060372683A08}">
      <dgm:prSet/>
      <dgm:spPr/>
      <dgm:t>
        <a:bodyPr/>
        <a:lstStyle/>
        <a:p>
          <a:endParaRPr lang="en-US"/>
        </a:p>
      </dgm:t>
    </dgm:pt>
    <dgm:pt modelId="{1B05C4A4-C02A-4A18-BD4A-FE7A941EEA3E}" type="pres">
      <dgm:prSet presAssocID="{42714AA1-A750-49A5-9673-137EC3579DC7}" presName="Name0" presStyleCnt="0">
        <dgm:presLayoutVars>
          <dgm:dir/>
          <dgm:animLvl val="lvl"/>
          <dgm:resizeHandles val="exact"/>
        </dgm:presLayoutVars>
      </dgm:prSet>
      <dgm:spPr/>
    </dgm:pt>
    <dgm:pt modelId="{FFDFD80E-BA06-4982-AF63-341BF33B5B50}" type="pres">
      <dgm:prSet presAssocID="{34718003-EC26-4C28-9F20-F3C6AF8EF005}" presName="vertFlow" presStyleCnt="0"/>
      <dgm:spPr/>
    </dgm:pt>
    <dgm:pt modelId="{661FC443-51DA-483E-A94F-2D19CCC8865D}" type="pres">
      <dgm:prSet presAssocID="{34718003-EC26-4C28-9F20-F3C6AF8EF005}" presName="header" presStyleLbl="node1" presStyleIdx="0" presStyleCnt="4" custLinFactY="-112316" custLinFactNeighborX="4078" custLinFactNeighborY="-200000"/>
      <dgm:spPr>
        <a:prstGeom prst="chevron">
          <a:avLst/>
        </a:prstGeom>
      </dgm:spPr>
    </dgm:pt>
    <dgm:pt modelId="{ACB886B5-76B3-4A21-A532-165C00EF5C8C}" type="pres">
      <dgm:prSet presAssocID="{2B607409-E8B4-4AC0-8533-D1C379ECB7B8}" presName="parTrans" presStyleLbl="sibTrans2D1" presStyleIdx="0" presStyleCnt="4"/>
      <dgm:spPr/>
    </dgm:pt>
    <dgm:pt modelId="{D855FD17-1D9B-4E9B-B757-E47840A5C9F9}" type="pres">
      <dgm:prSet presAssocID="{B9C647BC-6AEF-477A-8297-B488FB6E5AF5}" presName="child" presStyleLbl="alignAccFollowNode1" presStyleIdx="0" presStyleCnt="4" custScaleY="542873" custLinFactNeighborX="-114" custLinFactNeighborY="2832">
        <dgm:presLayoutVars>
          <dgm:chMax val="0"/>
          <dgm:bulletEnabled val="1"/>
        </dgm:presLayoutVars>
      </dgm:prSet>
      <dgm:spPr>
        <a:prstGeom prst="rect">
          <a:avLst/>
        </a:prstGeom>
      </dgm:spPr>
    </dgm:pt>
    <dgm:pt modelId="{E5767B41-54EE-42AF-BB27-000031D42A2B}" type="pres">
      <dgm:prSet presAssocID="{34718003-EC26-4C28-9F20-F3C6AF8EF005}" presName="hSp" presStyleCnt="0"/>
      <dgm:spPr/>
    </dgm:pt>
    <dgm:pt modelId="{AB70200D-21F1-4A97-83DD-E23EDF70235A}" type="pres">
      <dgm:prSet presAssocID="{890F8D68-BE84-4DF8-B077-7F24A606442B}" presName="vertFlow" presStyleCnt="0"/>
      <dgm:spPr/>
    </dgm:pt>
    <dgm:pt modelId="{D4F21A4F-D733-4074-AE5F-B66839790006}" type="pres">
      <dgm:prSet presAssocID="{890F8D68-BE84-4DF8-B077-7F24A606442B}" presName="header" presStyleLbl="node1" presStyleIdx="1" presStyleCnt="4" custLinFactY="-114676" custLinFactNeighborX="2576" custLinFactNeighborY="-200000"/>
      <dgm:spPr>
        <a:prstGeom prst="chevron">
          <a:avLst/>
        </a:prstGeom>
      </dgm:spPr>
    </dgm:pt>
    <dgm:pt modelId="{55DEAA96-35FF-4740-8CB5-DF8784DDD053}" type="pres">
      <dgm:prSet presAssocID="{9D98DEC5-777B-481E-AE92-1A4D94BFAAE4}" presName="parTrans" presStyleLbl="sibTrans2D1" presStyleIdx="1" presStyleCnt="4"/>
      <dgm:spPr/>
    </dgm:pt>
    <dgm:pt modelId="{348E2AC7-A17F-407D-AC4D-B2088922A23C}" type="pres">
      <dgm:prSet presAssocID="{8243CC9D-0111-496F-8049-BD9DF026F704}" presName="child" presStyleLbl="alignAccFollowNode1" presStyleIdx="1" presStyleCnt="4" custScaleY="542873" custLinFactNeighborX="1122" custLinFactNeighborY="20028">
        <dgm:presLayoutVars>
          <dgm:chMax val="0"/>
          <dgm:bulletEnabled val="1"/>
        </dgm:presLayoutVars>
      </dgm:prSet>
      <dgm:spPr>
        <a:prstGeom prst="rect">
          <a:avLst/>
        </a:prstGeom>
      </dgm:spPr>
    </dgm:pt>
    <dgm:pt modelId="{6102F469-6C0E-41D1-B691-9975C571A593}" type="pres">
      <dgm:prSet presAssocID="{890F8D68-BE84-4DF8-B077-7F24A606442B}" presName="hSp" presStyleCnt="0"/>
      <dgm:spPr/>
    </dgm:pt>
    <dgm:pt modelId="{E581B80C-0A07-4672-9966-F447FA4B2E96}" type="pres">
      <dgm:prSet presAssocID="{B2902AF4-E265-48F7-A6DC-514F3D9FB006}" presName="vertFlow" presStyleCnt="0"/>
      <dgm:spPr/>
    </dgm:pt>
    <dgm:pt modelId="{69B4DB3B-6ADF-4126-911C-B215A3DD9A36}" type="pres">
      <dgm:prSet presAssocID="{B2902AF4-E265-48F7-A6DC-514F3D9FB006}" presName="header" presStyleLbl="node1" presStyleIdx="2" presStyleCnt="4" custLinFactY="-114675" custLinFactNeighborX="-1106" custLinFactNeighborY="-200000"/>
      <dgm:spPr>
        <a:prstGeom prst="chevron">
          <a:avLst/>
        </a:prstGeom>
      </dgm:spPr>
    </dgm:pt>
    <dgm:pt modelId="{017A7DE7-D65E-4EF9-8F3E-7068854D62B0}" type="pres">
      <dgm:prSet presAssocID="{C1EE27A4-DFAA-49F1-B59E-852511200C95}" presName="parTrans" presStyleLbl="sibTrans2D1" presStyleIdx="2" presStyleCnt="4"/>
      <dgm:spPr/>
    </dgm:pt>
    <dgm:pt modelId="{761BAE2A-C309-4581-9F59-F682B557F224}" type="pres">
      <dgm:prSet presAssocID="{592CD84C-6C29-4392-B654-E8B73B75AC71}" presName="child" presStyleLbl="alignAccFollowNode1" presStyleIdx="2" presStyleCnt="4" custScaleY="542873" custLinFactNeighborX="1007" custLinFactNeighborY="20028">
        <dgm:presLayoutVars>
          <dgm:chMax val="0"/>
          <dgm:bulletEnabled val="1"/>
        </dgm:presLayoutVars>
      </dgm:prSet>
      <dgm:spPr>
        <a:prstGeom prst="rect">
          <a:avLst/>
        </a:prstGeom>
      </dgm:spPr>
    </dgm:pt>
    <dgm:pt modelId="{C7DD1C92-A544-4BED-A021-B80DA135AAD3}" type="pres">
      <dgm:prSet presAssocID="{B2902AF4-E265-48F7-A6DC-514F3D9FB006}" presName="hSp" presStyleCnt="0"/>
      <dgm:spPr/>
    </dgm:pt>
    <dgm:pt modelId="{0E76BD18-1B15-4A59-984A-7EF086DE0590}" type="pres">
      <dgm:prSet presAssocID="{8DA8B479-FB10-4DD2-9468-D149B67A88A3}" presName="vertFlow" presStyleCnt="0"/>
      <dgm:spPr/>
    </dgm:pt>
    <dgm:pt modelId="{FFCC0B24-2BD6-47E0-8CD6-97DD068458C7}" type="pres">
      <dgm:prSet presAssocID="{8DA8B479-FB10-4DD2-9468-D149B67A88A3}" presName="header" presStyleLbl="node1" presStyleIdx="3" presStyleCnt="4" custLinFactNeighborX="114" custLinFactNeighborY="-20027"/>
      <dgm:spPr>
        <a:prstGeom prst="chevron">
          <a:avLst/>
        </a:prstGeom>
      </dgm:spPr>
    </dgm:pt>
    <dgm:pt modelId="{1596822F-F0A5-44B2-86AA-432C9FB99DC6}" type="pres">
      <dgm:prSet presAssocID="{80BD7644-AF8B-4EFB-81C5-7F0620B6C4B2}" presName="parTrans" presStyleLbl="sibTrans2D1" presStyleIdx="3" presStyleCnt="4"/>
      <dgm:spPr/>
    </dgm:pt>
    <dgm:pt modelId="{8EFF6A84-C8C3-4F9E-AF51-AEE4055C62FB}" type="pres">
      <dgm:prSet presAssocID="{51D126FD-FEFB-42B7-AF1F-7213EB538588}" presName="child" presStyleLbl="alignAccFollowNode1" presStyleIdx="3" presStyleCnt="4" custScaleY="542873" custLinFactNeighborX="4918" custLinFactNeighborY="20028">
        <dgm:presLayoutVars>
          <dgm:chMax val="0"/>
          <dgm:bulletEnabled val="1"/>
        </dgm:presLayoutVars>
      </dgm:prSet>
      <dgm:spPr>
        <a:prstGeom prst="rect">
          <a:avLst/>
        </a:prstGeom>
      </dgm:spPr>
    </dgm:pt>
  </dgm:ptLst>
  <dgm:cxnLst>
    <dgm:cxn modelId="{C17F6000-0CB3-433E-AA82-65F8ABB7AD1D}" srcId="{34718003-EC26-4C28-9F20-F3C6AF8EF005}" destId="{B9C647BC-6AEF-477A-8297-B488FB6E5AF5}" srcOrd="0" destOrd="0" parTransId="{2B607409-E8B4-4AC0-8533-D1C379ECB7B8}" sibTransId="{20171638-AB7A-4EB3-A78E-B365F0BED78A}"/>
    <dgm:cxn modelId="{FFCE9824-6C46-412D-B482-410E7C9790D7}" type="presOf" srcId="{8DA8B479-FB10-4DD2-9468-D149B67A88A3}" destId="{FFCC0B24-2BD6-47E0-8CD6-97DD068458C7}" srcOrd="0" destOrd="0" presId="urn:microsoft.com/office/officeart/2005/8/layout/lProcess1"/>
    <dgm:cxn modelId="{980C7B2D-01D9-4D1E-86D1-AD1844FD9C24}" srcId="{42714AA1-A750-49A5-9673-137EC3579DC7}" destId="{8DA8B479-FB10-4DD2-9468-D149B67A88A3}" srcOrd="3" destOrd="0" parTransId="{8F8E9857-A48F-4F53-A046-EB3C34C5EC0E}" sibTransId="{3A4BC619-DBE4-437B-8B84-C0E6896E30B3}"/>
    <dgm:cxn modelId="{E92A5C37-BE1B-4AC8-B4F2-DCA9B8AB81AA}" type="presOf" srcId="{592CD84C-6C29-4392-B654-E8B73B75AC71}" destId="{761BAE2A-C309-4581-9F59-F682B557F224}" srcOrd="0" destOrd="0" presId="urn:microsoft.com/office/officeart/2005/8/layout/lProcess1"/>
    <dgm:cxn modelId="{8FD75D4B-2999-4DE9-A558-66A384894B9C}" type="presOf" srcId="{B2902AF4-E265-48F7-A6DC-514F3D9FB006}" destId="{69B4DB3B-6ADF-4126-911C-B215A3DD9A36}" srcOrd="0" destOrd="0" presId="urn:microsoft.com/office/officeart/2005/8/layout/lProcess1"/>
    <dgm:cxn modelId="{7990C75A-0235-43FE-A790-0DC1239719A8}" type="presOf" srcId="{890F8D68-BE84-4DF8-B077-7F24A606442B}" destId="{D4F21A4F-D733-4074-AE5F-B66839790006}" srcOrd="0" destOrd="0" presId="urn:microsoft.com/office/officeart/2005/8/layout/lProcess1"/>
    <dgm:cxn modelId="{28B8F56C-3ED8-4A80-99CC-C34E13FD2FAA}" type="presOf" srcId="{34718003-EC26-4C28-9F20-F3C6AF8EF005}" destId="{661FC443-51DA-483E-A94F-2D19CCC8865D}" srcOrd="0" destOrd="0" presId="urn:microsoft.com/office/officeart/2005/8/layout/lProcess1"/>
    <dgm:cxn modelId="{DB1F626D-CF32-4F28-9C4D-334006C4BBF7}" type="presOf" srcId="{51D126FD-FEFB-42B7-AF1F-7213EB538588}" destId="{8EFF6A84-C8C3-4F9E-AF51-AEE4055C62FB}" srcOrd="0" destOrd="0" presId="urn:microsoft.com/office/officeart/2005/8/layout/lProcess1"/>
    <dgm:cxn modelId="{71BF1070-0DFA-4E61-917A-EB31E1DF56B6}" type="presOf" srcId="{C1EE27A4-DFAA-49F1-B59E-852511200C95}" destId="{017A7DE7-D65E-4EF9-8F3E-7068854D62B0}" srcOrd="0" destOrd="0" presId="urn:microsoft.com/office/officeart/2005/8/layout/lProcess1"/>
    <dgm:cxn modelId="{A351D07B-AC37-429D-A9AE-E747F7E4FA4D}" srcId="{8DA8B479-FB10-4DD2-9468-D149B67A88A3}" destId="{51D126FD-FEFB-42B7-AF1F-7213EB538588}" srcOrd="0" destOrd="0" parTransId="{80BD7644-AF8B-4EFB-81C5-7F0620B6C4B2}" sibTransId="{AB39D2E1-C38E-439A-8C36-D29BF3B2610D}"/>
    <dgm:cxn modelId="{A1E84590-461F-43EF-9523-9AB9FBA6B788}" type="presOf" srcId="{2B607409-E8B4-4AC0-8533-D1C379ECB7B8}" destId="{ACB886B5-76B3-4A21-A532-165C00EF5C8C}" srcOrd="0" destOrd="0" presId="urn:microsoft.com/office/officeart/2005/8/layout/lProcess1"/>
    <dgm:cxn modelId="{61D73698-B05A-4A88-AEEC-53F98691B5F8}" type="presOf" srcId="{80BD7644-AF8B-4EFB-81C5-7F0620B6C4B2}" destId="{1596822F-F0A5-44B2-86AA-432C9FB99DC6}" srcOrd="0" destOrd="0" presId="urn:microsoft.com/office/officeart/2005/8/layout/lProcess1"/>
    <dgm:cxn modelId="{074267A7-2E3F-4FE8-9776-8A275A64F68B}" srcId="{42714AA1-A750-49A5-9673-137EC3579DC7}" destId="{890F8D68-BE84-4DF8-B077-7F24A606442B}" srcOrd="1" destOrd="0" parTransId="{505097E8-A564-45B7-8C0E-1916801D5975}" sibTransId="{81CF56B3-F9B2-452C-9064-274256C347CF}"/>
    <dgm:cxn modelId="{02A73BA9-FD2B-4BC0-8E19-0B0E57C05182}" type="presOf" srcId="{8243CC9D-0111-496F-8049-BD9DF026F704}" destId="{348E2AC7-A17F-407D-AC4D-B2088922A23C}" srcOrd="0" destOrd="0" presId="urn:microsoft.com/office/officeart/2005/8/layout/lProcess1"/>
    <dgm:cxn modelId="{93504BCD-F1AE-4FEF-8523-060372683A08}" srcId="{42714AA1-A750-49A5-9673-137EC3579DC7}" destId="{B2902AF4-E265-48F7-A6DC-514F3D9FB006}" srcOrd="2" destOrd="0" parTransId="{1D4FCA77-FC44-4408-9CFD-A946881A644B}" sibTransId="{0146547D-43F8-4A5E-BF7B-AF798614BEEE}"/>
    <dgm:cxn modelId="{4DE495D3-3407-46EF-9F6E-F39FDEFCEA78}" type="presOf" srcId="{9D98DEC5-777B-481E-AE92-1A4D94BFAAE4}" destId="{55DEAA96-35FF-4740-8CB5-DF8784DDD053}" srcOrd="0" destOrd="0" presId="urn:microsoft.com/office/officeart/2005/8/layout/lProcess1"/>
    <dgm:cxn modelId="{07A900D9-39FC-4767-854D-6BEBC46D1517}" srcId="{42714AA1-A750-49A5-9673-137EC3579DC7}" destId="{34718003-EC26-4C28-9F20-F3C6AF8EF005}" srcOrd="0" destOrd="0" parTransId="{72AA09C3-C170-47A2-8C1B-27B367679BEC}" sibTransId="{3CE3E048-4AA3-4C65-A57F-6E624F5114C3}"/>
    <dgm:cxn modelId="{DAC989EB-1556-41DB-909B-8CBA934276F2}" type="presOf" srcId="{42714AA1-A750-49A5-9673-137EC3579DC7}" destId="{1B05C4A4-C02A-4A18-BD4A-FE7A941EEA3E}" srcOrd="0" destOrd="0" presId="urn:microsoft.com/office/officeart/2005/8/layout/lProcess1"/>
    <dgm:cxn modelId="{AD8A91F2-B647-4178-811E-8DC0F9135615}" srcId="{890F8D68-BE84-4DF8-B077-7F24A606442B}" destId="{8243CC9D-0111-496F-8049-BD9DF026F704}" srcOrd="0" destOrd="0" parTransId="{9D98DEC5-777B-481E-AE92-1A4D94BFAAE4}" sibTransId="{D020BA57-7924-430D-89EF-8647084A118F}"/>
    <dgm:cxn modelId="{9165FFF7-75CB-4A77-B645-C3C14E80CF3F}" srcId="{B2902AF4-E265-48F7-A6DC-514F3D9FB006}" destId="{592CD84C-6C29-4392-B654-E8B73B75AC71}" srcOrd="0" destOrd="0" parTransId="{C1EE27A4-DFAA-49F1-B59E-852511200C95}" sibTransId="{B19B41DE-F31B-4A0A-B434-45C06964F169}"/>
    <dgm:cxn modelId="{188DE7FA-8818-4ED6-A3C4-181FCF05B238}" type="presOf" srcId="{B9C647BC-6AEF-477A-8297-B488FB6E5AF5}" destId="{D855FD17-1D9B-4E9B-B757-E47840A5C9F9}" srcOrd="0" destOrd="0" presId="urn:microsoft.com/office/officeart/2005/8/layout/lProcess1"/>
    <dgm:cxn modelId="{D7B15C69-BA68-4DF9-AE7F-842FDF91E5C6}" type="presParOf" srcId="{1B05C4A4-C02A-4A18-BD4A-FE7A941EEA3E}" destId="{FFDFD80E-BA06-4982-AF63-341BF33B5B50}" srcOrd="0" destOrd="0" presId="urn:microsoft.com/office/officeart/2005/8/layout/lProcess1"/>
    <dgm:cxn modelId="{14E356AB-EB7A-4C20-8AFB-4F6A06496E75}" type="presParOf" srcId="{FFDFD80E-BA06-4982-AF63-341BF33B5B50}" destId="{661FC443-51DA-483E-A94F-2D19CCC8865D}" srcOrd="0" destOrd="0" presId="urn:microsoft.com/office/officeart/2005/8/layout/lProcess1"/>
    <dgm:cxn modelId="{F566553A-838D-44A1-A177-2CDBD04E89EB}" type="presParOf" srcId="{FFDFD80E-BA06-4982-AF63-341BF33B5B50}" destId="{ACB886B5-76B3-4A21-A532-165C00EF5C8C}" srcOrd="1" destOrd="0" presId="urn:microsoft.com/office/officeart/2005/8/layout/lProcess1"/>
    <dgm:cxn modelId="{11BE037C-35B8-4650-8E78-F861B685DB12}" type="presParOf" srcId="{FFDFD80E-BA06-4982-AF63-341BF33B5B50}" destId="{D855FD17-1D9B-4E9B-B757-E47840A5C9F9}" srcOrd="2" destOrd="0" presId="urn:microsoft.com/office/officeart/2005/8/layout/lProcess1"/>
    <dgm:cxn modelId="{91A693FC-616A-4D5E-ABD2-96BD4EF9BD14}" type="presParOf" srcId="{1B05C4A4-C02A-4A18-BD4A-FE7A941EEA3E}" destId="{E5767B41-54EE-42AF-BB27-000031D42A2B}" srcOrd="1" destOrd="0" presId="urn:microsoft.com/office/officeart/2005/8/layout/lProcess1"/>
    <dgm:cxn modelId="{D5DA0BED-A727-4002-92FA-13613B74582D}" type="presParOf" srcId="{1B05C4A4-C02A-4A18-BD4A-FE7A941EEA3E}" destId="{AB70200D-21F1-4A97-83DD-E23EDF70235A}" srcOrd="2" destOrd="0" presId="urn:microsoft.com/office/officeart/2005/8/layout/lProcess1"/>
    <dgm:cxn modelId="{8ECD30FD-B0FF-46C5-B30F-ECDF24CB591C}" type="presParOf" srcId="{AB70200D-21F1-4A97-83DD-E23EDF70235A}" destId="{D4F21A4F-D733-4074-AE5F-B66839790006}" srcOrd="0" destOrd="0" presId="urn:microsoft.com/office/officeart/2005/8/layout/lProcess1"/>
    <dgm:cxn modelId="{39122300-502D-4EB6-8602-57A742986791}" type="presParOf" srcId="{AB70200D-21F1-4A97-83DD-E23EDF70235A}" destId="{55DEAA96-35FF-4740-8CB5-DF8784DDD053}" srcOrd="1" destOrd="0" presId="urn:microsoft.com/office/officeart/2005/8/layout/lProcess1"/>
    <dgm:cxn modelId="{3F53356C-2136-4A60-8675-4F1BC593B8BE}" type="presParOf" srcId="{AB70200D-21F1-4A97-83DD-E23EDF70235A}" destId="{348E2AC7-A17F-407D-AC4D-B2088922A23C}" srcOrd="2" destOrd="0" presId="urn:microsoft.com/office/officeart/2005/8/layout/lProcess1"/>
    <dgm:cxn modelId="{A9409278-1339-4676-AF99-A39E2849F823}" type="presParOf" srcId="{1B05C4A4-C02A-4A18-BD4A-FE7A941EEA3E}" destId="{6102F469-6C0E-41D1-B691-9975C571A593}" srcOrd="3" destOrd="0" presId="urn:microsoft.com/office/officeart/2005/8/layout/lProcess1"/>
    <dgm:cxn modelId="{FABC41EE-61DD-4569-8406-A970079AE16D}" type="presParOf" srcId="{1B05C4A4-C02A-4A18-BD4A-FE7A941EEA3E}" destId="{E581B80C-0A07-4672-9966-F447FA4B2E96}" srcOrd="4" destOrd="0" presId="urn:microsoft.com/office/officeart/2005/8/layout/lProcess1"/>
    <dgm:cxn modelId="{06CB0222-E0EC-43D6-8E51-9F4A685E09BF}" type="presParOf" srcId="{E581B80C-0A07-4672-9966-F447FA4B2E96}" destId="{69B4DB3B-6ADF-4126-911C-B215A3DD9A36}" srcOrd="0" destOrd="0" presId="urn:microsoft.com/office/officeart/2005/8/layout/lProcess1"/>
    <dgm:cxn modelId="{9D33532F-59C2-4BFD-9BBB-85675101A5F9}" type="presParOf" srcId="{E581B80C-0A07-4672-9966-F447FA4B2E96}" destId="{017A7DE7-D65E-4EF9-8F3E-7068854D62B0}" srcOrd="1" destOrd="0" presId="urn:microsoft.com/office/officeart/2005/8/layout/lProcess1"/>
    <dgm:cxn modelId="{932909E0-A4D7-41A4-A081-EEB0D783E713}" type="presParOf" srcId="{E581B80C-0A07-4672-9966-F447FA4B2E96}" destId="{761BAE2A-C309-4581-9F59-F682B557F224}" srcOrd="2" destOrd="0" presId="urn:microsoft.com/office/officeart/2005/8/layout/lProcess1"/>
    <dgm:cxn modelId="{7D68E90A-AD7B-47A1-9700-0774DE25B84C}" type="presParOf" srcId="{1B05C4A4-C02A-4A18-BD4A-FE7A941EEA3E}" destId="{C7DD1C92-A544-4BED-A021-B80DA135AAD3}" srcOrd="5" destOrd="0" presId="urn:microsoft.com/office/officeart/2005/8/layout/lProcess1"/>
    <dgm:cxn modelId="{4F914679-2BB7-49E6-98C5-00EB29F3CDFC}" type="presParOf" srcId="{1B05C4A4-C02A-4A18-BD4A-FE7A941EEA3E}" destId="{0E76BD18-1B15-4A59-984A-7EF086DE0590}" srcOrd="6" destOrd="0" presId="urn:microsoft.com/office/officeart/2005/8/layout/lProcess1"/>
    <dgm:cxn modelId="{779BC38B-0CBF-4154-BC37-6E9BA5D6990C}" type="presParOf" srcId="{0E76BD18-1B15-4A59-984A-7EF086DE0590}" destId="{FFCC0B24-2BD6-47E0-8CD6-97DD068458C7}" srcOrd="0" destOrd="0" presId="urn:microsoft.com/office/officeart/2005/8/layout/lProcess1"/>
    <dgm:cxn modelId="{A76D6912-B5FA-4146-B57F-24B9B87009C1}" type="presParOf" srcId="{0E76BD18-1B15-4A59-984A-7EF086DE0590}" destId="{1596822F-F0A5-44B2-86AA-432C9FB99DC6}" srcOrd="1" destOrd="0" presId="urn:microsoft.com/office/officeart/2005/8/layout/lProcess1"/>
    <dgm:cxn modelId="{969DE458-1AD4-426E-9336-CA90143A0FC8}" type="presParOf" srcId="{0E76BD18-1B15-4A59-984A-7EF086DE0590}" destId="{8EFF6A84-C8C3-4F9E-AF51-AEE4055C62FB}"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15075-5FC0-49EC-88EC-2AB0AA3814E3}">
      <dsp:nvSpPr>
        <dsp:cNvPr id="0" name=""/>
        <dsp:cNvSpPr/>
      </dsp:nvSpPr>
      <dsp:spPr>
        <a:xfrm rot="16200000">
          <a:off x="-30343" y="716599"/>
          <a:ext cx="1466269" cy="1405582"/>
        </a:xfrm>
        <a:prstGeom prst="rect">
          <a:avLst/>
        </a:prstGeom>
        <a:noFill/>
        <a:ln w="25400" cap="flat" cmpd="sng" algn="ctr">
          <a:solidFill>
            <a:srgbClr val="666666"/>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01600" rIns="91440" bIns="10160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mj-lt"/>
              <a:cs typeface="Arial" panose="020B0604020202020204" pitchFamily="34" charset="0"/>
            </a:rPr>
            <a:t>Defining and redefining the scope </a:t>
          </a:r>
        </a:p>
      </dsp:txBody>
      <dsp:txXfrm rot="5400000">
        <a:off x="68628" y="754883"/>
        <a:ext cx="1336955" cy="1329015"/>
      </dsp:txXfrm>
    </dsp:sp>
    <dsp:sp modelId="{0CAD2AC9-3A5F-468E-9052-F8E59EACDB0D}">
      <dsp:nvSpPr>
        <dsp:cNvPr id="0" name=""/>
        <dsp:cNvSpPr/>
      </dsp:nvSpPr>
      <dsp:spPr>
        <a:xfrm rot="5400000">
          <a:off x="1587319" y="668568"/>
          <a:ext cx="1397461" cy="1485799"/>
        </a:xfrm>
        <a:prstGeom prst="rect">
          <a:avLst/>
        </a:prstGeom>
        <a:noFill/>
        <a:ln w="25400" cap="flat" cmpd="sng" algn="ctr">
          <a:solidFill>
            <a:srgbClr val="666666"/>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01600" rIns="60960" bIns="10160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mj-lt"/>
              <a:cs typeface="Arial" panose="020B0604020202020204" pitchFamily="34" charset="0"/>
            </a:rPr>
            <a:t>Conducting background research </a:t>
          </a:r>
        </a:p>
      </dsp:txBody>
      <dsp:txXfrm rot="-5400000">
        <a:off x="1543151" y="780968"/>
        <a:ext cx="1417568" cy="1260999"/>
      </dsp:txXfrm>
    </dsp:sp>
    <dsp:sp modelId="{2B55DFC3-9365-402E-B21B-A27865ECC1B0}">
      <dsp:nvSpPr>
        <dsp:cNvPr id="0" name=""/>
        <dsp:cNvSpPr/>
      </dsp:nvSpPr>
      <dsp:spPr>
        <a:xfrm>
          <a:off x="771905" y="-87776"/>
          <a:ext cx="1444758" cy="1691640"/>
        </a:xfrm>
        <a:prstGeom prst="circularArrow">
          <a:avLst>
            <a:gd name="adj1" fmla="val 12500"/>
            <a:gd name="adj2" fmla="val 1142322"/>
            <a:gd name="adj3" fmla="val 20457678"/>
            <a:gd name="adj4" fmla="val 10800000"/>
            <a:gd name="adj5" fmla="val 125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45D8B8-6A2F-4719-B2B9-E5E2EE39EF48}">
      <dsp:nvSpPr>
        <dsp:cNvPr id="0" name=""/>
        <dsp:cNvSpPr/>
      </dsp:nvSpPr>
      <dsp:spPr>
        <a:xfrm rot="10800000">
          <a:off x="723067" y="1256092"/>
          <a:ext cx="1440965" cy="1691598"/>
        </a:xfrm>
        <a:prstGeom prst="circularArrow">
          <a:avLst>
            <a:gd name="adj1" fmla="val 12500"/>
            <a:gd name="adj2" fmla="val 1142322"/>
            <a:gd name="adj3" fmla="val 20457678"/>
            <a:gd name="adj4" fmla="val 10800000"/>
            <a:gd name="adj5" fmla="val 125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FC443-51DA-483E-A94F-2D19CCC8865D}">
      <dsp:nvSpPr>
        <dsp:cNvPr id="0" name=""/>
        <dsp:cNvSpPr/>
      </dsp:nvSpPr>
      <dsp:spPr>
        <a:xfrm>
          <a:off x="472418" y="0"/>
          <a:ext cx="1285785" cy="321446"/>
        </a:xfrm>
        <a:prstGeom prst="chevron">
          <a:avLst/>
        </a:prstGeom>
        <a:solidFill>
          <a:schemeClr val="bg2"/>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latin typeface="+mj-lt"/>
              <a:ea typeface="+mn-ea"/>
              <a:cs typeface="+mn-cs"/>
            </a:rPr>
            <a:t>1</a:t>
          </a:r>
        </a:p>
      </dsp:txBody>
      <dsp:txXfrm>
        <a:off x="633141" y="0"/>
        <a:ext cx="964339" cy="321446"/>
      </dsp:txXfrm>
    </dsp:sp>
    <dsp:sp modelId="{ACB886B5-76B3-4A21-A532-165C00EF5C8C}">
      <dsp:nvSpPr>
        <dsp:cNvPr id="0" name=""/>
        <dsp:cNvSpPr/>
      </dsp:nvSpPr>
      <dsp:spPr>
        <a:xfrm rot="5561481">
          <a:off x="1076714" y="350011"/>
          <a:ext cx="56753" cy="5625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55FD17-1D9B-4E9B-B757-E47840A5C9F9}">
      <dsp:nvSpPr>
        <dsp:cNvPr id="0" name=""/>
        <dsp:cNvSpPr/>
      </dsp:nvSpPr>
      <dsp:spPr>
        <a:xfrm>
          <a:off x="418518" y="434829"/>
          <a:ext cx="1285785" cy="1745044"/>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mj-lt"/>
              <a:ea typeface="+mn-ea"/>
              <a:cs typeface="+mn-cs"/>
            </a:rPr>
            <a:t>Identify reliable secondary sources </a:t>
          </a:r>
        </a:p>
      </dsp:txBody>
      <dsp:txXfrm>
        <a:off x="418518" y="434829"/>
        <a:ext cx="1285785" cy="1745044"/>
      </dsp:txXfrm>
    </dsp:sp>
    <dsp:sp modelId="{D4F21A4F-D733-4074-AE5F-B66839790006}">
      <dsp:nvSpPr>
        <dsp:cNvPr id="0" name=""/>
        <dsp:cNvSpPr/>
      </dsp:nvSpPr>
      <dsp:spPr>
        <a:xfrm>
          <a:off x="1918901" y="0"/>
          <a:ext cx="1285785" cy="321446"/>
        </a:xfrm>
        <a:prstGeom prst="chevron">
          <a:avLst/>
        </a:prstGeom>
        <a:solidFill>
          <a:schemeClr val="bg2"/>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latin typeface="+mj-lt"/>
              <a:ea typeface="+mn-ea"/>
              <a:cs typeface="+mn-cs"/>
            </a:rPr>
            <a:t>2</a:t>
          </a:r>
        </a:p>
      </dsp:txBody>
      <dsp:txXfrm>
        <a:off x="2079624" y="0"/>
        <a:ext cx="964339" cy="321446"/>
      </dsp:txXfrm>
    </dsp:sp>
    <dsp:sp modelId="{55DEAA96-35FF-4740-8CB5-DF8784DDD053}">
      <dsp:nvSpPr>
        <dsp:cNvPr id="0" name=""/>
        <dsp:cNvSpPr/>
      </dsp:nvSpPr>
      <dsp:spPr>
        <a:xfrm rot="5456046">
          <a:off x="2529899" y="350011"/>
          <a:ext cx="56698" cy="5625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8E2AC7-A17F-407D-AC4D-B2088922A23C}">
      <dsp:nvSpPr>
        <dsp:cNvPr id="0" name=""/>
        <dsp:cNvSpPr/>
      </dsp:nvSpPr>
      <dsp:spPr>
        <a:xfrm>
          <a:off x="1900205" y="434829"/>
          <a:ext cx="1285785" cy="1745044"/>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mj-lt"/>
              <a:ea typeface="+mn-ea"/>
              <a:cs typeface="+mn-cs"/>
            </a:rPr>
            <a:t>Draft a background memorandum to identify key elements of the law and explore the legal landscape on the project’s topic</a:t>
          </a:r>
        </a:p>
      </dsp:txBody>
      <dsp:txXfrm>
        <a:off x="1900205" y="434829"/>
        <a:ext cx="1285785" cy="1745044"/>
      </dsp:txXfrm>
    </dsp:sp>
    <dsp:sp modelId="{69B4DB3B-6ADF-4126-911C-B215A3DD9A36}">
      <dsp:nvSpPr>
        <dsp:cNvPr id="0" name=""/>
        <dsp:cNvSpPr/>
      </dsp:nvSpPr>
      <dsp:spPr>
        <a:xfrm>
          <a:off x="3337353" y="0"/>
          <a:ext cx="1285785" cy="321446"/>
        </a:xfrm>
        <a:prstGeom prst="chevron">
          <a:avLst/>
        </a:prstGeom>
        <a:solidFill>
          <a:schemeClr val="bg2"/>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latin typeface="+mj-lt"/>
              <a:ea typeface="+mn-ea"/>
              <a:cs typeface="+mn-cs"/>
            </a:rPr>
            <a:t>3</a:t>
          </a:r>
        </a:p>
      </dsp:txBody>
      <dsp:txXfrm>
        <a:off x="3498076" y="0"/>
        <a:ext cx="964339" cy="321446"/>
      </dsp:txXfrm>
    </dsp:sp>
    <dsp:sp modelId="{017A7DE7-D65E-4EF9-8F3E-7068854D62B0}">
      <dsp:nvSpPr>
        <dsp:cNvPr id="0" name=""/>
        <dsp:cNvSpPr/>
      </dsp:nvSpPr>
      <dsp:spPr>
        <a:xfrm rot="5318560">
          <a:off x="3957044" y="350011"/>
          <a:ext cx="56707" cy="5625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1BAE2A-C309-4581-9F59-F682B557F224}">
      <dsp:nvSpPr>
        <dsp:cNvPr id="0" name=""/>
        <dsp:cNvSpPr/>
      </dsp:nvSpPr>
      <dsp:spPr>
        <a:xfrm>
          <a:off x="3364522" y="434829"/>
          <a:ext cx="1285785" cy="1745044"/>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mj-lt"/>
              <a:ea typeface="+mn-ea"/>
              <a:cs typeface="+mn-cs"/>
            </a:rPr>
            <a:t>Draft a five state memorandum to identify variation in the law across a sample set of five states </a:t>
          </a:r>
        </a:p>
      </dsp:txBody>
      <dsp:txXfrm>
        <a:off x="3364522" y="434829"/>
        <a:ext cx="1285785" cy="1745044"/>
      </dsp:txXfrm>
    </dsp:sp>
    <dsp:sp modelId="{FFCC0B24-2BD6-47E0-8CD6-97DD068458C7}">
      <dsp:nvSpPr>
        <dsp:cNvPr id="0" name=""/>
        <dsp:cNvSpPr/>
      </dsp:nvSpPr>
      <dsp:spPr>
        <a:xfrm>
          <a:off x="4818835" y="0"/>
          <a:ext cx="1285785" cy="321446"/>
        </a:xfrm>
        <a:prstGeom prst="chevron">
          <a:avLst/>
        </a:prstGeom>
        <a:solidFill>
          <a:schemeClr val="bg2"/>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latin typeface="+mj-lt"/>
              <a:ea typeface="+mn-ea"/>
              <a:cs typeface="+mn-cs"/>
            </a:rPr>
            <a:t>4</a:t>
          </a:r>
          <a:endParaRPr lang="en-US" sz="2400" b="1" kern="1200">
            <a:solidFill>
              <a:schemeClr val="tx1"/>
            </a:solidFill>
            <a:latin typeface="+mj-lt"/>
            <a:ea typeface="+mn-ea"/>
            <a:cs typeface="+mn-cs"/>
          </a:endParaRPr>
        </a:p>
      </dsp:txBody>
      <dsp:txXfrm>
        <a:off x="4979558" y="0"/>
        <a:ext cx="964339" cy="321446"/>
      </dsp:txXfrm>
    </dsp:sp>
    <dsp:sp modelId="{1596822F-F0A5-44B2-86AA-432C9FB99DC6}">
      <dsp:nvSpPr>
        <dsp:cNvPr id="0" name=""/>
        <dsp:cNvSpPr/>
      </dsp:nvSpPr>
      <dsp:spPr>
        <a:xfrm rot="5214987">
          <a:off x="5445053" y="350011"/>
          <a:ext cx="56773" cy="5625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FF6A84-C8C3-4F9E-AF51-AEE4055C62FB}">
      <dsp:nvSpPr>
        <dsp:cNvPr id="0" name=""/>
        <dsp:cNvSpPr/>
      </dsp:nvSpPr>
      <dsp:spPr>
        <a:xfrm>
          <a:off x="4880604" y="434829"/>
          <a:ext cx="1285785" cy="1745044"/>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mj-lt"/>
              <a:ea typeface="+mn-ea"/>
              <a:cs typeface="+mn-cs"/>
            </a:rPr>
            <a:t>Develop a search strategy </a:t>
          </a:r>
        </a:p>
      </dsp:txBody>
      <dsp:txXfrm>
        <a:off x="4880604" y="434829"/>
        <a:ext cx="1285785" cy="1745044"/>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d7d2813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7d7d2813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69817" indent="-169817">
              <a:buFont typeface="Arial" panose="020B0604020202020204" pitchFamily="34" charset="0"/>
              <a:buChar char="•"/>
            </a:pPr>
            <a:r>
              <a:rPr lang="en-US" baseline="0" dirty="0"/>
              <a:t>Keyword searches</a:t>
            </a:r>
          </a:p>
          <a:p>
            <a:pPr marL="622663" lvl="1" indent="-169817">
              <a:buFont typeface="Arial" panose="020B0604020202020204" pitchFamily="34" charset="0"/>
              <a:buChar char="•"/>
            </a:pPr>
            <a:r>
              <a:rPr lang="en-US" baseline="0" dirty="0"/>
              <a:t>For example, in a distracted driving project, you will want to search for laws that mention cell phones. It will be useful to come up with a list of different ways the law says, “cell phones”, such as:</a:t>
            </a:r>
          </a:p>
          <a:p>
            <a:pPr marL="1075509" lvl="2" indent="-169817">
              <a:buFont typeface="Arial" panose="020B0604020202020204" pitchFamily="34" charset="0"/>
              <a:buChar char="•"/>
            </a:pPr>
            <a:r>
              <a:rPr lang="en-US" baseline="0" dirty="0"/>
              <a:t>“wireless telephone”</a:t>
            </a:r>
          </a:p>
          <a:p>
            <a:pPr marL="1075509" lvl="2" indent="-169817">
              <a:buFont typeface="Arial" panose="020B0604020202020204" pitchFamily="34" charset="0"/>
              <a:buChar char="•"/>
            </a:pPr>
            <a:r>
              <a:rPr lang="en-US" baseline="0" dirty="0"/>
              <a:t>“mobile communication device”</a:t>
            </a:r>
          </a:p>
          <a:p>
            <a:pPr marL="1075509" lvl="2" indent="-169817">
              <a:buFont typeface="Arial" panose="020B0604020202020204" pitchFamily="34" charset="0"/>
              <a:buChar char="•"/>
            </a:pPr>
            <a:r>
              <a:rPr lang="en-US" baseline="0" dirty="0"/>
              <a:t>“cellular phone”</a:t>
            </a:r>
          </a:p>
          <a:p>
            <a:pPr marL="622663" lvl="1" indent="-169817">
              <a:buFont typeface="Arial" panose="020B0604020202020204" pitchFamily="34" charset="0"/>
              <a:buChar char="•"/>
            </a:pPr>
            <a:r>
              <a:rPr lang="en-US" baseline="0" dirty="0"/>
              <a:t>You will also want to explore whether it is a viable option to use the table of contents to search for the law you are interested in. For example, most of the law relevant to registered nurse scope of practice can be found in the Nurse Practice Act. Therefore, a good starting point for searching for law on that project would be to explore the nurse practice act in each jurisdiction.</a:t>
            </a:r>
          </a:p>
          <a:p>
            <a:pPr marL="169817" indent="-169817" defTabSz="452846">
              <a:buFont typeface="Arial" panose="020B0604020202020204" pitchFamily="34" charset="0"/>
              <a:buChar char="•"/>
              <a:defRPr/>
            </a:pPr>
            <a:r>
              <a:rPr lang="en-US" dirty="0"/>
              <a:t>Measures adopted to minimize error should be included in the search strategy. One</a:t>
            </a:r>
            <a:r>
              <a:rPr lang="en-US" baseline="0" dirty="0"/>
              <a:t> state such as Oregon in our example above may have all of the relevant legal text we need to study in one law, whereas in California you need to look at 3 different laws to find the same information. </a:t>
            </a:r>
          </a:p>
          <a:p>
            <a:pPr marL="169817" indent="-169817" defTabSz="452846">
              <a:buFont typeface="Arial" panose="020B0604020202020204" pitchFamily="34" charset="0"/>
              <a:buChar char="•"/>
              <a:defRPr/>
            </a:pPr>
            <a:r>
              <a:rPr lang="en-US" baseline="0"/>
              <a:t>Searches must be recorded in a research protocol document, see our related resources in Module 2 for a research protocol template. </a:t>
            </a:r>
          </a:p>
          <a:p>
            <a:endParaRPr lang="en-US" dirty="0"/>
          </a:p>
        </p:txBody>
      </p:sp>
    </p:spTree>
    <p:extLst>
      <p:ext uri="{BB962C8B-B14F-4D97-AF65-F5344CB8AC3E}">
        <p14:creationId xmlns:p14="http://schemas.microsoft.com/office/powerpoint/2010/main" val="1946298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69817" indent="-169817" defTabSz="452846">
              <a:buFont typeface="Arial" panose="020B0604020202020204" pitchFamily="34" charset="0"/>
              <a:buChar char="•"/>
              <a:defRPr/>
            </a:pPr>
            <a:r>
              <a:rPr lang="en-US" baseline="0" dirty="0"/>
              <a:t>Searches must be recorded in a research protocol document, see our related resources in Module 2 for a research protocol template. </a:t>
            </a:r>
          </a:p>
          <a:p>
            <a:pPr marL="169817" marR="0" indent="-169817" algn="l" defTabSz="4528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 research protocol document is one which describes the methodology for a project, including scoping decisions, search terms and connectors used, and other key information. More on the research protocol can be found in Module 7, publication and dissemination.</a:t>
            </a:r>
          </a:p>
          <a:p>
            <a:pPr marL="169817" marR="0" indent="-169817" algn="l" defTabSz="4528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Under related resources in Module 7, publication and dissemination, you can find a template for the research protocol which can guide you in creating one</a:t>
            </a:r>
          </a:p>
          <a:p>
            <a:endParaRPr lang="en-US" dirty="0"/>
          </a:p>
        </p:txBody>
      </p:sp>
    </p:spTree>
    <p:extLst>
      <p:ext uri="{BB962C8B-B14F-4D97-AF65-F5344CB8AC3E}">
        <p14:creationId xmlns:p14="http://schemas.microsoft.com/office/powerpoint/2010/main" val="3898358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Researchers can collect the sample by researching</a:t>
            </a:r>
            <a:r>
              <a:rPr lang="en-US" baseline="0" dirty="0"/>
              <a:t> important features of the law in the Five State Memorandum. It is also a good idea to record each relevant legal citation within the Five State Memorandum.</a:t>
            </a:r>
          </a:p>
          <a:p>
            <a:endParaRPr lang="en-US" baseline="0" dirty="0"/>
          </a:p>
          <a:p>
            <a:r>
              <a:rPr lang="en-US" baseline="0" dirty="0"/>
              <a:t>Each researcher working on the project will evaluate five jurisdictions in this step. If there are two researchers involved in the project, two Five State Memorandums will be produced for a total of 10 states. </a:t>
            </a:r>
          </a:p>
          <a:p>
            <a:endParaRPr lang="en-US" baseline="0" dirty="0"/>
          </a:p>
          <a:p>
            <a:r>
              <a:rPr lang="en-US" baseline="0" dirty="0"/>
              <a:t>Looking at important features of the law collected in the Five State Memorandum allows the project team to draft questions later in the process. This step also gives the research team an idea of how the laws on the project topic are structured. </a:t>
            </a:r>
          </a:p>
          <a:p>
            <a:endParaRPr lang="en-US" baseline="0" dirty="0"/>
          </a:p>
          <a:p>
            <a:r>
              <a:rPr lang="en-US" baseline="0" dirty="0"/>
              <a:t>For an example of a Five State Memorandum, please see the related resources within Module 2. </a:t>
            </a:r>
            <a:endParaRPr lang="en-US" dirty="0"/>
          </a:p>
          <a:p>
            <a:endParaRPr lang="en-US" dirty="0"/>
          </a:p>
        </p:txBody>
      </p:sp>
    </p:spTree>
    <p:extLst>
      <p:ext uri="{BB962C8B-B14F-4D97-AF65-F5344CB8AC3E}">
        <p14:creationId xmlns:p14="http://schemas.microsoft.com/office/powerpoint/2010/main" val="3404114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Constructs are converted into questions in Module 3, which are then answered in the jurisdictions that are being studied</a:t>
            </a:r>
          </a:p>
          <a:p>
            <a:pPr marL="139700" indent="0">
              <a:buNone/>
            </a:pPr>
            <a:endParaRPr lang="en-US" dirty="0"/>
          </a:p>
        </p:txBody>
      </p:sp>
    </p:spTree>
    <p:extLst>
      <p:ext uri="{BB962C8B-B14F-4D97-AF65-F5344CB8AC3E}">
        <p14:creationId xmlns:p14="http://schemas.microsoft.com/office/powerpoint/2010/main" val="996324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7d7d2813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7d7d2813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2846"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Above is an example</a:t>
            </a:r>
            <a:r>
              <a:rPr lang="en-US" baseline="0" dirty="0"/>
              <a:t> of two laws, and the construct which can be derived from them. </a:t>
            </a:r>
          </a:p>
          <a:p>
            <a:pPr marL="452846" lvl="1" indent="0">
              <a:buFont typeface="Arial" panose="020B0604020202020204" pitchFamily="34" charset="0"/>
              <a:buNone/>
            </a:pPr>
            <a:endParaRPr lang="en-US" dirty="0"/>
          </a:p>
        </p:txBody>
      </p:sp>
    </p:spTree>
    <p:extLst>
      <p:ext uri="{BB962C8B-B14F-4D97-AF65-F5344CB8AC3E}">
        <p14:creationId xmlns:p14="http://schemas.microsoft.com/office/powerpoint/2010/main" val="4096440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83e0d96cd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83e0d96cd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7d6d328eb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7d6d328eb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7d7d2813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7d7d2813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defTabSz="452846"/>
            <a:r>
              <a:rPr lang="en-US" baseline="0" dirty="0"/>
              <a:t>One key aspect of background research is identifying the important research questions for your topic. For example, in a project on distracted driving, one important research question you might find is what devices are prohibited while driving in each jurisdiction.</a:t>
            </a:r>
          </a:p>
          <a:p>
            <a:pPr defTabSz="452846"/>
            <a:endParaRPr lang="en-US" baseline="0" dirty="0"/>
          </a:p>
          <a:p>
            <a:pPr defTabSz="452846"/>
            <a:r>
              <a:rPr lang="en-US" b="1" baseline="0" dirty="0"/>
              <a:t>It is important to remember that the scoping process is iterative; it repeats and refines itself. </a:t>
            </a:r>
            <a:r>
              <a:rPr lang="en-US" b="0" baseline="0" dirty="0"/>
              <a:t>For example,</a:t>
            </a:r>
            <a:r>
              <a:rPr lang="en-US" b="1" baseline="0" dirty="0"/>
              <a:t> </a:t>
            </a:r>
            <a:r>
              <a:rPr lang="en-US" b="0" baseline="0" dirty="0"/>
              <a:t>you may collect a sample of laws and realize your team has not discussed whether to focus on just adult drivers, or on adults </a:t>
            </a:r>
            <a:r>
              <a:rPr lang="en-US" b="0" u="sng" baseline="0" dirty="0"/>
              <a:t>and</a:t>
            </a:r>
            <a:r>
              <a:rPr lang="en-US" b="0" baseline="0" dirty="0"/>
              <a:t> minor drivers. T</a:t>
            </a:r>
            <a:r>
              <a:rPr lang="en-US" b="0" dirty="0"/>
              <a:t>he scope of your project will expand </a:t>
            </a:r>
            <a:r>
              <a:rPr lang="en-US" b="0" baseline="0" dirty="0"/>
              <a:t>or contract</a:t>
            </a:r>
            <a:r>
              <a:rPr lang="en-US" b="0" dirty="0"/>
              <a:t> throughout the entire</a:t>
            </a:r>
            <a:r>
              <a:rPr lang="en-US" b="0" baseline="0" dirty="0"/>
              <a:t> </a:t>
            </a:r>
            <a:r>
              <a:rPr lang="en-US" b="0" dirty="0"/>
              <a:t>policy surveillance process.</a:t>
            </a:r>
          </a:p>
          <a:p>
            <a:endParaRPr lang="en-US" b="1" dirty="0"/>
          </a:p>
          <a:p>
            <a:endParaRPr lang="en-US" dirty="0"/>
          </a:p>
          <a:p>
            <a:endParaRPr lang="en-US" dirty="0"/>
          </a:p>
        </p:txBody>
      </p:sp>
    </p:spTree>
    <p:extLst>
      <p:ext uri="{BB962C8B-B14F-4D97-AF65-F5344CB8AC3E}">
        <p14:creationId xmlns:p14="http://schemas.microsoft.com/office/powerpoint/2010/main" val="2446504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7d7d2813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7d7d2813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endParaRPr lang="en-US"/>
          </a:p>
        </p:txBody>
      </p:sp>
    </p:spTree>
    <p:extLst>
      <p:ext uri="{BB962C8B-B14F-4D97-AF65-F5344CB8AC3E}">
        <p14:creationId xmlns:p14="http://schemas.microsoft.com/office/powerpoint/2010/main" val="390534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a:t>These are the steps you follow when conducting background research. The following slides will detail these six steps.</a:t>
            </a:r>
          </a:p>
          <a:p>
            <a:endParaRPr lang="en-US" b="0" dirty="0"/>
          </a:p>
          <a:p>
            <a:r>
              <a:rPr lang="en-US" b="0" dirty="0"/>
              <a:t>A</a:t>
            </a:r>
            <a:r>
              <a:rPr lang="en-US" b="0" baseline="0" dirty="0"/>
              <a:t> </a:t>
            </a:r>
            <a:r>
              <a:rPr lang="en-US" b="0" i="1" baseline="0" dirty="0"/>
              <a:t>construct</a:t>
            </a:r>
            <a:r>
              <a:rPr lang="en-US" b="0" baseline="0" dirty="0"/>
              <a:t> is a feature in the law, such as a penalty, a prohibition, or an age restriction. </a:t>
            </a:r>
          </a:p>
          <a:p>
            <a:endParaRPr lang="en-US" b="0" baseline="0" dirty="0"/>
          </a:p>
          <a:p>
            <a:r>
              <a:rPr lang="en-US" b="0" baseline="0" dirty="0"/>
              <a:t>It is important to note that background research does not simply seek to collect laws, but also to identify important policy questions. For example, in a dataset on distracted driving, it would be important to discuss primary versus secondary enforcement of laws: Can a police officer pull you over merely for breaking a distracted driving law (primary), or can he only pull you over for another violation, and then add on a distracted driving violation (secondary)?</a:t>
            </a:r>
            <a:endParaRPr lang="en-US" b="0" dirty="0"/>
          </a:p>
          <a:p>
            <a:endParaRPr lang="en-US" dirty="0"/>
          </a:p>
          <a:p>
            <a:endParaRPr lang="en-US" dirty="0"/>
          </a:p>
        </p:txBody>
      </p:sp>
    </p:spTree>
    <p:extLst>
      <p:ext uri="{BB962C8B-B14F-4D97-AF65-F5344CB8AC3E}">
        <p14:creationId xmlns:p14="http://schemas.microsoft.com/office/powerpoint/2010/main" val="3746555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Once you have identified some secondary sources, you are ready to write a background memorandum</a:t>
            </a:r>
            <a:r>
              <a:rPr lang="en-US" baseline="0" dirty="0"/>
              <a:t>. </a:t>
            </a:r>
          </a:p>
          <a:p>
            <a:pPr marL="171450" indent="-171450">
              <a:buFont typeface="Arial"/>
              <a:buChar char="•"/>
            </a:pPr>
            <a:r>
              <a:rPr lang="en-US" dirty="0"/>
              <a:t>A background memorandum</a:t>
            </a:r>
            <a:r>
              <a:rPr lang="en-US" baseline="0" dirty="0"/>
              <a:t> is a paper that summarizes and synthesizes the information you’ve uncovered about the legal landscape for a topic.</a:t>
            </a:r>
          </a:p>
          <a:p>
            <a:pPr marL="171450" indent="-171450">
              <a:buFont typeface="Arial"/>
              <a:buChar char="•"/>
            </a:pPr>
            <a:r>
              <a:rPr lang="en-US" baseline="0" dirty="0"/>
              <a:t>A background memorandum is also key for acquainting researchers with a topic. This may be a novel topic for one of your researchers, or the law may be more complex than one would expect.</a:t>
            </a:r>
            <a:endParaRPr lang="en-US" dirty="0"/>
          </a:p>
          <a:p>
            <a:pPr marL="169817" indent="-169817">
              <a:buFont typeface="Arial" panose="020B0604020202020204" pitchFamily="34" charset="0"/>
              <a:buChar char="•"/>
            </a:pPr>
            <a:r>
              <a:rPr lang="en-US" baseline="0" dirty="0"/>
              <a:t>This research will allow you to further explore the legal landscape for your project to identify sources of law and how they interact with each other.</a:t>
            </a:r>
          </a:p>
          <a:p>
            <a:pPr marL="622663" lvl="1" indent="-169817">
              <a:buFont typeface="Arial" panose="020B0604020202020204" pitchFamily="34" charset="0"/>
              <a:buChar char="•"/>
            </a:pPr>
            <a:r>
              <a:rPr lang="en-US" baseline="0" dirty="0"/>
              <a:t>For example, in a distracted driving project, you might find that state statutes and regulations dictate distracted driving law in each state. </a:t>
            </a:r>
          </a:p>
          <a:p>
            <a:pPr marL="622663" lvl="1" indent="-169817">
              <a:buFont typeface="Arial" panose="020B0604020202020204" pitchFamily="34" charset="0"/>
              <a:buChar char="•"/>
            </a:pPr>
            <a:r>
              <a:rPr lang="en-US" baseline="0" dirty="0"/>
              <a:t>You may also find that every state but Montana has a law on using a cellphone while driving, while only 36 states have a law on minors using a cellphone while driving. </a:t>
            </a:r>
          </a:p>
          <a:p>
            <a:pPr marL="169817" indent="-169817">
              <a:buFont typeface="Arial" panose="020B0604020202020204" pitchFamily="34" charset="0"/>
              <a:buChar char="•"/>
            </a:pPr>
            <a:r>
              <a:rPr lang="en-US" baseline="0" dirty="0"/>
              <a:t>You will also be able to identify key elements of the laws you are studying while performing your background memorandum, by identifying what areas of the law are evolving, as well as what elements of the law are present in most jurisdictions you will be studying.</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To write a background memorandum:</a:t>
            </a:r>
          </a:p>
          <a:p>
            <a:pPr marL="171450" indent="-171450">
              <a:buFont typeface="Arial"/>
              <a:buChar char="•"/>
            </a:pPr>
            <a:r>
              <a:rPr lang="en-US" baseline="0" dirty="0"/>
              <a:t>Assign two researchers to independently write a background memorandum on the same topic. By assigning two researchers, we increase the likelihood that important details and trends will not be missed. These trends and details are helpful in continuing to redefine the scope of the project. </a:t>
            </a:r>
          </a:p>
          <a:p>
            <a:pPr marL="171450" indent="-171450">
              <a:buFont typeface="Arial"/>
              <a:buChar char="•"/>
            </a:pPr>
            <a:r>
              <a:rPr lang="en-US" baseline="0" dirty="0"/>
              <a:t>The background memorandum should:</a:t>
            </a:r>
          </a:p>
          <a:p>
            <a:pPr marL="628650" lvl="1" indent="-171450">
              <a:buFont typeface="Arial"/>
              <a:buChar char="•"/>
            </a:pPr>
            <a:r>
              <a:rPr lang="en-US" baseline="0" dirty="0"/>
              <a:t>Explore the legal landscape of the topic </a:t>
            </a:r>
          </a:p>
          <a:p>
            <a:pPr marL="628650" lvl="1" indent="-171450">
              <a:buFont typeface="Arial"/>
              <a:buChar char="•"/>
            </a:pPr>
            <a:r>
              <a:rPr lang="en-US" baseline="0" dirty="0"/>
              <a:t>Identify sources of law and how they interact</a:t>
            </a:r>
          </a:p>
          <a:p>
            <a:pPr marL="628650" lvl="1" indent="-171450">
              <a:buFont typeface="Arial"/>
              <a:buChar char="•"/>
            </a:pPr>
            <a:r>
              <a:rPr lang="en-US" baseline="0" dirty="0"/>
              <a:t>Identify key elements of the laws </a:t>
            </a:r>
          </a:p>
          <a:p>
            <a:pPr marL="0" indent="0">
              <a:buFont typeface="Arial"/>
              <a:buNone/>
            </a:pPr>
            <a:endParaRPr lang="en-US" baseline="0" dirty="0"/>
          </a:p>
          <a:p>
            <a:endParaRPr lang="en-US" baseline="0" dirty="0"/>
          </a:p>
          <a:p>
            <a:r>
              <a:rPr lang="en-US" baseline="0" dirty="0"/>
              <a:t>For an example of a background memorandum please see the related resources section of module 2. </a:t>
            </a:r>
          </a:p>
          <a:p>
            <a:pPr marL="139700" indent="0">
              <a:buNone/>
            </a:pPr>
            <a:endParaRPr lang="en-US" dirty="0"/>
          </a:p>
        </p:txBody>
      </p:sp>
    </p:spTree>
    <p:extLst>
      <p:ext uri="{BB962C8B-B14F-4D97-AF65-F5344CB8AC3E}">
        <p14:creationId xmlns:p14="http://schemas.microsoft.com/office/powerpoint/2010/main" val="2975400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69817" indent="-169817">
              <a:buFont typeface="Arial" panose="020B0604020202020204" pitchFamily="34" charset="0"/>
              <a:buChar char="•"/>
            </a:pPr>
            <a:r>
              <a:rPr lang="en-US" b="0" baseline="0" dirty="0"/>
              <a:t>After writing your background memorandum, you are ready to write a Five State Memorandum. A Five State Memorandum is a document that summarizes laws in five jurisdictions that are relevant to the project’s topic.</a:t>
            </a:r>
          </a:p>
          <a:p>
            <a:pPr marL="169817" indent="-169817">
              <a:buFont typeface="Arial" panose="020B0604020202020204" pitchFamily="34" charset="0"/>
              <a:buChar char="•"/>
            </a:pPr>
            <a:r>
              <a:rPr lang="en-US" b="0" baseline="0" dirty="0"/>
              <a:t>We use the term Five State Memorandum, but you can collect law from cities, countries, hospital policies, emergency acts, case law, etc. This step allows you to dive deeper into the legal landscape in a sample of jurisdictions to see variation and nuance. </a:t>
            </a:r>
          </a:p>
          <a:p>
            <a:pPr marL="169817" indent="-169817">
              <a:buFont typeface="Arial" panose="020B0604020202020204" pitchFamily="34" charset="0"/>
              <a:buChar char="•"/>
            </a:pPr>
            <a:r>
              <a:rPr lang="en-US" b="0" baseline="0" dirty="0"/>
              <a:t>Two researchers will be assigned five states each for a total sample of 10 states. A Five State Memorandum starts to look at specific laws that are relevant to your topic with several goals:</a:t>
            </a:r>
          </a:p>
          <a:p>
            <a:pPr marL="622663" lvl="1" indent="-169817">
              <a:buFont typeface="Arial" panose="020B0604020202020204" pitchFamily="34" charset="0"/>
              <a:buChar char="•"/>
            </a:pPr>
            <a:r>
              <a:rPr lang="en-US" dirty="0"/>
              <a:t>Identify</a:t>
            </a:r>
            <a:r>
              <a:rPr lang="en-US" baseline="0" dirty="0"/>
              <a:t> source and structure of the law:</a:t>
            </a:r>
          </a:p>
          <a:p>
            <a:pPr marL="1075509" lvl="2" indent="-169817">
              <a:buFont typeface="Arial" panose="020B0604020202020204" pitchFamily="34" charset="0"/>
              <a:buChar char="•"/>
            </a:pPr>
            <a:r>
              <a:rPr lang="en-US" baseline="0" dirty="0"/>
              <a:t>With distracted driving, for example, the following types of laws can be collected:</a:t>
            </a:r>
          </a:p>
          <a:p>
            <a:pPr marL="1528356" lvl="3" indent="-169817">
              <a:buFont typeface="Arial" panose="020B0604020202020204" pitchFamily="34" charset="0"/>
              <a:buChar char="•"/>
            </a:pPr>
            <a:r>
              <a:rPr lang="en-US" dirty="0"/>
              <a:t>State Statutes</a:t>
            </a:r>
          </a:p>
          <a:p>
            <a:pPr marL="1528356" lvl="3" indent="-169817">
              <a:buFont typeface="Arial" panose="020B0604020202020204" pitchFamily="34" charset="0"/>
              <a:buChar char="•"/>
            </a:pPr>
            <a:r>
              <a:rPr lang="en-US" dirty="0"/>
              <a:t>State Regulations</a:t>
            </a:r>
          </a:p>
          <a:p>
            <a:pPr marL="1528356" lvl="3" indent="-169817">
              <a:buFont typeface="Arial" panose="020B0604020202020204" pitchFamily="34" charset="0"/>
              <a:buChar char="•"/>
            </a:pPr>
            <a:r>
              <a:rPr lang="en-US" dirty="0"/>
              <a:t>Local ordinances</a:t>
            </a:r>
          </a:p>
          <a:p>
            <a:pPr marL="1528356" lvl="3" indent="-169817">
              <a:buFont typeface="Arial" panose="020B0604020202020204" pitchFamily="34" charset="0"/>
              <a:buChar char="•"/>
            </a:pPr>
            <a:r>
              <a:rPr lang="en-US" dirty="0"/>
              <a:t>Formal policies at a school or business</a:t>
            </a:r>
          </a:p>
          <a:p>
            <a:pPr marL="1528356" lvl="3" indent="-169817">
              <a:buFont typeface="Arial" panose="020B0604020202020204" pitchFamily="34" charset="0"/>
              <a:buChar char="•"/>
            </a:pPr>
            <a:r>
              <a:rPr lang="en-US" dirty="0"/>
              <a:t>Historical statutes and regulations</a:t>
            </a:r>
          </a:p>
          <a:p>
            <a:pPr marL="622663" lvl="1" indent="-169817">
              <a:buFont typeface="Arial" panose="020B0604020202020204" pitchFamily="34" charset="0"/>
              <a:buChar char="•"/>
            </a:pPr>
            <a:r>
              <a:rPr lang="en-US" dirty="0"/>
              <a:t>Present</a:t>
            </a:r>
            <a:r>
              <a:rPr lang="en-US" baseline="0" dirty="0"/>
              <a:t> a sample of laws relevant to your topic</a:t>
            </a:r>
          </a:p>
          <a:p>
            <a:pPr marL="1075509" lvl="2" indent="-169817">
              <a:buFont typeface="Arial" panose="020B0604020202020204" pitchFamily="34" charset="0"/>
              <a:buChar char="•"/>
            </a:pPr>
            <a:r>
              <a:rPr lang="en-US" baseline="0" dirty="0"/>
              <a:t>After identifying the sources of law that can be collected for each jurisdiction, you can present a sample of relevant laws for each of the 5 jurisdictions.</a:t>
            </a:r>
          </a:p>
          <a:p>
            <a:pPr marL="622663" lvl="1" indent="-169817">
              <a:buFont typeface="Arial" panose="020B0604020202020204" pitchFamily="34" charset="0"/>
              <a:buChar char="•"/>
            </a:pPr>
            <a:r>
              <a:rPr lang="en-US" baseline="0" dirty="0"/>
              <a:t>And most importantly, compare the samples of relevant laws in these five jurisdictions to identify variation in the law</a:t>
            </a:r>
          </a:p>
          <a:p>
            <a:pPr marL="1075509" lvl="2" indent="-169817">
              <a:buFont typeface="Arial" panose="020B0604020202020204" pitchFamily="34" charset="0"/>
              <a:buChar char="•"/>
            </a:pPr>
            <a:r>
              <a:rPr lang="en-US" baseline="0" dirty="0"/>
              <a:t>At the end of your Five State Memorandum, you should compare what the law said in each jurisdiction about important elements of the law with what you identified in your background memorandum. This will help you to identify variations in the law.</a:t>
            </a:r>
            <a:endParaRPr lang="en-US" dirty="0"/>
          </a:p>
          <a:p>
            <a:endParaRPr lang="en-US" dirty="0"/>
          </a:p>
          <a:p>
            <a:pPr marL="139700" indent="0">
              <a:buNone/>
            </a:pPr>
            <a:endParaRPr lang="en-US" dirty="0"/>
          </a:p>
        </p:txBody>
      </p:sp>
    </p:spTree>
    <p:extLst>
      <p:ext uri="{BB962C8B-B14F-4D97-AF65-F5344CB8AC3E}">
        <p14:creationId xmlns:p14="http://schemas.microsoft.com/office/powerpoint/2010/main" val="276729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 search strategy consists of the search terms, databases used, and strategies to be employed by the researchers working on a Policy Surveillance Project.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go into each step in more detail in the following slides.</a:t>
            </a:r>
          </a:p>
          <a:p>
            <a:endParaRPr lang="en-US" dirty="0"/>
          </a:p>
          <a:p>
            <a:pPr marL="139700" indent="0">
              <a:buNone/>
            </a:pPr>
            <a:endParaRPr lang="en-US" dirty="0"/>
          </a:p>
        </p:txBody>
      </p:sp>
    </p:spTree>
    <p:extLst>
      <p:ext uri="{BB962C8B-B14F-4D97-AF65-F5344CB8AC3E}">
        <p14:creationId xmlns:p14="http://schemas.microsoft.com/office/powerpoint/2010/main" val="1854575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69817" indent="-169817">
              <a:buFont typeface="Arial" panose="020B0604020202020204" pitchFamily="34" charset="0"/>
              <a:buChar char="•"/>
            </a:pPr>
            <a:r>
              <a:rPr lang="en-US" baseline="0" dirty="0"/>
              <a:t>Keyword searches</a:t>
            </a:r>
          </a:p>
          <a:p>
            <a:pPr marL="622663" lvl="1" indent="-169817">
              <a:buFont typeface="Arial" panose="020B0604020202020204" pitchFamily="34" charset="0"/>
              <a:buChar char="•"/>
            </a:pPr>
            <a:r>
              <a:rPr lang="en-US" baseline="0" dirty="0"/>
              <a:t>For example, in a distracted driving project, you will want to search for laws that mention cell phones. It will be useful to come up with a list of different ways the law says, “cell phones”, such as:</a:t>
            </a:r>
          </a:p>
          <a:p>
            <a:pPr marL="1075509" lvl="2" indent="-169817">
              <a:buFont typeface="Arial" panose="020B0604020202020204" pitchFamily="34" charset="0"/>
              <a:buChar char="•"/>
            </a:pPr>
            <a:r>
              <a:rPr lang="en-US" baseline="0" dirty="0"/>
              <a:t>“wireless telephone”</a:t>
            </a:r>
          </a:p>
          <a:p>
            <a:pPr marL="1075509" lvl="2" indent="-169817">
              <a:buFont typeface="Arial" panose="020B0604020202020204" pitchFamily="34" charset="0"/>
              <a:buChar char="•"/>
            </a:pPr>
            <a:r>
              <a:rPr lang="en-US" baseline="0" dirty="0"/>
              <a:t>“mobile communication device”</a:t>
            </a:r>
          </a:p>
          <a:p>
            <a:pPr marL="1075509" lvl="2" indent="-169817">
              <a:buFont typeface="Arial" panose="020B0604020202020204" pitchFamily="34" charset="0"/>
              <a:buChar char="•"/>
            </a:pPr>
            <a:r>
              <a:rPr lang="en-US" baseline="0" dirty="0"/>
              <a:t>“cellular phone”</a:t>
            </a:r>
          </a:p>
          <a:p>
            <a:pPr marL="622663" lvl="1" indent="-169817">
              <a:buFont typeface="Arial" panose="020B0604020202020204" pitchFamily="34" charset="0"/>
              <a:buChar char="•"/>
            </a:pPr>
            <a:r>
              <a:rPr lang="en-US" baseline="0" dirty="0"/>
              <a:t>You will also want to explore whether it is a viable option to use the table of contents to search for the law you are interested in. For example, most of the law relevant to registered nurse scope of practice can be found in the Nurse Practice Act. Therefore, a good starting point for searching for law on that project would be to explore the nurse practice act in each jurisdiction.</a:t>
            </a:r>
          </a:p>
          <a:p>
            <a:pPr marL="169817" indent="-169817" defTabSz="452846">
              <a:buFont typeface="Arial" panose="020B0604020202020204" pitchFamily="34" charset="0"/>
              <a:buChar char="•"/>
              <a:defRPr/>
            </a:pPr>
            <a:r>
              <a:rPr lang="en-US" dirty="0"/>
              <a:t>Measures adopted to minimize error should be included in the search strategy. One</a:t>
            </a:r>
            <a:r>
              <a:rPr lang="en-US" baseline="0" dirty="0"/>
              <a:t> state such as Oregon in our example above may have all of the relevant legal text we need to study in one law, whereas in California you need to look at 3 different laws to find the same information. </a:t>
            </a:r>
          </a:p>
          <a:p>
            <a:pPr marL="169817" indent="-169817" defTabSz="452846">
              <a:buFont typeface="Arial" panose="020B0604020202020204" pitchFamily="34" charset="0"/>
              <a:buChar char="•"/>
              <a:defRPr/>
            </a:pPr>
            <a:r>
              <a:rPr lang="en-US" baseline="0" dirty="0"/>
              <a:t>Searches must be recorded in a research protocol document, see our related resources in Module 2 for a research protocol template. </a:t>
            </a:r>
          </a:p>
          <a:p>
            <a:endParaRPr lang="en-US" dirty="0"/>
          </a:p>
        </p:txBody>
      </p:sp>
    </p:spTree>
    <p:extLst>
      <p:ext uri="{BB962C8B-B14F-4D97-AF65-F5344CB8AC3E}">
        <p14:creationId xmlns:p14="http://schemas.microsoft.com/office/powerpoint/2010/main" val="611260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2775" y="1131000"/>
            <a:ext cx="8157300" cy="1590000"/>
          </a:xfrm>
          <a:prstGeom prst="rect">
            <a:avLst/>
          </a:prstGeom>
        </p:spPr>
        <p:txBody>
          <a:bodyPr spcFirstLastPara="1" wrap="square" lIns="91425" tIns="91425" rIns="91425" bIns="91425" anchor="b" anchorCtr="0"/>
          <a:lstStyle>
            <a:lvl1pPr lvl="0" rtl="0">
              <a:spcBef>
                <a:spcPts val="0"/>
              </a:spcBef>
              <a:spcAft>
                <a:spcPts val="0"/>
              </a:spcAft>
              <a:buClr>
                <a:srgbClr val="A41E35"/>
              </a:buClr>
              <a:buSzPts val="5000"/>
              <a:buNone/>
              <a:defRPr sz="5000">
                <a:solidFill>
                  <a:srgbClr val="A41E35"/>
                </a:solidFill>
                <a:latin typeface="+mj-lt"/>
              </a:defRPr>
            </a:lvl1pPr>
            <a:lvl2pPr lvl="1" algn="ctr" rtl="0">
              <a:spcBef>
                <a:spcPts val="0"/>
              </a:spcBef>
              <a:spcAft>
                <a:spcPts val="0"/>
              </a:spcAft>
              <a:buClr>
                <a:srgbClr val="000000"/>
              </a:buClr>
              <a:buSzPts val="5200"/>
              <a:buNone/>
              <a:defRPr sz="5200">
                <a:solidFill>
                  <a:srgbClr val="000000"/>
                </a:solidFill>
              </a:defRPr>
            </a:lvl2pPr>
            <a:lvl3pPr lvl="2" algn="ctr" rtl="0">
              <a:spcBef>
                <a:spcPts val="0"/>
              </a:spcBef>
              <a:spcAft>
                <a:spcPts val="0"/>
              </a:spcAft>
              <a:buClr>
                <a:srgbClr val="000000"/>
              </a:buClr>
              <a:buSzPts val="5200"/>
              <a:buNone/>
              <a:defRPr sz="5200">
                <a:solidFill>
                  <a:srgbClr val="000000"/>
                </a:solidFill>
              </a:defRPr>
            </a:lvl3pPr>
            <a:lvl4pPr lvl="3" algn="ctr" rtl="0">
              <a:spcBef>
                <a:spcPts val="0"/>
              </a:spcBef>
              <a:spcAft>
                <a:spcPts val="0"/>
              </a:spcAft>
              <a:buClr>
                <a:srgbClr val="000000"/>
              </a:buClr>
              <a:buSzPts val="5200"/>
              <a:buNone/>
              <a:defRPr sz="5200">
                <a:solidFill>
                  <a:srgbClr val="000000"/>
                </a:solidFill>
              </a:defRPr>
            </a:lvl4pPr>
            <a:lvl5pPr lvl="4" algn="ctr" rtl="0">
              <a:spcBef>
                <a:spcPts val="0"/>
              </a:spcBef>
              <a:spcAft>
                <a:spcPts val="0"/>
              </a:spcAft>
              <a:buClr>
                <a:srgbClr val="000000"/>
              </a:buClr>
              <a:buSzPts val="5200"/>
              <a:buNone/>
              <a:defRPr sz="5200">
                <a:solidFill>
                  <a:srgbClr val="000000"/>
                </a:solidFill>
              </a:defRPr>
            </a:lvl5pPr>
            <a:lvl6pPr lvl="5" algn="ctr" rtl="0">
              <a:spcBef>
                <a:spcPts val="0"/>
              </a:spcBef>
              <a:spcAft>
                <a:spcPts val="0"/>
              </a:spcAft>
              <a:buClr>
                <a:srgbClr val="000000"/>
              </a:buClr>
              <a:buSzPts val="5200"/>
              <a:buNone/>
              <a:defRPr sz="5200">
                <a:solidFill>
                  <a:srgbClr val="000000"/>
                </a:solidFill>
              </a:defRPr>
            </a:lvl6pPr>
            <a:lvl7pPr lvl="6" algn="ctr" rtl="0">
              <a:spcBef>
                <a:spcPts val="0"/>
              </a:spcBef>
              <a:spcAft>
                <a:spcPts val="0"/>
              </a:spcAft>
              <a:buClr>
                <a:srgbClr val="000000"/>
              </a:buClr>
              <a:buSzPts val="5200"/>
              <a:buNone/>
              <a:defRPr sz="5200">
                <a:solidFill>
                  <a:srgbClr val="000000"/>
                </a:solidFill>
              </a:defRPr>
            </a:lvl7pPr>
            <a:lvl8pPr lvl="7" algn="ctr" rtl="0">
              <a:spcBef>
                <a:spcPts val="0"/>
              </a:spcBef>
              <a:spcAft>
                <a:spcPts val="0"/>
              </a:spcAft>
              <a:buClr>
                <a:srgbClr val="000000"/>
              </a:buClr>
              <a:buSzPts val="5200"/>
              <a:buNone/>
              <a:defRPr sz="5200">
                <a:solidFill>
                  <a:srgbClr val="000000"/>
                </a:solidFill>
              </a:defRPr>
            </a:lvl8pPr>
            <a:lvl9pPr lvl="8" algn="ctr" rtl="0">
              <a:spcBef>
                <a:spcPts val="0"/>
              </a:spcBef>
              <a:spcAft>
                <a:spcPts val="0"/>
              </a:spcAft>
              <a:buClr>
                <a:srgbClr val="000000"/>
              </a:buClr>
              <a:buSzPts val="5200"/>
              <a:buNone/>
              <a:defRPr sz="5200">
                <a:solidFill>
                  <a:srgbClr val="000000"/>
                </a:solidFill>
              </a:defRPr>
            </a:lvl9pPr>
          </a:lstStyle>
          <a:p>
            <a:r>
              <a:rPr lang="en-US"/>
              <a:t>Click to edit Master title style</a:t>
            </a:r>
            <a:endParaRPr/>
          </a:p>
        </p:txBody>
      </p:sp>
      <p:sp>
        <p:nvSpPr>
          <p:cNvPr id="10" name="Google Shape;10;p2"/>
          <p:cNvSpPr txBox="1">
            <a:spLocks noGrp="1"/>
          </p:cNvSpPr>
          <p:nvPr>
            <p:ph type="subTitle" idx="1"/>
          </p:nvPr>
        </p:nvSpPr>
        <p:spPr>
          <a:xfrm>
            <a:off x="202775" y="2572900"/>
            <a:ext cx="6479400" cy="7926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dk2"/>
              </a:buClr>
              <a:buSzPts val="2500"/>
              <a:buFont typeface="Roboto Medium"/>
              <a:buNone/>
              <a:defRPr sz="2500" b="0">
                <a:solidFill>
                  <a:schemeClr val="tx1"/>
                </a:solidFill>
                <a:latin typeface="+mj-lt"/>
                <a:ea typeface="Roboto Medium"/>
                <a:cs typeface="Roboto Medium"/>
                <a:sym typeface="Roboto Medium"/>
              </a:defRPr>
            </a:lvl1pPr>
            <a:lvl2pPr lvl="1" algn="ctr" rtl="0">
              <a:lnSpc>
                <a:spcPct val="100000"/>
              </a:lnSpc>
              <a:spcBef>
                <a:spcPts val="0"/>
              </a:spcBef>
              <a:spcAft>
                <a:spcPts val="0"/>
              </a:spcAft>
              <a:buSzPts val="2800"/>
              <a:buFont typeface="Oswald"/>
              <a:buNone/>
              <a:defRPr sz="2800">
                <a:latin typeface="Oswald"/>
                <a:ea typeface="Oswald"/>
                <a:cs typeface="Oswald"/>
                <a:sym typeface="Oswald"/>
              </a:defRPr>
            </a:lvl2pPr>
            <a:lvl3pPr lvl="2" algn="ctr" rtl="0">
              <a:lnSpc>
                <a:spcPct val="100000"/>
              </a:lnSpc>
              <a:spcBef>
                <a:spcPts val="0"/>
              </a:spcBef>
              <a:spcAft>
                <a:spcPts val="0"/>
              </a:spcAft>
              <a:buSzPts val="2800"/>
              <a:buFont typeface="Oswald"/>
              <a:buNone/>
              <a:defRPr sz="2800">
                <a:latin typeface="Oswald"/>
                <a:ea typeface="Oswald"/>
                <a:cs typeface="Oswald"/>
                <a:sym typeface="Oswald"/>
              </a:defRPr>
            </a:lvl3pPr>
            <a:lvl4pPr lvl="3" algn="ctr" rtl="0">
              <a:lnSpc>
                <a:spcPct val="100000"/>
              </a:lnSpc>
              <a:spcBef>
                <a:spcPts val="0"/>
              </a:spcBef>
              <a:spcAft>
                <a:spcPts val="0"/>
              </a:spcAft>
              <a:buSzPts val="2800"/>
              <a:buFont typeface="Oswald"/>
              <a:buNone/>
              <a:defRPr sz="2800">
                <a:latin typeface="Oswald"/>
                <a:ea typeface="Oswald"/>
                <a:cs typeface="Oswald"/>
                <a:sym typeface="Oswald"/>
              </a:defRPr>
            </a:lvl4pPr>
            <a:lvl5pPr lvl="4" algn="ctr" rtl="0">
              <a:lnSpc>
                <a:spcPct val="100000"/>
              </a:lnSpc>
              <a:spcBef>
                <a:spcPts val="0"/>
              </a:spcBef>
              <a:spcAft>
                <a:spcPts val="0"/>
              </a:spcAft>
              <a:buSzPts val="2800"/>
              <a:buFont typeface="Oswald"/>
              <a:buNone/>
              <a:defRPr sz="2800">
                <a:latin typeface="Oswald"/>
                <a:ea typeface="Oswald"/>
                <a:cs typeface="Oswald"/>
                <a:sym typeface="Oswald"/>
              </a:defRPr>
            </a:lvl5pPr>
            <a:lvl6pPr lvl="5" algn="ctr" rtl="0">
              <a:lnSpc>
                <a:spcPct val="100000"/>
              </a:lnSpc>
              <a:spcBef>
                <a:spcPts val="0"/>
              </a:spcBef>
              <a:spcAft>
                <a:spcPts val="0"/>
              </a:spcAft>
              <a:buSzPts val="2800"/>
              <a:buFont typeface="Oswald"/>
              <a:buNone/>
              <a:defRPr sz="2800">
                <a:latin typeface="Oswald"/>
                <a:ea typeface="Oswald"/>
                <a:cs typeface="Oswald"/>
                <a:sym typeface="Oswald"/>
              </a:defRPr>
            </a:lvl6pPr>
            <a:lvl7pPr lvl="6" algn="ctr" rtl="0">
              <a:lnSpc>
                <a:spcPct val="100000"/>
              </a:lnSpc>
              <a:spcBef>
                <a:spcPts val="0"/>
              </a:spcBef>
              <a:spcAft>
                <a:spcPts val="0"/>
              </a:spcAft>
              <a:buSzPts val="2800"/>
              <a:buFont typeface="Oswald"/>
              <a:buNone/>
              <a:defRPr sz="2800">
                <a:latin typeface="Oswald"/>
                <a:ea typeface="Oswald"/>
                <a:cs typeface="Oswald"/>
                <a:sym typeface="Oswald"/>
              </a:defRPr>
            </a:lvl7pPr>
            <a:lvl8pPr lvl="7" algn="ctr" rtl="0">
              <a:lnSpc>
                <a:spcPct val="100000"/>
              </a:lnSpc>
              <a:spcBef>
                <a:spcPts val="0"/>
              </a:spcBef>
              <a:spcAft>
                <a:spcPts val="0"/>
              </a:spcAft>
              <a:buSzPts val="2800"/>
              <a:buFont typeface="Oswald"/>
              <a:buNone/>
              <a:defRPr sz="2800">
                <a:latin typeface="Oswald"/>
                <a:ea typeface="Oswald"/>
                <a:cs typeface="Oswald"/>
                <a:sym typeface="Oswald"/>
              </a:defRPr>
            </a:lvl8pPr>
            <a:lvl9pPr lvl="8" algn="ctr" rtl="0">
              <a:lnSpc>
                <a:spcPct val="100000"/>
              </a:lnSpc>
              <a:spcBef>
                <a:spcPts val="0"/>
              </a:spcBef>
              <a:spcAft>
                <a:spcPts val="0"/>
              </a:spcAft>
              <a:buSzPts val="2800"/>
              <a:buFont typeface="Oswald"/>
              <a:buNone/>
              <a:defRPr sz="2800">
                <a:latin typeface="Oswald"/>
                <a:ea typeface="Oswald"/>
                <a:cs typeface="Oswald"/>
                <a:sym typeface="Oswald"/>
              </a:defRPr>
            </a:lvl9pPr>
          </a:lstStyle>
          <a:p>
            <a:r>
              <a:rPr lang="en-US" dirty="0"/>
              <a:t>Click to edit Master subtitle style</a:t>
            </a:r>
            <a:endParaRPr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9" name="Google Shape;19;p4"/>
          <p:cNvSpPr txBox="1">
            <a:spLocks noGrp="1"/>
          </p:cNvSpPr>
          <p:nvPr>
            <p:ph type="body" idx="1"/>
          </p:nvPr>
        </p:nvSpPr>
        <p:spPr>
          <a:xfrm>
            <a:off x="161525" y="818225"/>
            <a:ext cx="8520600" cy="3618000"/>
          </a:xfrm>
          <a:prstGeom prst="rect">
            <a:avLst/>
          </a:prstGeom>
        </p:spPr>
        <p:txBody>
          <a:bodyPr spcFirstLastPara="1" wrap="square" lIns="91425" tIns="91425" rIns="91425" bIns="91425" anchor="t" anchorCtr="0"/>
          <a:lstStyle>
            <a:lvl1pPr marL="457200" lvl="0" indent="-342900">
              <a:lnSpc>
                <a:spcPct val="125000"/>
              </a:lnSpc>
              <a:spcBef>
                <a:spcPts val="0"/>
              </a:spcBef>
              <a:spcAft>
                <a:spcPts val="0"/>
              </a:spcAft>
              <a:buClr>
                <a:srgbClr val="A41E35"/>
              </a:buClr>
              <a:buSzPts val="1800"/>
              <a:buFont typeface="Roboto"/>
              <a:buChar char="●"/>
              <a:defRPr>
                <a:solidFill>
                  <a:srgbClr val="000000"/>
                </a:solidFill>
                <a:latin typeface="+mn-lt"/>
                <a:ea typeface="Roboto"/>
                <a:cs typeface="Roboto"/>
                <a:sym typeface="Roboto"/>
              </a:defRPr>
            </a:lvl1pPr>
            <a:lvl2pPr marL="914400" lvl="1"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2pPr>
            <a:lvl3pPr marL="1371600" lvl="2"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3pPr>
            <a:lvl4pPr marL="1828800" lvl="3"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4pPr>
            <a:lvl5pPr marL="2286000" lvl="4"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5pPr>
            <a:lvl6pPr marL="2743200" lvl="5"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6pPr>
            <a:lvl7pPr marL="3200400" lvl="6"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7pPr>
            <a:lvl8pPr marL="3657600" lvl="7"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8pPr>
            <a:lvl9pPr marL="4114800" lvl="8" indent="-317500">
              <a:lnSpc>
                <a:spcPct val="125000"/>
              </a:lnSpc>
              <a:spcBef>
                <a:spcPts val="1600"/>
              </a:spcBef>
              <a:spcAft>
                <a:spcPts val="1600"/>
              </a:spcAft>
              <a:buClr>
                <a:srgbClr val="A41E35"/>
              </a:buClr>
              <a:buSzPts val="1400"/>
              <a:buFont typeface="Roboto"/>
              <a:buChar char="■"/>
              <a:defRPr>
                <a:solidFill>
                  <a:srgbClr val="000000"/>
                </a:solidFill>
                <a:latin typeface="Roboto"/>
                <a:ea typeface="Roboto"/>
                <a:cs typeface="Roboto"/>
                <a:sym typeface="Roboto"/>
              </a:defRPr>
            </a:lvl9pPr>
          </a:lstStyle>
          <a:p>
            <a:pPr lvl="0"/>
            <a:r>
              <a:rPr lang="en-US"/>
              <a:t>Edit Master text styles</a:t>
            </a:r>
          </a:p>
        </p:txBody>
      </p:sp>
      <p:sp>
        <p:nvSpPr>
          <p:cNvPr id="23" name="Google Shape;23;p4"/>
          <p:cNvSpPr txBox="1"/>
          <p:nvPr/>
        </p:nvSpPr>
        <p:spPr>
          <a:xfrm>
            <a:off x="8581625" y="4654325"/>
            <a:ext cx="406200" cy="334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a:solidFill>
                  <a:schemeClr val="accent5"/>
                </a:solidFill>
                <a:latin typeface="+mn-lt"/>
                <a:ea typeface="Roboto Condensed"/>
                <a:cs typeface="Roboto Condensed"/>
                <a:sym typeface="Roboto Condensed"/>
              </a:rPr>
              <a:t>‹#›</a:t>
            </a:fld>
            <a:endParaRPr sz="900">
              <a:solidFill>
                <a:schemeClr val="accent5"/>
              </a:solidFill>
              <a:latin typeface="+mn-lt"/>
              <a:ea typeface="Roboto Condensed"/>
              <a:cs typeface="Roboto Condensed"/>
              <a:sym typeface="Roboto Condensed"/>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dirty="0"/>
          </a:p>
        </p:txBody>
      </p:sp>
      <p:sp>
        <p:nvSpPr>
          <p:cNvPr id="26" name="Google Shape;26;p5"/>
          <p:cNvSpPr txBox="1">
            <a:spLocks noGrp="1"/>
          </p:cNvSpPr>
          <p:nvPr>
            <p:ph type="body" idx="1"/>
          </p:nvPr>
        </p:nvSpPr>
        <p:spPr>
          <a:xfrm>
            <a:off x="159300" y="855775"/>
            <a:ext cx="3999900" cy="3679800"/>
          </a:xfrm>
          <a:prstGeom prst="rect">
            <a:avLst/>
          </a:prstGeom>
        </p:spPr>
        <p:txBody>
          <a:bodyPr spcFirstLastPara="1" wrap="square" lIns="91425" tIns="91425" rIns="91425" bIns="91425" anchor="t" anchorCtr="0"/>
          <a:lstStyle>
            <a:lvl1pPr marL="457200" lvl="0" indent="-317500">
              <a:lnSpc>
                <a:spcPct val="125000"/>
              </a:lnSpc>
              <a:spcBef>
                <a:spcPts val="0"/>
              </a:spcBef>
              <a:spcAft>
                <a:spcPts val="0"/>
              </a:spcAft>
              <a:buSzPts val="1400"/>
              <a:buFont typeface="Roboto"/>
              <a:buChar char="●"/>
              <a:defRPr sz="1400">
                <a:latin typeface="+mn-lt"/>
                <a:ea typeface="Roboto"/>
                <a:cs typeface="Roboto"/>
                <a:sym typeface="Roboto"/>
              </a:defRPr>
            </a:lvl1pPr>
            <a:lvl2pPr marL="914400" lvl="1" indent="-317500">
              <a:lnSpc>
                <a:spcPct val="125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25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25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25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25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25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25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25000"/>
              </a:lnSpc>
              <a:spcBef>
                <a:spcPts val="1600"/>
              </a:spcBef>
              <a:spcAft>
                <a:spcPts val="1600"/>
              </a:spcAft>
              <a:buSzPts val="1400"/>
              <a:buFont typeface="Roboto"/>
              <a:buChar char="■"/>
              <a:defRPr>
                <a:latin typeface="Roboto"/>
                <a:ea typeface="Roboto"/>
                <a:cs typeface="Roboto"/>
                <a:sym typeface="Roboto"/>
              </a:defRPr>
            </a:lvl9pPr>
          </a:lstStyle>
          <a:p>
            <a:pPr lvl="0"/>
            <a:r>
              <a:rPr lang="en-US"/>
              <a:t>Edit Master text styles</a:t>
            </a:r>
          </a:p>
        </p:txBody>
      </p:sp>
      <p:sp>
        <p:nvSpPr>
          <p:cNvPr id="27" name="Google Shape;27;p5"/>
          <p:cNvSpPr txBox="1">
            <a:spLocks noGrp="1"/>
          </p:cNvSpPr>
          <p:nvPr>
            <p:ph type="body" idx="2"/>
          </p:nvPr>
        </p:nvSpPr>
        <p:spPr>
          <a:xfrm>
            <a:off x="4680000" y="855775"/>
            <a:ext cx="3999900" cy="3679800"/>
          </a:xfrm>
          <a:prstGeom prst="rect">
            <a:avLst/>
          </a:prstGeom>
        </p:spPr>
        <p:txBody>
          <a:bodyPr spcFirstLastPara="1" wrap="square" lIns="91425" tIns="91425" rIns="91425" bIns="91425" anchor="t" anchorCtr="0"/>
          <a:lstStyle>
            <a:lvl1pPr marL="457200" lvl="0" indent="-317500">
              <a:lnSpc>
                <a:spcPct val="125000"/>
              </a:lnSpc>
              <a:spcBef>
                <a:spcPts val="0"/>
              </a:spcBef>
              <a:spcAft>
                <a:spcPts val="0"/>
              </a:spcAft>
              <a:buSzPts val="1400"/>
              <a:buFont typeface="Roboto"/>
              <a:buChar char="●"/>
              <a:defRPr sz="1400">
                <a:latin typeface="+mn-lt"/>
                <a:ea typeface="Roboto"/>
                <a:cs typeface="Roboto"/>
                <a:sym typeface="Roboto"/>
              </a:defRPr>
            </a:lvl1pPr>
            <a:lvl2pPr marL="914400" lvl="1" indent="-304800">
              <a:lnSpc>
                <a:spcPct val="125000"/>
              </a:lnSpc>
              <a:spcBef>
                <a:spcPts val="1600"/>
              </a:spcBef>
              <a:spcAft>
                <a:spcPts val="0"/>
              </a:spcAft>
              <a:buSzPts val="1200"/>
              <a:buFont typeface="Roboto"/>
              <a:buChar char="○"/>
              <a:defRPr sz="1200">
                <a:latin typeface="Roboto"/>
                <a:ea typeface="Roboto"/>
                <a:cs typeface="Roboto"/>
                <a:sym typeface="Roboto"/>
              </a:defRPr>
            </a:lvl2pPr>
            <a:lvl3pPr marL="1371600" lvl="2" indent="-304800">
              <a:lnSpc>
                <a:spcPct val="125000"/>
              </a:lnSpc>
              <a:spcBef>
                <a:spcPts val="1600"/>
              </a:spcBef>
              <a:spcAft>
                <a:spcPts val="0"/>
              </a:spcAft>
              <a:buSzPts val="1200"/>
              <a:buFont typeface="Roboto"/>
              <a:buChar char="■"/>
              <a:defRPr sz="1200">
                <a:latin typeface="Roboto"/>
                <a:ea typeface="Roboto"/>
                <a:cs typeface="Roboto"/>
                <a:sym typeface="Roboto"/>
              </a:defRPr>
            </a:lvl3pPr>
            <a:lvl4pPr marL="1828800" lvl="3" indent="-304800">
              <a:lnSpc>
                <a:spcPct val="125000"/>
              </a:lnSpc>
              <a:spcBef>
                <a:spcPts val="1600"/>
              </a:spcBef>
              <a:spcAft>
                <a:spcPts val="0"/>
              </a:spcAft>
              <a:buSzPts val="1200"/>
              <a:buFont typeface="Roboto"/>
              <a:buChar char="●"/>
              <a:defRPr sz="1200">
                <a:latin typeface="Roboto"/>
                <a:ea typeface="Roboto"/>
                <a:cs typeface="Roboto"/>
                <a:sym typeface="Roboto"/>
              </a:defRPr>
            </a:lvl4pPr>
            <a:lvl5pPr marL="2286000" lvl="4" indent="-304800">
              <a:lnSpc>
                <a:spcPct val="125000"/>
              </a:lnSpc>
              <a:spcBef>
                <a:spcPts val="1600"/>
              </a:spcBef>
              <a:spcAft>
                <a:spcPts val="0"/>
              </a:spcAft>
              <a:buSzPts val="1200"/>
              <a:buFont typeface="Roboto"/>
              <a:buChar char="○"/>
              <a:defRPr sz="1200">
                <a:latin typeface="Roboto"/>
                <a:ea typeface="Roboto"/>
                <a:cs typeface="Roboto"/>
                <a:sym typeface="Roboto"/>
              </a:defRPr>
            </a:lvl5pPr>
            <a:lvl6pPr marL="2743200" lvl="5" indent="-304800">
              <a:lnSpc>
                <a:spcPct val="125000"/>
              </a:lnSpc>
              <a:spcBef>
                <a:spcPts val="1600"/>
              </a:spcBef>
              <a:spcAft>
                <a:spcPts val="0"/>
              </a:spcAft>
              <a:buSzPts val="1200"/>
              <a:buFont typeface="Roboto"/>
              <a:buChar char="■"/>
              <a:defRPr sz="1200">
                <a:latin typeface="Roboto"/>
                <a:ea typeface="Roboto"/>
                <a:cs typeface="Roboto"/>
                <a:sym typeface="Roboto"/>
              </a:defRPr>
            </a:lvl6pPr>
            <a:lvl7pPr marL="3200400" lvl="6" indent="-304800">
              <a:lnSpc>
                <a:spcPct val="125000"/>
              </a:lnSpc>
              <a:spcBef>
                <a:spcPts val="1600"/>
              </a:spcBef>
              <a:spcAft>
                <a:spcPts val="0"/>
              </a:spcAft>
              <a:buSzPts val="1200"/>
              <a:buFont typeface="Roboto"/>
              <a:buChar char="●"/>
              <a:defRPr sz="1200">
                <a:latin typeface="Roboto"/>
                <a:ea typeface="Roboto"/>
                <a:cs typeface="Roboto"/>
                <a:sym typeface="Roboto"/>
              </a:defRPr>
            </a:lvl7pPr>
            <a:lvl8pPr marL="3657600" lvl="7" indent="-304800">
              <a:lnSpc>
                <a:spcPct val="125000"/>
              </a:lnSpc>
              <a:spcBef>
                <a:spcPts val="1600"/>
              </a:spcBef>
              <a:spcAft>
                <a:spcPts val="0"/>
              </a:spcAft>
              <a:buSzPts val="1200"/>
              <a:buFont typeface="Roboto"/>
              <a:buChar char="○"/>
              <a:defRPr sz="1200">
                <a:latin typeface="Roboto"/>
                <a:ea typeface="Roboto"/>
                <a:cs typeface="Roboto"/>
                <a:sym typeface="Roboto"/>
              </a:defRPr>
            </a:lvl8pPr>
            <a:lvl9pPr marL="4114800" lvl="8" indent="-304800">
              <a:lnSpc>
                <a:spcPct val="125000"/>
              </a:lnSpc>
              <a:spcBef>
                <a:spcPts val="1600"/>
              </a:spcBef>
              <a:spcAft>
                <a:spcPts val="1600"/>
              </a:spcAft>
              <a:buSzPts val="1200"/>
              <a:buFont typeface="Roboto"/>
              <a:buChar char="■"/>
              <a:defRPr sz="1200">
                <a:latin typeface="Roboto"/>
                <a:ea typeface="Roboto"/>
                <a:cs typeface="Roboto"/>
                <a:sym typeface="Roboto"/>
              </a:defRPr>
            </a:lvl9pPr>
          </a:lstStyle>
          <a:p>
            <a:pPr lvl="0"/>
            <a:r>
              <a:rPr lang="en-US"/>
              <a:t>Edit Master text styles</a:t>
            </a:r>
          </a:p>
        </p:txBody>
      </p:sp>
      <p:sp>
        <p:nvSpPr>
          <p:cNvPr id="31" name="Google Shape;31;p5"/>
          <p:cNvSpPr txBox="1"/>
          <p:nvPr/>
        </p:nvSpPr>
        <p:spPr>
          <a:xfrm>
            <a:off x="8581625" y="4654325"/>
            <a:ext cx="406200" cy="334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a:solidFill>
                  <a:schemeClr val="accent5"/>
                </a:solidFill>
                <a:latin typeface="+mn-lt"/>
                <a:ea typeface="Roboto Condensed"/>
                <a:cs typeface="Roboto Condensed"/>
                <a:sym typeface="Roboto Condensed"/>
              </a:rPr>
              <a:t>‹#›</a:t>
            </a:fld>
            <a:endParaRPr sz="900">
              <a:solidFill>
                <a:schemeClr val="accent5"/>
              </a:solidFill>
              <a:latin typeface="+mn-lt"/>
              <a:ea typeface="Roboto Condensed"/>
              <a:cs typeface="Roboto Condensed"/>
              <a:sym typeface="Roboto Condensed"/>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atin typeface="+mj-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36" name="Google Shape;36;p7"/>
          <p:cNvSpPr txBox="1">
            <a:spLocks noGrp="1"/>
          </p:cNvSpPr>
          <p:nvPr>
            <p:ph type="body" idx="1"/>
          </p:nvPr>
        </p:nvSpPr>
        <p:spPr>
          <a:xfrm>
            <a:off x="159300" y="855775"/>
            <a:ext cx="3999900" cy="3679800"/>
          </a:xfrm>
          <a:prstGeom prst="rect">
            <a:avLst/>
          </a:prstGeom>
        </p:spPr>
        <p:txBody>
          <a:bodyPr spcFirstLastPara="1" wrap="square" lIns="91425" tIns="91425" rIns="91425" bIns="91425" anchor="t" anchorCtr="0"/>
          <a:lstStyle>
            <a:lvl1pPr marL="457200" lvl="0" indent="-317500" rtl="0">
              <a:lnSpc>
                <a:spcPct val="125000"/>
              </a:lnSpc>
              <a:spcBef>
                <a:spcPts val="0"/>
              </a:spcBef>
              <a:spcAft>
                <a:spcPts val="0"/>
              </a:spcAft>
              <a:buSzPts val="1400"/>
              <a:buFont typeface="Roboto"/>
              <a:buChar char="●"/>
              <a:defRPr sz="1400">
                <a:latin typeface="+mn-lt"/>
                <a:ea typeface="Roboto"/>
                <a:cs typeface="Roboto"/>
                <a:sym typeface="Roboto"/>
              </a:defRPr>
            </a:lvl1pPr>
            <a:lvl2pPr marL="914400" lvl="1" indent="-317500" rtl="0">
              <a:lnSpc>
                <a:spcPct val="125000"/>
              </a:lnSpc>
              <a:spcBef>
                <a:spcPts val="1600"/>
              </a:spcBef>
              <a:spcAft>
                <a:spcPts val="0"/>
              </a:spcAft>
              <a:buSzPts val="1400"/>
              <a:buFont typeface="Roboto"/>
              <a:buChar char="○"/>
              <a:defRPr>
                <a:latin typeface="Roboto"/>
                <a:ea typeface="Roboto"/>
                <a:cs typeface="Roboto"/>
                <a:sym typeface="Roboto"/>
              </a:defRPr>
            </a:lvl2pPr>
            <a:lvl3pPr marL="1371600" lvl="2" indent="-317500" rtl="0">
              <a:lnSpc>
                <a:spcPct val="125000"/>
              </a:lnSpc>
              <a:spcBef>
                <a:spcPts val="1600"/>
              </a:spcBef>
              <a:spcAft>
                <a:spcPts val="0"/>
              </a:spcAft>
              <a:buSzPts val="1400"/>
              <a:buFont typeface="Roboto"/>
              <a:buChar char="■"/>
              <a:defRPr>
                <a:latin typeface="Roboto"/>
                <a:ea typeface="Roboto"/>
                <a:cs typeface="Roboto"/>
                <a:sym typeface="Roboto"/>
              </a:defRPr>
            </a:lvl3pPr>
            <a:lvl4pPr marL="1828800" lvl="3" indent="-317500" rtl="0">
              <a:lnSpc>
                <a:spcPct val="125000"/>
              </a:lnSpc>
              <a:spcBef>
                <a:spcPts val="1600"/>
              </a:spcBef>
              <a:spcAft>
                <a:spcPts val="0"/>
              </a:spcAft>
              <a:buSzPts val="1400"/>
              <a:buFont typeface="Roboto"/>
              <a:buChar char="●"/>
              <a:defRPr>
                <a:latin typeface="Roboto"/>
                <a:ea typeface="Roboto"/>
                <a:cs typeface="Roboto"/>
                <a:sym typeface="Roboto"/>
              </a:defRPr>
            </a:lvl4pPr>
            <a:lvl5pPr marL="2286000" lvl="4" indent="-317500" rtl="0">
              <a:lnSpc>
                <a:spcPct val="125000"/>
              </a:lnSpc>
              <a:spcBef>
                <a:spcPts val="1600"/>
              </a:spcBef>
              <a:spcAft>
                <a:spcPts val="0"/>
              </a:spcAft>
              <a:buSzPts val="1400"/>
              <a:buFont typeface="Roboto"/>
              <a:buChar char="○"/>
              <a:defRPr>
                <a:latin typeface="Roboto"/>
                <a:ea typeface="Roboto"/>
                <a:cs typeface="Roboto"/>
                <a:sym typeface="Roboto"/>
              </a:defRPr>
            </a:lvl5pPr>
            <a:lvl6pPr marL="2743200" lvl="5" indent="-317500" rtl="0">
              <a:lnSpc>
                <a:spcPct val="125000"/>
              </a:lnSpc>
              <a:spcBef>
                <a:spcPts val="1600"/>
              </a:spcBef>
              <a:spcAft>
                <a:spcPts val="0"/>
              </a:spcAft>
              <a:buSzPts val="1400"/>
              <a:buFont typeface="Roboto"/>
              <a:buChar char="■"/>
              <a:defRPr>
                <a:latin typeface="Roboto"/>
                <a:ea typeface="Roboto"/>
                <a:cs typeface="Roboto"/>
                <a:sym typeface="Roboto"/>
              </a:defRPr>
            </a:lvl6pPr>
            <a:lvl7pPr marL="3200400" lvl="6" indent="-317500" rtl="0">
              <a:lnSpc>
                <a:spcPct val="125000"/>
              </a:lnSpc>
              <a:spcBef>
                <a:spcPts val="1600"/>
              </a:spcBef>
              <a:spcAft>
                <a:spcPts val="0"/>
              </a:spcAft>
              <a:buSzPts val="1400"/>
              <a:buFont typeface="Roboto"/>
              <a:buChar char="●"/>
              <a:defRPr>
                <a:latin typeface="Roboto"/>
                <a:ea typeface="Roboto"/>
                <a:cs typeface="Roboto"/>
                <a:sym typeface="Roboto"/>
              </a:defRPr>
            </a:lvl7pPr>
            <a:lvl8pPr marL="3657600" lvl="7" indent="-317500" rtl="0">
              <a:lnSpc>
                <a:spcPct val="125000"/>
              </a:lnSpc>
              <a:spcBef>
                <a:spcPts val="1600"/>
              </a:spcBef>
              <a:spcAft>
                <a:spcPts val="0"/>
              </a:spcAft>
              <a:buSzPts val="1400"/>
              <a:buFont typeface="Roboto"/>
              <a:buChar char="○"/>
              <a:defRPr>
                <a:latin typeface="Roboto"/>
                <a:ea typeface="Roboto"/>
                <a:cs typeface="Roboto"/>
                <a:sym typeface="Roboto"/>
              </a:defRPr>
            </a:lvl8pPr>
            <a:lvl9pPr marL="4114800" lvl="8" indent="-317500" rtl="0">
              <a:lnSpc>
                <a:spcPct val="125000"/>
              </a:lnSpc>
              <a:spcBef>
                <a:spcPts val="1600"/>
              </a:spcBef>
              <a:spcAft>
                <a:spcPts val="1600"/>
              </a:spcAft>
              <a:buSzPts val="1400"/>
              <a:buFont typeface="Roboto"/>
              <a:buChar char="■"/>
              <a:defRPr>
                <a:latin typeface="Roboto"/>
                <a:ea typeface="Roboto"/>
                <a:cs typeface="Roboto"/>
                <a:sym typeface="Roboto"/>
              </a:defRPr>
            </a:lvl9pPr>
          </a:lstStyle>
          <a:p>
            <a:pPr lvl="0"/>
            <a:r>
              <a:rPr lang="en-US"/>
              <a:t>Edit Master text styles</a:t>
            </a:r>
          </a:p>
        </p:txBody>
      </p:sp>
      <p:sp>
        <p:nvSpPr>
          <p:cNvPr id="40" name="Google Shape;40;p7"/>
          <p:cNvSpPr txBox="1"/>
          <p:nvPr/>
        </p:nvSpPr>
        <p:spPr>
          <a:xfrm>
            <a:off x="8581625" y="4654325"/>
            <a:ext cx="406200" cy="334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a:solidFill>
                  <a:schemeClr val="accent5"/>
                </a:solidFill>
                <a:latin typeface="+mn-lt"/>
                <a:ea typeface="Roboto Condensed"/>
                <a:cs typeface="Roboto Condensed"/>
                <a:sym typeface="Roboto Condensed"/>
              </a:rPr>
              <a:t>‹#›</a:t>
            </a:fld>
            <a:endParaRPr sz="900">
              <a:solidFill>
                <a:schemeClr val="accent5"/>
              </a:solidFill>
              <a:latin typeface="+mn-lt"/>
              <a:ea typeface="Roboto Condensed"/>
              <a:cs typeface="Roboto Condensed"/>
              <a:sym typeface="Roboto Condensed"/>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5">
            <a:lumMod val="20000"/>
            <a:lumOff val="80000"/>
          </a:schemeClr>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31850" y="1975350"/>
            <a:ext cx="8558700" cy="1192800"/>
          </a:xfrm>
          <a:prstGeom prst="rect">
            <a:avLst/>
          </a:prstGeom>
        </p:spPr>
        <p:txBody>
          <a:bodyPr spcFirstLastPara="1" wrap="square" lIns="91425" tIns="91425" rIns="91425" bIns="91425" anchor="ctr" anchorCtr="0"/>
          <a:lstStyle>
            <a:lvl1pPr lvl="0" algn="ctr" rtl="0">
              <a:spcBef>
                <a:spcPts val="0"/>
              </a:spcBef>
              <a:spcAft>
                <a:spcPts val="0"/>
              </a:spcAft>
              <a:buSzPts val="5000"/>
              <a:buNone/>
              <a:defRPr sz="5000">
                <a:latin typeface="+mj-lt"/>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10"/>
          <p:cNvSpPr/>
          <p:nvPr/>
        </p:nvSpPr>
        <p:spPr>
          <a:xfrm>
            <a:off x="-41475" y="-29600"/>
            <a:ext cx="4615500" cy="5208000"/>
          </a:xfrm>
          <a:prstGeom prst="rect">
            <a:avLst/>
          </a:prstGeom>
          <a:solidFill>
            <a:srgbClr val="A41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0"/>
          <p:cNvSpPr txBox="1">
            <a:spLocks noGrp="1"/>
          </p:cNvSpPr>
          <p:nvPr>
            <p:ph type="title"/>
          </p:nvPr>
        </p:nvSpPr>
        <p:spPr>
          <a:xfrm>
            <a:off x="265500" y="1426038"/>
            <a:ext cx="4045200" cy="14823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4200"/>
              <a:buNone/>
              <a:defRPr sz="4200">
                <a:solidFill>
                  <a:srgbClr val="FFFFFF"/>
                </a:solidFill>
                <a:latin typeface="+mj-lt"/>
              </a:defRPr>
            </a:lvl1pPr>
            <a:lvl2pPr lvl="1" algn="ctr">
              <a:spcBef>
                <a:spcPts val="0"/>
              </a:spcBef>
              <a:spcAft>
                <a:spcPts val="0"/>
              </a:spcAft>
              <a:buClr>
                <a:srgbClr val="FFFFFF"/>
              </a:buClr>
              <a:buSzPts val="4200"/>
              <a:buNone/>
              <a:defRPr sz="4200">
                <a:solidFill>
                  <a:srgbClr val="FFFFFF"/>
                </a:solidFill>
              </a:defRPr>
            </a:lvl2pPr>
            <a:lvl3pPr lvl="2" algn="ctr">
              <a:spcBef>
                <a:spcPts val="0"/>
              </a:spcBef>
              <a:spcAft>
                <a:spcPts val="0"/>
              </a:spcAft>
              <a:buClr>
                <a:srgbClr val="FFFFFF"/>
              </a:buClr>
              <a:buSzPts val="4200"/>
              <a:buNone/>
              <a:defRPr sz="4200">
                <a:solidFill>
                  <a:srgbClr val="FFFFFF"/>
                </a:solidFill>
              </a:defRPr>
            </a:lvl3pPr>
            <a:lvl4pPr lvl="3" algn="ctr">
              <a:spcBef>
                <a:spcPts val="0"/>
              </a:spcBef>
              <a:spcAft>
                <a:spcPts val="0"/>
              </a:spcAft>
              <a:buClr>
                <a:srgbClr val="FFFFFF"/>
              </a:buClr>
              <a:buSzPts val="4200"/>
              <a:buNone/>
              <a:defRPr sz="4200">
                <a:solidFill>
                  <a:srgbClr val="FFFFFF"/>
                </a:solidFill>
              </a:defRPr>
            </a:lvl4pPr>
            <a:lvl5pPr lvl="4" algn="ctr">
              <a:spcBef>
                <a:spcPts val="0"/>
              </a:spcBef>
              <a:spcAft>
                <a:spcPts val="0"/>
              </a:spcAft>
              <a:buClr>
                <a:srgbClr val="FFFFFF"/>
              </a:buClr>
              <a:buSzPts val="4200"/>
              <a:buNone/>
              <a:defRPr sz="4200">
                <a:solidFill>
                  <a:srgbClr val="FFFFFF"/>
                </a:solidFill>
              </a:defRPr>
            </a:lvl5pPr>
            <a:lvl6pPr lvl="5" algn="ctr">
              <a:spcBef>
                <a:spcPts val="0"/>
              </a:spcBef>
              <a:spcAft>
                <a:spcPts val="0"/>
              </a:spcAft>
              <a:buClr>
                <a:srgbClr val="FFFFFF"/>
              </a:buClr>
              <a:buSzPts val="4200"/>
              <a:buNone/>
              <a:defRPr sz="4200">
                <a:solidFill>
                  <a:srgbClr val="FFFFFF"/>
                </a:solidFill>
              </a:defRPr>
            </a:lvl6pPr>
            <a:lvl7pPr lvl="6" algn="ctr">
              <a:spcBef>
                <a:spcPts val="0"/>
              </a:spcBef>
              <a:spcAft>
                <a:spcPts val="0"/>
              </a:spcAft>
              <a:buClr>
                <a:srgbClr val="FFFFFF"/>
              </a:buClr>
              <a:buSzPts val="4200"/>
              <a:buNone/>
              <a:defRPr sz="4200">
                <a:solidFill>
                  <a:srgbClr val="FFFFFF"/>
                </a:solidFill>
              </a:defRPr>
            </a:lvl7pPr>
            <a:lvl8pPr lvl="7" algn="ctr">
              <a:spcBef>
                <a:spcPts val="0"/>
              </a:spcBef>
              <a:spcAft>
                <a:spcPts val="0"/>
              </a:spcAft>
              <a:buClr>
                <a:srgbClr val="FFFFFF"/>
              </a:buClr>
              <a:buSzPts val="4200"/>
              <a:buNone/>
              <a:defRPr sz="4200">
                <a:solidFill>
                  <a:srgbClr val="FFFFFF"/>
                </a:solidFill>
              </a:defRPr>
            </a:lvl8pPr>
            <a:lvl9pPr lvl="8" algn="ctr">
              <a:spcBef>
                <a:spcPts val="0"/>
              </a:spcBef>
              <a:spcAft>
                <a:spcPts val="0"/>
              </a:spcAft>
              <a:buClr>
                <a:srgbClr val="FFFFFF"/>
              </a:buClr>
              <a:buSzPts val="4200"/>
              <a:buNone/>
              <a:defRPr sz="4200">
                <a:solidFill>
                  <a:srgbClr val="FFFFFF"/>
                </a:solidFill>
              </a:defRPr>
            </a:lvl9pPr>
          </a:lstStyle>
          <a:p>
            <a:r>
              <a:rPr lang="en-US"/>
              <a:t>Click to edit Master title style</a:t>
            </a:r>
            <a:endParaRPr/>
          </a:p>
        </p:txBody>
      </p:sp>
      <p:sp>
        <p:nvSpPr>
          <p:cNvPr id="48" name="Google Shape;48;p10"/>
          <p:cNvSpPr txBox="1">
            <a:spLocks noGrp="1"/>
          </p:cNvSpPr>
          <p:nvPr>
            <p:ph type="subTitle" idx="1"/>
          </p:nvPr>
        </p:nvSpPr>
        <p:spPr>
          <a:xfrm>
            <a:off x="265500" y="2827663"/>
            <a:ext cx="4045200" cy="8898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dk1"/>
              </a:buClr>
              <a:buSzPts val="1800"/>
              <a:buFont typeface="Roboto"/>
              <a:buNone/>
              <a:defRPr b="1">
                <a:solidFill>
                  <a:schemeClr val="dk1"/>
                </a:solidFill>
                <a:latin typeface="+mj-lt"/>
                <a:ea typeface="Roboto"/>
                <a:cs typeface="Roboto"/>
                <a:sym typeface="Roboto"/>
              </a:defRPr>
            </a:lvl1pPr>
            <a:lvl2pPr lvl="1" algn="ctr">
              <a:lnSpc>
                <a:spcPct val="100000"/>
              </a:lnSpc>
              <a:spcBef>
                <a:spcPts val="0"/>
              </a:spcBef>
              <a:spcAft>
                <a:spcPts val="0"/>
              </a:spcAft>
              <a:buClr>
                <a:srgbClr val="CCCCCC"/>
              </a:buClr>
              <a:buSzPts val="2100"/>
              <a:buNone/>
              <a:defRPr sz="2100">
                <a:solidFill>
                  <a:srgbClr val="CCCCCC"/>
                </a:solidFill>
              </a:defRPr>
            </a:lvl2pPr>
            <a:lvl3pPr lvl="2" algn="ctr">
              <a:lnSpc>
                <a:spcPct val="100000"/>
              </a:lnSpc>
              <a:spcBef>
                <a:spcPts val="0"/>
              </a:spcBef>
              <a:spcAft>
                <a:spcPts val="0"/>
              </a:spcAft>
              <a:buClr>
                <a:srgbClr val="CCCCCC"/>
              </a:buClr>
              <a:buSzPts val="2100"/>
              <a:buNone/>
              <a:defRPr sz="2100">
                <a:solidFill>
                  <a:srgbClr val="CCCCCC"/>
                </a:solidFill>
              </a:defRPr>
            </a:lvl3pPr>
            <a:lvl4pPr lvl="3" algn="ctr">
              <a:lnSpc>
                <a:spcPct val="100000"/>
              </a:lnSpc>
              <a:spcBef>
                <a:spcPts val="0"/>
              </a:spcBef>
              <a:spcAft>
                <a:spcPts val="0"/>
              </a:spcAft>
              <a:buClr>
                <a:srgbClr val="CCCCCC"/>
              </a:buClr>
              <a:buSzPts val="2100"/>
              <a:buNone/>
              <a:defRPr sz="2100">
                <a:solidFill>
                  <a:srgbClr val="CCCCCC"/>
                </a:solidFill>
              </a:defRPr>
            </a:lvl4pPr>
            <a:lvl5pPr lvl="4" algn="ctr">
              <a:lnSpc>
                <a:spcPct val="100000"/>
              </a:lnSpc>
              <a:spcBef>
                <a:spcPts val="0"/>
              </a:spcBef>
              <a:spcAft>
                <a:spcPts val="0"/>
              </a:spcAft>
              <a:buClr>
                <a:srgbClr val="CCCCCC"/>
              </a:buClr>
              <a:buSzPts val="2100"/>
              <a:buNone/>
              <a:defRPr sz="2100">
                <a:solidFill>
                  <a:srgbClr val="CCCCCC"/>
                </a:solidFill>
              </a:defRPr>
            </a:lvl5pPr>
            <a:lvl6pPr lvl="5" algn="ctr">
              <a:lnSpc>
                <a:spcPct val="100000"/>
              </a:lnSpc>
              <a:spcBef>
                <a:spcPts val="0"/>
              </a:spcBef>
              <a:spcAft>
                <a:spcPts val="0"/>
              </a:spcAft>
              <a:buClr>
                <a:srgbClr val="CCCCCC"/>
              </a:buClr>
              <a:buSzPts val="2100"/>
              <a:buNone/>
              <a:defRPr sz="2100">
                <a:solidFill>
                  <a:srgbClr val="CCCCCC"/>
                </a:solidFill>
              </a:defRPr>
            </a:lvl6pPr>
            <a:lvl7pPr lvl="6" algn="ctr">
              <a:lnSpc>
                <a:spcPct val="100000"/>
              </a:lnSpc>
              <a:spcBef>
                <a:spcPts val="0"/>
              </a:spcBef>
              <a:spcAft>
                <a:spcPts val="0"/>
              </a:spcAft>
              <a:buClr>
                <a:srgbClr val="CCCCCC"/>
              </a:buClr>
              <a:buSzPts val="2100"/>
              <a:buNone/>
              <a:defRPr sz="2100">
                <a:solidFill>
                  <a:srgbClr val="CCCCCC"/>
                </a:solidFill>
              </a:defRPr>
            </a:lvl7pPr>
            <a:lvl8pPr lvl="7" algn="ctr">
              <a:lnSpc>
                <a:spcPct val="100000"/>
              </a:lnSpc>
              <a:spcBef>
                <a:spcPts val="0"/>
              </a:spcBef>
              <a:spcAft>
                <a:spcPts val="0"/>
              </a:spcAft>
              <a:buClr>
                <a:srgbClr val="CCCCCC"/>
              </a:buClr>
              <a:buSzPts val="2100"/>
              <a:buNone/>
              <a:defRPr sz="2100">
                <a:solidFill>
                  <a:srgbClr val="CCCCCC"/>
                </a:solidFill>
              </a:defRPr>
            </a:lvl8pPr>
            <a:lvl9pPr lvl="8" algn="ctr">
              <a:lnSpc>
                <a:spcPct val="100000"/>
              </a:lnSpc>
              <a:spcBef>
                <a:spcPts val="0"/>
              </a:spcBef>
              <a:spcAft>
                <a:spcPts val="0"/>
              </a:spcAft>
              <a:buClr>
                <a:srgbClr val="CCCCCC"/>
              </a:buClr>
              <a:buSzPts val="2100"/>
              <a:buNone/>
              <a:defRPr sz="2100">
                <a:solidFill>
                  <a:srgbClr val="CCCCCC"/>
                </a:solidFill>
              </a:defRPr>
            </a:lvl9pPr>
          </a:lstStyle>
          <a:p>
            <a:r>
              <a:rPr lang="en-US"/>
              <a:t>Click to edit Master subtitle style</a:t>
            </a:r>
            <a:endParaRPr dirty="0"/>
          </a:p>
        </p:txBody>
      </p:sp>
      <p:sp>
        <p:nvSpPr>
          <p:cNvPr id="49" name="Google Shape;49;p10"/>
          <p:cNvSpPr txBox="1">
            <a:spLocks noGrp="1"/>
          </p:cNvSpPr>
          <p:nvPr>
            <p:ph type="body" idx="2"/>
          </p:nvPr>
        </p:nvSpPr>
        <p:spPr>
          <a:xfrm>
            <a:off x="4934875" y="532350"/>
            <a:ext cx="3837000" cy="4078800"/>
          </a:xfrm>
          <a:prstGeom prst="rect">
            <a:avLst/>
          </a:prstGeom>
        </p:spPr>
        <p:txBody>
          <a:bodyPr spcFirstLastPara="1" wrap="square" lIns="91425" tIns="91425" rIns="91425" bIns="91425" anchor="ctr" anchorCtr="0"/>
          <a:lstStyle>
            <a:lvl1pPr marL="457200" lvl="0" indent="-342900">
              <a:lnSpc>
                <a:spcPct val="125000"/>
              </a:lnSpc>
              <a:spcBef>
                <a:spcPts val="0"/>
              </a:spcBef>
              <a:spcAft>
                <a:spcPts val="0"/>
              </a:spcAft>
              <a:buSzPts val="1800"/>
              <a:buFont typeface="Roboto"/>
              <a:buChar char="●"/>
              <a:defRPr>
                <a:latin typeface="+mn-lt"/>
                <a:ea typeface="Roboto"/>
                <a:cs typeface="Roboto"/>
                <a:sym typeface="Roboto"/>
              </a:defRPr>
            </a:lvl1pPr>
            <a:lvl2pPr marL="914400" lvl="1" indent="-317500">
              <a:lnSpc>
                <a:spcPct val="125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25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25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25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25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25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25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25000"/>
              </a:lnSpc>
              <a:spcBef>
                <a:spcPts val="1600"/>
              </a:spcBef>
              <a:spcAft>
                <a:spcPts val="1600"/>
              </a:spcAft>
              <a:buSzPts val="1400"/>
              <a:buFont typeface="Roboto"/>
              <a:buChar char="■"/>
              <a:defRPr>
                <a:latin typeface="Roboto"/>
                <a:ea typeface="Roboto"/>
                <a:cs typeface="Roboto"/>
                <a:sym typeface="Roboto"/>
              </a:defRPr>
            </a:lvl9pPr>
          </a:lstStyle>
          <a:p>
            <a:pPr lvl="0"/>
            <a:r>
              <a:rPr lang="en-US"/>
              <a:t>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 Slide">
  <p:cSld name="BLANK_1">
    <p:bg>
      <p:bgPr>
        <a:solidFill>
          <a:schemeClr val="tx2"/>
        </a:solidFill>
        <a:effectLst/>
      </p:bgPr>
    </p:bg>
    <p:spTree>
      <p:nvGrpSpPr>
        <p:cNvPr id="1" name="Shape 56"/>
        <p:cNvGrpSpPr/>
        <p:nvPr/>
      </p:nvGrpSpPr>
      <p:grpSpPr>
        <a:xfrm>
          <a:off x="0" y="0"/>
          <a:ext cx="0" cy="0"/>
          <a:chOff x="0" y="0"/>
          <a:chExt cx="0" cy="0"/>
        </a:xfrm>
      </p:grpSpPr>
      <p:pic>
        <p:nvPicPr>
          <p:cNvPr id="57" name="Google Shape;57;p14"/>
          <p:cNvPicPr preferRelativeResize="0"/>
          <p:nvPr/>
        </p:nvPicPr>
        <p:blipFill>
          <a:blip r:embed="rId2">
            <a:alphaModFix/>
          </a:blip>
          <a:stretch>
            <a:fillRect/>
          </a:stretch>
        </p:blipFill>
        <p:spPr>
          <a:xfrm>
            <a:off x="2002712" y="1760675"/>
            <a:ext cx="5138578" cy="16221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0025" y="132675"/>
            <a:ext cx="83733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A41E35"/>
              </a:buClr>
              <a:buSzPts val="2800"/>
              <a:buFont typeface="Roboto Condensed"/>
              <a:buNone/>
              <a:defRPr sz="2800" b="1">
                <a:solidFill>
                  <a:srgbClr val="A41E35"/>
                </a:solidFill>
                <a:latin typeface="Roboto Condensed"/>
                <a:ea typeface="Roboto Condensed"/>
                <a:cs typeface="Roboto Condensed"/>
                <a:sym typeface="Roboto Condense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161525" y="840150"/>
            <a:ext cx="8420100" cy="4091400"/>
          </a:xfrm>
          <a:prstGeom prst="rect">
            <a:avLst/>
          </a:prstGeom>
          <a:noFill/>
          <a:ln>
            <a:noFill/>
          </a:ln>
        </p:spPr>
        <p:txBody>
          <a:bodyPr spcFirstLastPara="1" wrap="square" lIns="91425" tIns="91425" rIns="91425" bIns="91425" anchor="t" anchorCtr="0"/>
          <a:lstStyle>
            <a:lvl1pPr marL="457200" lvl="0" indent="-342900" rtl="0">
              <a:lnSpc>
                <a:spcPct val="125000"/>
              </a:lnSpc>
              <a:spcBef>
                <a:spcPts val="0"/>
              </a:spcBef>
              <a:spcAft>
                <a:spcPts val="0"/>
              </a:spcAft>
              <a:buClr>
                <a:srgbClr val="A41E35"/>
              </a:buClr>
              <a:buSzPts val="1800"/>
              <a:buFont typeface="Roboto"/>
              <a:buChar char="●"/>
              <a:defRPr sz="1800">
                <a:latin typeface="Roboto"/>
                <a:ea typeface="Roboto"/>
                <a:cs typeface="Roboto"/>
                <a:sym typeface="Roboto"/>
              </a:defRPr>
            </a:lvl1pPr>
            <a:lvl2pPr marL="914400" lvl="1"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2pPr>
            <a:lvl3pPr marL="1371600" lvl="2"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3pPr>
            <a:lvl4pPr marL="1828800" lvl="3"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4pPr>
            <a:lvl5pPr marL="2286000" lvl="4"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5pPr>
            <a:lvl6pPr marL="2743200" lvl="5"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6pPr>
            <a:lvl7pPr marL="3200400" lvl="6"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7pPr>
            <a:lvl8pPr marL="3657600" lvl="7"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8pPr>
            <a:lvl9pPr marL="4114800" lvl="8" indent="-317500" rtl="0">
              <a:lnSpc>
                <a:spcPct val="125000"/>
              </a:lnSpc>
              <a:spcBef>
                <a:spcPts val="1600"/>
              </a:spcBef>
              <a:spcAft>
                <a:spcPts val="1600"/>
              </a:spcAft>
              <a:buClr>
                <a:srgbClr val="A41E35"/>
              </a:buClr>
              <a:buSzPts val="1400"/>
              <a:buFont typeface="Roboto"/>
              <a:buChar char="■"/>
              <a:defRPr>
                <a:latin typeface="Roboto"/>
                <a:ea typeface="Roboto"/>
                <a:cs typeface="Roboto"/>
                <a:sym typeface="Roboto"/>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6" r:id="rId7"/>
    <p:sldLayoutId id="2147483660" r:id="rId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sp>
        <p:nvSpPr>
          <p:cNvPr id="64" name="Google Shape;64;p16"/>
          <p:cNvSpPr txBox="1">
            <a:spLocks noGrp="1"/>
          </p:cNvSpPr>
          <p:nvPr>
            <p:ph type="ctrTitle"/>
          </p:nvPr>
        </p:nvSpPr>
        <p:spPr>
          <a:xfrm>
            <a:off x="397569" y="1833801"/>
            <a:ext cx="7811435" cy="159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t>Defining the Scope of the Project and Conducting Background Research</a:t>
            </a:r>
            <a:endParaRPr sz="4800" b="1" dirty="0">
              <a:latin typeface="+mj-lt"/>
              <a:ea typeface="Roboto Condensed"/>
              <a:cs typeface="Roboto Condensed"/>
              <a:sym typeface="Roboto Condensed"/>
            </a:endParaRPr>
          </a:p>
        </p:txBody>
      </p:sp>
      <p:sp>
        <p:nvSpPr>
          <p:cNvPr id="66" name="Google Shape;66;p16"/>
          <p:cNvSpPr txBox="1"/>
          <p:nvPr/>
        </p:nvSpPr>
        <p:spPr>
          <a:xfrm>
            <a:off x="397569" y="4654325"/>
            <a:ext cx="3039959" cy="334200"/>
          </a:xfrm>
          <a:prstGeom prst="rect">
            <a:avLst/>
          </a:prstGeom>
          <a:noFill/>
          <a:ln>
            <a:noFill/>
          </a:ln>
        </p:spPr>
        <p:txBody>
          <a:bodyPr spcFirstLastPara="1" wrap="square" lIns="91425" tIns="91425" rIns="91425" bIns="91425" anchor="t" anchorCtr="0">
            <a:noAutofit/>
          </a:bodyPr>
          <a:lstStyle/>
          <a:p>
            <a:r>
              <a:rPr lang="en" sz="900" b="1" dirty="0">
                <a:solidFill>
                  <a:schemeClr val="tx2"/>
                </a:solidFill>
                <a:latin typeface="+mj-lt"/>
                <a:ea typeface="Roboto Condensed"/>
                <a:cs typeface="Roboto Condensed"/>
                <a:sym typeface="Roboto Condensed"/>
              </a:rPr>
              <a:t>LEARNING LIBRARY</a:t>
            </a:r>
            <a:endParaRPr sz="900" b="1" dirty="0">
              <a:solidFill>
                <a:schemeClr val="tx2"/>
              </a:solidFill>
              <a:latin typeface="+mj-lt"/>
              <a:ea typeface="Roboto Condensed"/>
              <a:cs typeface="Roboto Condensed"/>
              <a:sym typeface="Roboto Condensed"/>
            </a:endParaRPr>
          </a:p>
        </p:txBody>
      </p:sp>
      <p:sp>
        <p:nvSpPr>
          <p:cNvPr id="67" name="Google Shape;67;p16"/>
          <p:cNvSpPr txBox="1"/>
          <p:nvPr/>
        </p:nvSpPr>
        <p:spPr>
          <a:xfrm>
            <a:off x="7044705" y="4654325"/>
            <a:ext cx="1927621" cy="3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solidFill>
                  <a:schemeClr val="bg2">
                    <a:lumMod val="25000"/>
                  </a:schemeClr>
                </a:solidFill>
                <a:latin typeface="+mj-lt"/>
                <a:ea typeface="Roboto Condensed"/>
                <a:cs typeface="Roboto Condensed"/>
                <a:sym typeface="Roboto Condensed"/>
              </a:rPr>
              <a:t>FEBRUARY 2022</a:t>
            </a:r>
            <a:endParaRPr sz="900" dirty="0">
              <a:solidFill>
                <a:schemeClr val="bg2">
                  <a:lumMod val="25000"/>
                </a:schemeClr>
              </a:solidFill>
              <a:latin typeface="+mj-lt"/>
              <a:ea typeface="Roboto Condensed"/>
              <a:cs typeface="Roboto Condensed"/>
              <a:sym typeface="Roboto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F340-28EA-484D-998A-C4F8D958C243}"/>
              </a:ext>
            </a:extLst>
          </p:cNvPr>
          <p:cNvSpPr>
            <a:spLocks noGrp="1"/>
          </p:cNvSpPr>
          <p:nvPr>
            <p:ph type="title"/>
          </p:nvPr>
        </p:nvSpPr>
        <p:spPr>
          <a:xfrm>
            <a:off x="265500" y="1830600"/>
            <a:ext cx="4045200" cy="1482300"/>
          </a:xfrm>
        </p:spPr>
        <p:txBody>
          <a:bodyPr/>
          <a:lstStyle/>
          <a:p>
            <a:r>
              <a:rPr lang="en-US" dirty="0"/>
              <a:t>4. Search strategy</a:t>
            </a:r>
          </a:p>
        </p:txBody>
      </p:sp>
      <p:sp>
        <p:nvSpPr>
          <p:cNvPr id="4" name="Text Placeholder 3">
            <a:extLst>
              <a:ext uri="{FF2B5EF4-FFF2-40B4-BE49-F238E27FC236}">
                <a16:creationId xmlns:a16="http://schemas.microsoft.com/office/drawing/2014/main" id="{BB30F05C-0BCA-1D4A-A2B0-207625779240}"/>
              </a:ext>
            </a:extLst>
          </p:cNvPr>
          <p:cNvSpPr>
            <a:spLocks noGrp="1"/>
          </p:cNvSpPr>
          <p:nvPr>
            <p:ph type="body" idx="2"/>
          </p:nvPr>
        </p:nvSpPr>
        <p:spPr/>
        <p:txBody>
          <a:bodyPr/>
          <a:lstStyle/>
          <a:p>
            <a:r>
              <a:rPr lang="en-US" dirty="0"/>
              <a:t>Using multiple search strategies ensures reliable and accurate legal research (e.g. using different search terms, table of content searches, multiple databases)</a:t>
            </a:r>
          </a:p>
          <a:p>
            <a:r>
              <a:rPr lang="en-US" dirty="0"/>
              <a:t>Adopt measures to minimizer errors in search strategy</a:t>
            </a:r>
          </a:p>
          <a:p>
            <a:r>
              <a:rPr lang="en-US" dirty="0"/>
              <a:t>Record strategies in a research protocol document</a:t>
            </a:r>
          </a:p>
        </p:txBody>
      </p:sp>
    </p:spTree>
    <p:extLst>
      <p:ext uri="{BB962C8B-B14F-4D97-AF65-F5344CB8AC3E}">
        <p14:creationId xmlns:p14="http://schemas.microsoft.com/office/powerpoint/2010/main" val="3914453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F340-28EA-484D-998A-C4F8D958C243}"/>
              </a:ext>
            </a:extLst>
          </p:cNvPr>
          <p:cNvSpPr>
            <a:spLocks noGrp="1"/>
          </p:cNvSpPr>
          <p:nvPr>
            <p:ph type="title"/>
          </p:nvPr>
        </p:nvSpPr>
        <p:spPr>
          <a:xfrm>
            <a:off x="265500" y="1830600"/>
            <a:ext cx="4045200" cy="1482300"/>
          </a:xfrm>
        </p:spPr>
        <p:txBody>
          <a:bodyPr/>
          <a:lstStyle/>
          <a:p>
            <a:r>
              <a:rPr lang="en-US" dirty="0"/>
              <a:t>4. Search strategy</a:t>
            </a:r>
          </a:p>
        </p:txBody>
      </p:sp>
      <p:sp>
        <p:nvSpPr>
          <p:cNvPr id="4" name="Text Placeholder 3">
            <a:extLst>
              <a:ext uri="{FF2B5EF4-FFF2-40B4-BE49-F238E27FC236}">
                <a16:creationId xmlns:a16="http://schemas.microsoft.com/office/drawing/2014/main" id="{BB30F05C-0BCA-1D4A-A2B0-207625779240}"/>
              </a:ext>
            </a:extLst>
          </p:cNvPr>
          <p:cNvSpPr>
            <a:spLocks noGrp="1"/>
          </p:cNvSpPr>
          <p:nvPr>
            <p:ph type="body" idx="2"/>
          </p:nvPr>
        </p:nvSpPr>
        <p:spPr/>
        <p:txBody>
          <a:bodyPr/>
          <a:lstStyle/>
          <a:p>
            <a:pPr marL="114300" indent="0">
              <a:buNone/>
            </a:pPr>
            <a:r>
              <a:rPr lang="en-US" sz="1600" dirty="0"/>
              <a:t>Use multiple search strategies to ensure reliable and accurate legal research</a:t>
            </a:r>
          </a:p>
          <a:p>
            <a:r>
              <a:rPr lang="en-US" sz="1400" dirty="0"/>
              <a:t>Identify keywords by identifying common terms of art relevant to the project’s topic in various jurisdictions</a:t>
            </a:r>
          </a:p>
          <a:p>
            <a:r>
              <a:rPr lang="en-US" sz="1400" dirty="0"/>
              <a:t>When multiple relevant laws are located in the same chapter, index or table of content searches can be used to supplement keyword searches</a:t>
            </a:r>
          </a:p>
          <a:p>
            <a:r>
              <a:rPr lang="en-US" sz="1400" dirty="0"/>
              <a:t>Multiple databases should be used to ensure accuracy, such as Westlaw, LexisNexis, Bloomberg, or </a:t>
            </a:r>
            <a:r>
              <a:rPr lang="en-US" sz="1400" dirty="0" err="1"/>
              <a:t>HeinOnline</a:t>
            </a:r>
            <a:endParaRPr lang="en-US" sz="1400" dirty="0"/>
          </a:p>
        </p:txBody>
      </p:sp>
    </p:spTree>
    <p:extLst>
      <p:ext uri="{BB962C8B-B14F-4D97-AF65-F5344CB8AC3E}">
        <p14:creationId xmlns:p14="http://schemas.microsoft.com/office/powerpoint/2010/main" val="739052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F340-28EA-484D-998A-C4F8D958C243}"/>
              </a:ext>
            </a:extLst>
          </p:cNvPr>
          <p:cNvSpPr>
            <a:spLocks noGrp="1"/>
          </p:cNvSpPr>
          <p:nvPr>
            <p:ph type="title"/>
          </p:nvPr>
        </p:nvSpPr>
        <p:spPr>
          <a:xfrm>
            <a:off x="265500" y="1830600"/>
            <a:ext cx="4045200" cy="1482300"/>
          </a:xfrm>
        </p:spPr>
        <p:txBody>
          <a:bodyPr/>
          <a:lstStyle/>
          <a:p>
            <a:r>
              <a:rPr lang="en-US" dirty="0"/>
              <a:t>4. Search strategy</a:t>
            </a:r>
          </a:p>
        </p:txBody>
      </p:sp>
      <p:sp>
        <p:nvSpPr>
          <p:cNvPr id="4" name="Text Placeholder 3">
            <a:extLst>
              <a:ext uri="{FF2B5EF4-FFF2-40B4-BE49-F238E27FC236}">
                <a16:creationId xmlns:a16="http://schemas.microsoft.com/office/drawing/2014/main" id="{BB30F05C-0BCA-1D4A-A2B0-207625779240}"/>
              </a:ext>
            </a:extLst>
          </p:cNvPr>
          <p:cNvSpPr>
            <a:spLocks noGrp="1"/>
          </p:cNvSpPr>
          <p:nvPr>
            <p:ph type="body" idx="2"/>
          </p:nvPr>
        </p:nvSpPr>
        <p:spPr/>
        <p:txBody>
          <a:bodyPr anchor="t"/>
          <a:lstStyle/>
          <a:p>
            <a:pPr marL="114300" indent="0">
              <a:buNone/>
            </a:pPr>
            <a:r>
              <a:rPr lang="en-US" dirty="0"/>
              <a:t>Adopt measures to minimize errors in search strategy</a:t>
            </a:r>
          </a:p>
          <a:p>
            <a:r>
              <a:rPr lang="en-US" dirty="0"/>
              <a:t>Some jurisdictions may structure their law differently from others, necessitating different search strategies</a:t>
            </a:r>
          </a:p>
        </p:txBody>
      </p:sp>
      <p:sp>
        <p:nvSpPr>
          <p:cNvPr id="5" name="Rectangle 4">
            <a:extLst>
              <a:ext uri="{FF2B5EF4-FFF2-40B4-BE49-F238E27FC236}">
                <a16:creationId xmlns:a16="http://schemas.microsoft.com/office/drawing/2014/main" id="{C4BABA5D-530C-DF49-A304-7CABED548DC8}"/>
              </a:ext>
            </a:extLst>
          </p:cNvPr>
          <p:cNvSpPr/>
          <p:nvPr/>
        </p:nvSpPr>
        <p:spPr>
          <a:xfrm>
            <a:off x="4739611" y="3068543"/>
            <a:ext cx="2078567" cy="1298249"/>
          </a:xfrm>
          <a:prstGeom prst="rect">
            <a:avLst/>
          </a:prstGeom>
          <a:solidFill>
            <a:schemeClr val="accent6"/>
          </a:solidFill>
          <a:ln w="25400" cap="flat" cmpd="sng" algn="ctr">
            <a:noFill/>
            <a:prstDash val="solid"/>
          </a:ln>
          <a:effectLst/>
        </p:spPr>
        <p:txBody>
          <a:bodyPr rtlCol="0" anchor="ctr"/>
          <a:lstStyle/>
          <a:p>
            <a:pPr algn="ctr" defTabSz="457189">
              <a:defRPr/>
            </a:pPr>
            <a:r>
              <a:rPr lang="en-US" sz="1200" b="1" dirty="0">
                <a:solidFill>
                  <a:prstClr val="white"/>
                </a:solidFill>
              </a:rPr>
              <a:t>OR. Stat. § 98:2-12.5:</a:t>
            </a:r>
          </a:p>
          <a:p>
            <a:pPr algn="ctr" defTabSz="457189">
              <a:defRPr/>
            </a:pPr>
            <a:endParaRPr lang="en-US" sz="1200" dirty="0">
              <a:solidFill>
                <a:prstClr val="white"/>
              </a:solidFill>
            </a:endParaRPr>
          </a:p>
          <a:p>
            <a:pPr marL="630223" defTabSz="457189">
              <a:defRPr/>
            </a:pPr>
            <a:r>
              <a:rPr lang="en-US" sz="1200" dirty="0">
                <a:solidFill>
                  <a:prstClr val="white"/>
                </a:solidFill>
              </a:rPr>
              <a:t>Prohibition</a:t>
            </a:r>
          </a:p>
          <a:p>
            <a:pPr marL="630223" defTabSz="457189">
              <a:defRPr/>
            </a:pPr>
            <a:r>
              <a:rPr lang="en-US" sz="1200" dirty="0">
                <a:solidFill>
                  <a:prstClr val="white"/>
                </a:solidFill>
              </a:rPr>
              <a:t>Exceptions</a:t>
            </a:r>
          </a:p>
          <a:p>
            <a:pPr marL="630223" defTabSz="457189">
              <a:defRPr/>
            </a:pPr>
            <a:r>
              <a:rPr lang="en-US" sz="1200" dirty="0">
                <a:solidFill>
                  <a:prstClr val="white"/>
                </a:solidFill>
              </a:rPr>
              <a:t>Fine</a:t>
            </a:r>
          </a:p>
        </p:txBody>
      </p:sp>
      <p:grpSp>
        <p:nvGrpSpPr>
          <p:cNvPr id="6" name="Group 5">
            <a:extLst>
              <a:ext uri="{FF2B5EF4-FFF2-40B4-BE49-F238E27FC236}">
                <a16:creationId xmlns:a16="http://schemas.microsoft.com/office/drawing/2014/main" id="{CC9E9AD5-1FBB-5D4F-8C21-55E2AF718C69}"/>
              </a:ext>
            </a:extLst>
          </p:cNvPr>
          <p:cNvGrpSpPr/>
          <p:nvPr/>
        </p:nvGrpSpPr>
        <p:grpSpPr>
          <a:xfrm>
            <a:off x="6923375" y="3068543"/>
            <a:ext cx="2078568" cy="1298250"/>
            <a:chOff x="6389175" y="3912524"/>
            <a:chExt cx="2572720" cy="1606892"/>
          </a:xfrm>
        </p:grpSpPr>
        <p:sp>
          <p:nvSpPr>
            <p:cNvPr id="7" name="Rectangle 6">
              <a:extLst>
                <a:ext uri="{FF2B5EF4-FFF2-40B4-BE49-F238E27FC236}">
                  <a16:creationId xmlns:a16="http://schemas.microsoft.com/office/drawing/2014/main" id="{FDDEBB3E-B9B5-B047-9479-ECD8B37E6F01}"/>
                </a:ext>
              </a:extLst>
            </p:cNvPr>
            <p:cNvSpPr/>
            <p:nvPr/>
          </p:nvSpPr>
          <p:spPr>
            <a:xfrm>
              <a:off x="6389175" y="3912525"/>
              <a:ext cx="1333911" cy="1054071"/>
            </a:xfrm>
            <a:prstGeom prst="rect">
              <a:avLst/>
            </a:prstGeom>
            <a:solidFill>
              <a:schemeClr val="accent2"/>
            </a:solidFill>
            <a:ln w="25400" cap="flat" cmpd="sng" algn="ctr">
              <a:noFill/>
              <a:prstDash val="solid"/>
            </a:ln>
            <a:effectLst/>
          </p:spPr>
          <p:txBody>
            <a:bodyPr rtlCol="0" anchor="ctr"/>
            <a:lstStyle/>
            <a:p>
              <a:pPr algn="ctr" defTabSz="457189">
                <a:defRPr/>
              </a:pPr>
              <a:r>
                <a:rPr lang="en-US" sz="1200" b="1">
                  <a:solidFill>
                    <a:prstClr val="white"/>
                  </a:solidFill>
                </a:rPr>
                <a:t>CA. § 921</a:t>
              </a:r>
              <a:endParaRPr lang="en-US" sz="1200">
                <a:solidFill>
                  <a:prstClr val="white"/>
                </a:solidFill>
              </a:endParaRPr>
            </a:p>
            <a:p>
              <a:pPr algn="ctr" defTabSz="457189">
                <a:defRPr/>
              </a:pPr>
              <a:r>
                <a:rPr lang="en-US" sz="1200">
                  <a:solidFill>
                    <a:prstClr val="white"/>
                  </a:solidFill>
                </a:rPr>
                <a:t>Prohibition</a:t>
              </a:r>
            </a:p>
            <a:p>
              <a:pPr algn="ctr" defTabSz="457189">
                <a:defRPr/>
              </a:pPr>
              <a:r>
                <a:rPr lang="en-US" sz="1200">
                  <a:solidFill>
                    <a:prstClr val="white"/>
                  </a:solidFill>
                </a:rPr>
                <a:t>Exceptions</a:t>
              </a:r>
            </a:p>
          </p:txBody>
        </p:sp>
        <p:sp>
          <p:nvSpPr>
            <p:cNvPr id="8" name="Rectangle 7">
              <a:extLst>
                <a:ext uri="{FF2B5EF4-FFF2-40B4-BE49-F238E27FC236}">
                  <a16:creationId xmlns:a16="http://schemas.microsoft.com/office/drawing/2014/main" id="{31DF6A9F-6BE1-FB4F-987D-A4FAEA03C8A9}"/>
                </a:ext>
              </a:extLst>
            </p:cNvPr>
            <p:cNvSpPr/>
            <p:nvPr/>
          </p:nvSpPr>
          <p:spPr>
            <a:xfrm>
              <a:off x="7723086" y="3912524"/>
              <a:ext cx="1238809" cy="1078469"/>
            </a:xfrm>
            <a:prstGeom prst="rect">
              <a:avLst/>
            </a:prstGeom>
            <a:solidFill>
              <a:schemeClr val="tx1"/>
            </a:solidFill>
            <a:ln w="25400" cap="flat" cmpd="sng" algn="ctr">
              <a:noFill/>
              <a:prstDash val="solid"/>
            </a:ln>
            <a:effectLst/>
          </p:spPr>
          <p:txBody>
            <a:bodyPr rtlCol="0" anchor="ctr"/>
            <a:lstStyle/>
            <a:p>
              <a:pPr algn="ctr" defTabSz="457189">
                <a:defRPr/>
              </a:pPr>
              <a:r>
                <a:rPr lang="en-US" sz="1200" b="1" dirty="0">
                  <a:solidFill>
                    <a:prstClr val="white"/>
                  </a:solidFill>
                </a:rPr>
                <a:t>CA. § 811</a:t>
              </a:r>
              <a:endParaRPr lang="en-US" sz="1200" dirty="0">
                <a:solidFill>
                  <a:prstClr val="white"/>
                </a:solidFill>
              </a:endParaRPr>
            </a:p>
            <a:p>
              <a:pPr algn="ctr" defTabSz="457189">
                <a:defRPr/>
              </a:pPr>
              <a:r>
                <a:rPr lang="en-US" sz="1100" dirty="0">
                  <a:solidFill>
                    <a:prstClr val="white"/>
                  </a:solidFill>
                </a:rPr>
                <a:t>Enforcement</a:t>
              </a:r>
            </a:p>
          </p:txBody>
        </p:sp>
        <p:sp>
          <p:nvSpPr>
            <p:cNvPr id="9" name="Rectangle 8">
              <a:extLst>
                <a:ext uri="{FF2B5EF4-FFF2-40B4-BE49-F238E27FC236}">
                  <a16:creationId xmlns:a16="http://schemas.microsoft.com/office/drawing/2014/main" id="{11E00D38-A4EC-654A-8D44-886E1F9478B1}"/>
                </a:ext>
              </a:extLst>
            </p:cNvPr>
            <p:cNvSpPr/>
            <p:nvPr/>
          </p:nvSpPr>
          <p:spPr>
            <a:xfrm>
              <a:off x="6389175" y="4966595"/>
              <a:ext cx="2572719" cy="552821"/>
            </a:xfrm>
            <a:prstGeom prst="rect">
              <a:avLst/>
            </a:prstGeom>
            <a:solidFill>
              <a:schemeClr val="tx2"/>
            </a:solidFill>
            <a:ln w="25400" cap="flat" cmpd="sng" algn="ctr">
              <a:noFill/>
              <a:prstDash val="solid"/>
            </a:ln>
            <a:effectLst/>
          </p:spPr>
          <p:txBody>
            <a:bodyPr rtlCol="0" anchor="ctr"/>
            <a:lstStyle/>
            <a:p>
              <a:pPr algn="ctr" defTabSz="457189">
                <a:defRPr/>
              </a:pPr>
              <a:r>
                <a:rPr lang="en-US" sz="1200" b="1">
                  <a:solidFill>
                    <a:prstClr val="white"/>
                  </a:solidFill>
                </a:rPr>
                <a:t>CA. § 153.018</a:t>
              </a:r>
              <a:endParaRPr lang="en-US" sz="1200">
                <a:solidFill>
                  <a:prstClr val="white"/>
                </a:solidFill>
              </a:endParaRPr>
            </a:p>
            <a:p>
              <a:pPr algn="ctr" defTabSz="457189">
                <a:defRPr/>
              </a:pPr>
              <a:r>
                <a:rPr lang="en-US" sz="1200">
                  <a:solidFill>
                    <a:prstClr val="white"/>
                  </a:solidFill>
                </a:rPr>
                <a:t>Fine</a:t>
              </a:r>
            </a:p>
          </p:txBody>
        </p:sp>
      </p:grpSp>
    </p:spTree>
    <p:extLst>
      <p:ext uri="{BB962C8B-B14F-4D97-AF65-F5344CB8AC3E}">
        <p14:creationId xmlns:p14="http://schemas.microsoft.com/office/powerpoint/2010/main" val="808048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AA5C5-5671-FA45-8245-92C1E3FEEE38}"/>
              </a:ext>
            </a:extLst>
          </p:cNvPr>
          <p:cNvSpPr>
            <a:spLocks noGrp="1"/>
          </p:cNvSpPr>
          <p:nvPr>
            <p:ph type="title"/>
          </p:nvPr>
        </p:nvSpPr>
        <p:spPr/>
        <p:txBody>
          <a:bodyPr/>
          <a:lstStyle/>
          <a:p>
            <a:r>
              <a:rPr lang="en-US" dirty="0"/>
              <a:t>4. Search strategy</a:t>
            </a:r>
          </a:p>
        </p:txBody>
      </p:sp>
      <p:sp>
        <p:nvSpPr>
          <p:cNvPr id="3" name="Text Placeholder 2">
            <a:extLst>
              <a:ext uri="{FF2B5EF4-FFF2-40B4-BE49-F238E27FC236}">
                <a16:creationId xmlns:a16="http://schemas.microsoft.com/office/drawing/2014/main" id="{2A79C762-DE76-1E47-BA20-A050516C4618}"/>
              </a:ext>
            </a:extLst>
          </p:cNvPr>
          <p:cNvSpPr>
            <a:spLocks noGrp="1"/>
          </p:cNvSpPr>
          <p:nvPr>
            <p:ph type="body" idx="1"/>
          </p:nvPr>
        </p:nvSpPr>
        <p:spPr/>
        <p:txBody>
          <a:bodyPr/>
          <a:lstStyle/>
          <a:p>
            <a:pPr marL="139700" indent="0">
              <a:buNone/>
            </a:pPr>
            <a:r>
              <a:rPr lang="en-US" dirty="0"/>
              <a:t>Record all search terms and strategies in a research protocol document</a:t>
            </a:r>
          </a:p>
          <a:p>
            <a:r>
              <a:rPr lang="en-US" dirty="0"/>
              <a:t>A research protocol describes the methodology for a project, including scoping decisions, search terms and connectors used, and other key information</a:t>
            </a:r>
          </a:p>
          <a:p>
            <a:r>
              <a:rPr lang="en-US" dirty="0"/>
              <a:t>Easier to maintain and update the project as laws change</a:t>
            </a:r>
          </a:p>
          <a:p>
            <a:r>
              <a:rPr lang="en-US" dirty="0"/>
              <a:t>Supports future replication by other researchers as methodology is detailed in protocol</a:t>
            </a:r>
          </a:p>
        </p:txBody>
      </p:sp>
      <p:pic>
        <p:nvPicPr>
          <p:cNvPr id="4" name="Picture 3">
            <a:extLst>
              <a:ext uri="{FF2B5EF4-FFF2-40B4-BE49-F238E27FC236}">
                <a16:creationId xmlns:a16="http://schemas.microsoft.com/office/drawing/2014/main" id="{011719B7-14DF-3548-AFFD-14CEE92A17B6}"/>
              </a:ext>
            </a:extLst>
          </p:cNvPr>
          <p:cNvPicPr>
            <a:picLocks noChangeAspect="1"/>
          </p:cNvPicPr>
          <p:nvPr/>
        </p:nvPicPr>
        <p:blipFill>
          <a:blip r:embed="rId3"/>
          <a:stretch>
            <a:fillRect/>
          </a:stretch>
        </p:blipFill>
        <p:spPr>
          <a:xfrm>
            <a:off x="5273039" y="855775"/>
            <a:ext cx="3220286" cy="415600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08946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F340-28EA-484D-998A-C4F8D958C243}"/>
              </a:ext>
            </a:extLst>
          </p:cNvPr>
          <p:cNvSpPr>
            <a:spLocks noGrp="1"/>
          </p:cNvSpPr>
          <p:nvPr>
            <p:ph type="title"/>
          </p:nvPr>
        </p:nvSpPr>
        <p:spPr>
          <a:xfrm>
            <a:off x="265500" y="1830600"/>
            <a:ext cx="4045200" cy="1482300"/>
          </a:xfrm>
        </p:spPr>
        <p:txBody>
          <a:bodyPr/>
          <a:lstStyle/>
          <a:p>
            <a:r>
              <a:rPr lang="en-US" dirty="0"/>
              <a:t>5. Compile a sample of laws</a:t>
            </a:r>
          </a:p>
        </p:txBody>
      </p:sp>
      <p:sp>
        <p:nvSpPr>
          <p:cNvPr id="4" name="Text Placeholder 3">
            <a:extLst>
              <a:ext uri="{FF2B5EF4-FFF2-40B4-BE49-F238E27FC236}">
                <a16:creationId xmlns:a16="http://schemas.microsoft.com/office/drawing/2014/main" id="{BB30F05C-0BCA-1D4A-A2B0-207625779240}"/>
              </a:ext>
            </a:extLst>
          </p:cNvPr>
          <p:cNvSpPr>
            <a:spLocks noGrp="1"/>
          </p:cNvSpPr>
          <p:nvPr>
            <p:ph type="body" idx="2"/>
          </p:nvPr>
        </p:nvSpPr>
        <p:spPr/>
        <p:txBody>
          <a:bodyPr anchor="t"/>
          <a:lstStyle/>
          <a:p>
            <a:pPr marL="114300" indent="0">
              <a:buNone/>
            </a:pPr>
            <a:r>
              <a:rPr lang="en-US" dirty="0"/>
              <a:t>Researchers will collect a sample of laws for each of the five jurisdictions assigned for the five state memorandum</a:t>
            </a:r>
          </a:p>
        </p:txBody>
      </p:sp>
      <p:pic>
        <p:nvPicPr>
          <p:cNvPr id="5" name="Picture 4" descr="StateShapesCA.png">
            <a:extLst>
              <a:ext uri="{FF2B5EF4-FFF2-40B4-BE49-F238E27FC236}">
                <a16:creationId xmlns:a16="http://schemas.microsoft.com/office/drawing/2014/main" id="{8EF3E906-F11D-2A4B-93DC-838061E736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2310" y="2149902"/>
            <a:ext cx="862831" cy="1482300"/>
          </a:xfrm>
          <a:prstGeom prst="rect">
            <a:avLst/>
          </a:prstGeom>
        </p:spPr>
      </p:pic>
      <p:pic>
        <p:nvPicPr>
          <p:cNvPr id="6" name="Picture 5" descr="StateShapesOR.png">
            <a:extLst>
              <a:ext uri="{FF2B5EF4-FFF2-40B4-BE49-F238E27FC236}">
                <a16:creationId xmlns:a16="http://schemas.microsoft.com/office/drawing/2014/main" id="{8599E07C-34B8-5B44-A39C-4AAFFAE5A6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85278">
            <a:off x="5815360" y="3855223"/>
            <a:ext cx="1049603" cy="861442"/>
          </a:xfrm>
          <a:prstGeom prst="rect">
            <a:avLst/>
          </a:prstGeom>
        </p:spPr>
      </p:pic>
      <p:sp>
        <p:nvSpPr>
          <p:cNvPr id="7" name="TextBox 6">
            <a:extLst>
              <a:ext uri="{FF2B5EF4-FFF2-40B4-BE49-F238E27FC236}">
                <a16:creationId xmlns:a16="http://schemas.microsoft.com/office/drawing/2014/main" id="{BC7A8A04-6053-CF44-9EFA-7DD6E00C463D}"/>
              </a:ext>
            </a:extLst>
          </p:cNvPr>
          <p:cNvSpPr txBox="1"/>
          <p:nvPr/>
        </p:nvSpPr>
        <p:spPr>
          <a:xfrm>
            <a:off x="4597872" y="3728888"/>
            <a:ext cx="1317710" cy="307777"/>
          </a:xfrm>
          <a:prstGeom prst="rect">
            <a:avLst/>
          </a:prstGeom>
          <a:noFill/>
        </p:spPr>
        <p:txBody>
          <a:bodyPr wrap="square" rtlCol="0">
            <a:spAutoFit/>
          </a:bodyPr>
          <a:lstStyle/>
          <a:p>
            <a:pPr algn="ctr"/>
            <a:r>
              <a:rPr lang="en-US" b="1" dirty="0">
                <a:latin typeface="+mj-lt"/>
                <a:cs typeface="Arial" panose="020B0604020202020204" pitchFamily="34" charset="0"/>
              </a:rPr>
              <a:t>California</a:t>
            </a:r>
          </a:p>
        </p:txBody>
      </p:sp>
      <p:sp>
        <p:nvSpPr>
          <p:cNvPr id="8" name="TextBox 7">
            <a:extLst>
              <a:ext uri="{FF2B5EF4-FFF2-40B4-BE49-F238E27FC236}">
                <a16:creationId xmlns:a16="http://schemas.microsoft.com/office/drawing/2014/main" id="{A74BDF6D-DDF2-2D48-94A4-5CCA8C212C87}"/>
              </a:ext>
            </a:extLst>
          </p:cNvPr>
          <p:cNvSpPr txBox="1"/>
          <p:nvPr/>
        </p:nvSpPr>
        <p:spPr>
          <a:xfrm>
            <a:off x="5665141" y="4707836"/>
            <a:ext cx="1317710" cy="307777"/>
          </a:xfrm>
          <a:prstGeom prst="rect">
            <a:avLst/>
          </a:prstGeom>
          <a:noFill/>
        </p:spPr>
        <p:txBody>
          <a:bodyPr wrap="square" rtlCol="0">
            <a:spAutoFit/>
          </a:bodyPr>
          <a:lstStyle/>
          <a:p>
            <a:pPr algn="ctr"/>
            <a:r>
              <a:rPr lang="en-US" b="1" dirty="0">
                <a:latin typeface="+mj-lt"/>
                <a:cs typeface="Arial" panose="020B0604020202020204" pitchFamily="34" charset="0"/>
              </a:rPr>
              <a:t>Oregon</a:t>
            </a:r>
          </a:p>
        </p:txBody>
      </p:sp>
      <p:sp>
        <p:nvSpPr>
          <p:cNvPr id="9" name="TextBox 8">
            <a:extLst>
              <a:ext uri="{FF2B5EF4-FFF2-40B4-BE49-F238E27FC236}">
                <a16:creationId xmlns:a16="http://schemas.microsoft.com/office/drawing/2014/main" id="{1EB7802C-F88D-DA4D-8D09-CA9A58BE3654}"/>
              </a:ext>
            </a:extLst>
          </p:cNvPr>
          <p:cNvSpPr txBox="1"/>
          <p:nvPr/>
        </p:nvSpPr>
        <p:spPr>
          <a:xfrm>
            <a:off x="6136455" y="3158028"/>
            <a:ext cx="1317710" cy="307777"/>
          </a:xfrm>
          <a:prstGeom prst="rect">
            <a:avLst/>
          </a:prstGeom>
          <a:noFill/>
        </p:spPr>
        <p:txBody>
          <a:bodyPr wrap="square" rtlCol="0">
            <a:spAutoFit/>
          </a:bodyPr>
          <a:lstStyle/>
          <a:p>
            <a:pPr algn="ctr"/>
            <a:r>
              <a:rPr lang="en-US" b="1" dirty="0">
                <a:latin typeface="+mj-lt"/>
                <a:cs typeface="Arial" panose="020B0604020202020204" pitchFamily="34" charset="0"/>
              </a:rPr>
              <a:t>Kentucky</a:t>
            </a:r>
          </a:p>
        </p:txBody>
      </p:sp>
      <p:sp>
        <p:nvSpPr>
          <p:cNvPr id="10" name="TextBox 9">
            <a:extLst>
              <a:ext uri="{FF2B5EF4-FFF2-40B4-BE49-F238E27FC236}">
                <a16:creationId xmlns:a16="http://schemas.microsoft.com/office/drawing/2014/main" id="{217764B9-2995-3C49-93F6-AF60DE941A43}"/>
              </a:ext>
            </a:extLst>
          </p:cNvPr>
          <p:cNvSpPr txBox="1"/>
          <p:nvPr/>
        </p:nvSpPr>
        <p:spPr>
          <a:xfrm>
            <a:off x="7568266" y="4703699"/>
            <a:ext cx="1317710" cy="307777"/>
          </a:xfrm>
          <a:prstGeom prst="rect">
            <a:avLst/>
          </a:prstGeom>
          <a:noFill/>
        </p:spPr>
        <p:txBody>
          <a:bodyPr wrap="square" rtlCol="0">
            <a:spAutoFit/>
          </a:bodyPr>
          <a:lstStyle/>
          <a:p>
            <a:pPr algn="ctr"/>
            <a:r>
              <a:rPr lang="en-US" b="1" dirty="0">
                <a:latin typeface="+mj-lt"/>
                <a:cs typeface="Arial" panose="020B0604020202020204" pitchFamily="34" charset="0"/>
              </a:rPr>
              <a:t>Missouri</a:t>
            </a:r>
          </a:p>
        </p:txBody>
      </p:sp>
      <p:sp>
        <p:nvSpPr>
          <p:cNvPr id="11" name="TextBox 10">
            <a:extLst>
              <a:ext uri="{FF2B5EF4-FFF2-40B4-BE49-F238E27FC236}">
                <a16:creationId xmlns:a16="http://schemas.microsoft.com/office/drawing/2014/main" id="{B30ACABA-501B-2F4E-946A-0720ADF927F5}"/>
              </a:ext>
            </a:extLst>
          </p:cNvPr>
          <p:cNvSpPr txBox="1"/>
          <p:nvPr/>
        </p:nvSpPr>
        <p:spPr>
          <a:xfrm>
            <a:off x="7826290" y="3261682"/>
            <a:ext cx="1317710" cy="307777"/>
          </a:xfrm>
          <a:prstGeom prst="rect">
            <a:avLst/>
          </a:prstGeom>
          <a:noFill/>
        </p:spPr>
        <p:txBody>
          <a:bodyPr wrap="square" rtlCol="0">
            <a:spAutoFit/>
          </a:bodyPr>
          <a:lstStyle/>
          <a:p>
            <a:pPr algn="ctr"/>
            <a:r>
              <a:rPr lang="en-US" b="1" dirty="0">
                <a:latin typeface="+mj-lt"/>
                <a:cs typeface="Arial" panose="020B0604020202020204" pitchFamily="34" charset="0"/>
              </a:rPr>
              <a:t>Oklahoma</a:t>
            </a:r>
          </a:p>
        </p:txBody>
      </p:sp>
      <p:pic>
        <p:nvPicPr>
          <p:cNvPr id="12" name="Picture 11" descr="StateShapesKY.png">
            <a:extLst>
              <a:ext uri="{FF2B5EF4-FFF2-40B4-BE49-F238E27FC236}">
                <a16:creationId xmlns:a16="http://schemas.microsoft.com/office/drawing/2014/main" id="{2A6BFF7F-0E43-AE46-BE55-CC7D1A3660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6065">
            <a:off x="5955225" y="2315302"/>
            <a:ext cx="1573397" cy="829851"/>
          </a:xfrm>
          <a:prstGeom prst="rect">
            <a:avLst/>
          </a:prstGeom>
        </p:spPr>
      </p:pic>
      <p:pic>
        <p:nvPicPr>
          <p:cNvPr id="13" name="Picture 12" descr="StateShapesMO.png">
            <a:extLst>
              <a:ext uri="{FF2B5EF4-FFF2-40B4-BE49-F238E27FC236}">
                <a16:creationId xmlns:a16="http://schemas.microsoft.com/office/drawing/2014/main" id="{5A6696B1-108F-A246-8320-895226F03D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3067">
            <a:off x="7762319" y="3913845"/>
            <a:ext cx="889741" cy="777866"/>
          </a:xfrm>
          <a:prstGeom prst="rect">
            <a:avLst/>
          </a:prstGeom>
        </p:spPr>
      </p:pic>
      <p:pic>
        <p:nvPicPr>
          <p:cNvPr id="14" name="Picture 13" descr="StateShapesOK.png">
            <a:extLst>
              <a:ext uri="{FF2B5EF4-FFF2-40B4-BE49-F238E27FC236}">
                <a16:creationId xmlns:a16="http://schemas.microsoft.com/office/drawing/2014/main" id="{1414FA46-B99B-154C-B019-F4C6AC26C9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4295" y="2203392"/>
            <a:ext cx="1445539" cy="736716"/>
          </a:xfrm>
          <a:prstGeom prst="rect">
            <a:avLst/>
          </a:prstGeom>
        </p:spPr>
      </p:pic>
    </p:spTree>
    <p:extLst>
      <p:ext uri="{BB962C8B-B14F-4D97-AF65-F5344CB8AC3E}">
        <p14:creationId xmlns:p14="http://schemas.microsoft.com/office/powerpoint/2010/main" val="2129722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F340-28EA-484D-998A-C4F8D958C243}"/>
              </a:ext>
            </a:extLst>
          </p:cNvPr>
          <p:cNvSpPr>
            <a:spLocks noGrp="1"/>
          </p:cNvSpPr>
          <p:nvPr>
            <p:ph type="title"/>
          </p:nvPr>
        </p:nvSpPr>
        <p:spPr>
          <a:xfrm>
            <a:off x="265500" y="1574206"/>
            <a:ext cx="4045200" cy="1995088"/>
          </a:xfrm>
        </p:spPr>
        <p:txBody>
          <a:bodyPr/>
          <a:lstStyle/>
          <a:p>
            <a:r>
              <a:rPr lang="en-US" dirty="0"/>
              <a:t>6. Generate a preliminary list of constructs</a:t>
            </a:r>
          </a:p>
        </p:txBody>
      </p:sp>
      <p:sp>
        <p:nvSpPr>
          <p:cNvPr id="4" name="Text Placeholder 3">
            <a:extLst>
              <a:ext uri="{FF2B5EF4-FFF2-40B4-BE49-F238E27FC236}">
                <a16:creationId xmlns:a16="http://schemas.microsoft.com/office/drawing/2014/main" id="{BB30F05C-0BCA-1D4A-A2B0-207625779240}"/>
              </a:ext>
            </a:extLst>
          </p:cNvPr>
          <p:cNvSpPr>
            <a:spLocks noGrp="1"/>
          </p:cNvSpPr>
          <p:nvPr>
            <p:ph type="body" idx="2"/>
          </p:nvPr>
        </p:nvSpPr>
        <p:spPr/>
        <p:txBody>
          <a:bodyPr/>
          <a:lstStyle/>
          <a:p>
            <a:pPr marL="114300" indent="0">
              <a:buNone/>
            </a:pPr>
            <a:r>
              <a:rPr lang="en-US" dirty="0"/>
              <a:t>“Constructs” are features of the law that are relevant to your project’s topic</a:t>
            </a:r>
          </a:p>
          <a:p>
            <a:r>
              <a:rPr lang="en-US" dirty="0"/>
              <a:t>In a distracted driving project, constructs could include what devices are prohibited while driving, what behavior is prohibited while driving, and whether there are exceptions to these prohibitions</a:t>
            </a:r>
          </a:p>
        </p:txBody>
      </p:sp>
    </p:spTree>
    <p:extLst>
      <p:ext uri="{BB962C8B-B14F-4D97-AF65-F5344CB8AC3E}">
        <p14:creationId xmlns:p14="http://schemas.microsoft.com/office/powerpoint/2010/main" val="2628186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32FF0-8DE9-2144-8DB8-838D1193D1A8}"/>
              </a:ext>
            </a:extLst>
          </p:cNvPr>
          <p:cNvSpPr>
            <a:spLocks noGrp="1"/>
          </p:cNvSpPr>
          <p:nvPr>
            <p:ph type="title"/>
          </p:nvPr>
        </p:nvSpPr>
        <p:spPr/>
        <p:txBody>
          <a:bodyPr/>
          <a:lstStyle/>
          <a:p>
            <a:r>
              <a:rPr lang="en-US" dirty="0"/>
              <a:t>Generating constructs</a:t>
            </a:r>
          </a:p>
        </p:txBody>
      </p:sp>
      <p:sp>
        <p:nvSpPr>
          <p:cNvPr id="3" name="Text Placeholder 2">
            <a:extLst>
              <a:ext uri="{FF2B5EF4-FFF2-40B4-BE49-F238E27FC236}">
                <a16:creationId xmlns:a16="http://schemas.microsoft.com/office/drawing/2014/main" id="{B125C932-144C-0D40-AC61-C6BDAFF9B664}"/>
              </a:ext>
            </a:extLst>
          </p:cNvPr>
          <p:cNvSpPr>
            <a:spLocks noGrp="1"/>
          </p:cNvSpPr>
          <p:nvPr>
            <p:ph type="body" idx="1"/>
          </p:nvPr>
        </p:nvSpPr>
        <p:spPr/>
        <p:txBody>
          <a:bodyPr/>
          <a:lstStyle/>
          <a:p>
            <a:r>
              <a:rPr lang="en-US" dirty="0"/>
              <a:t>Compare elements of the law in each state from your Five State memorandum</a:t>
            </a:r>
          </a:p>
          <a:p>
            <a:r>
              <a:rPr lang="en-US" dirty="0"/>
              <a:t>Contact subject matter experts</a:t>
            </a:r>
          </a:p>
          <a:p>
            <a:r>
              <a:rPr lang="en-US" dirty="0"/>
              <a:t>The constructs you use will be based on apparent features of the legal text, so that coding requires as little interpretation as possible.</a:t>
            </a:r>
          </a:p>
          <a:p>
            <a:endParaRPr lang="en-US" dirty="0"/>
          </a:p>
          <a:p>
            <a:endParaRPr lang="en-US" dirty="0"/>
          </a:p>
          <a:p>
            <a:pPr marL="114300" indent="0">
              <a:buNone/>
            </a:pPr>
            <a:r>
              <a:rPr lang="en-US" b="1" dirty="0">
                <a:solidFill>
                  <a:schemeClr val="tx2"/>
                </a:solidFill>
              </a:rPr>
              <a:t>REMEMBER: </a:t>
            </a:r>
            <a:r>
              <a:rPr lang="en-US" b="1" dirty="0"/>
              <a:t>Policy surveillance aims to measure the law, not interpret it.</a:t>
            </a:r>
          </a:p>
        </p:txBody>
      </p:sp>
    </p:spTree>
    <p:extLst>
      <p:ext uri="{BB962C8B-B14F-4D97-AF65-F5344CB8AC3E}">
        <p14:creationId xmlns:p14="http://schemas.microsoft.com/office/powerpoint/2010/main" val="4116933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3" name="Title 2">
            <a:extLst>
              <a:ext uri="{FF2B5EF4-FFF2-40B4-BE49-F238E27FC236}">
                <a16:creationId xmlns:a16="http://schemas.microsoft.com/office/drawing/2014/main" id="{42EBC807-2194-F647-A07D-0D8D1868E736}"/>
              </a:ext>
            </a:extLst>
          </p:cNvPr>
          <p:cNvSpPr>
            <a:spLocks noGrp="1"/>
          </p:cNvSpPr>
          <p:nvPr>
            <p:ph type="title"/>
          </p:nvPr>
        </p:nvSpPr>
        <p:spPr/>
        <p:txBody>
          <a:bodyPr/>
          <a:lstStyle/>
          <a:p>
            <a:r>
              <a:rPr lang="en-US" dirty="0"/>
              <a:t>Generating preliminary constructs list</a:t>
            </a:r>
          </a:p>
        </p:txBody>
      </p:sp>
      <p:sp>
        <p:nvSpPr>
          <p:cNvPr id="5" name="Right Arrow 4"/>
          <p:cNvSpPr/>
          <p:nvPr/>
        </p:nvSpPr>
        <p:spPr>
          <a:xfrm>
            <a:off x="5070441" y="2580016"/>
            <a:ext cx="938950" cy="474983"/>
          </a:xfrm>
          <a:prstGeom prst="rightArrow">
            <a:avLst/>
          </a:prstGeom>
          <a:solidFill>
            <a:schemeClr val="tx2"/>
          </a:solidFill>
          <a:ln w="25400" cap="flat" cmpd="sng" algn="ctr">
            <a:noFill/>
            <a:prstDash val="solid"/>
          </a:ln>
          <a:effectLst/>
        </p:spPr>
        <p:txBody>
          <a:bodyPr rtlCol="0" anchor="ctr"/>
          <a:lstStyle/>
          <a:p>
            <a:pPr algn="ctr" defTabSz="342892">
              <a:defRPr/>
            </a:pPr>
            <a:endParaRPr lang="en-US" sz="1050">
              <a:solidFill>
                <a:prstClr val="white"/>
              </a:solidFill>
            </a:endParaRPr>
          </a:p>
        </p:txBody>
      </p:sp>
      <p:sp>
        <p:nvSpPr>
          <p:cNvPr id="6" name="Rectangle 5"/>
          <p:cNvSpPr/>
          <p:nvPr/>
        </p:nvSpPr>
        <p:spPr>
          <a:xfrm>
            <a:off x="553540" y="1388517"/>
            <a:ext cx="4415882" cy="1323439"/>
          </a:xfrm>
          <a:prstGeom prst="rect">
            <a:avLst/>
          </a:prstGeom>
          <a:ln w="38100" cmpd="sng">
            <a:solidFill>
              <a:srgbClr val="981E32"/>
            </a:solidFill>
          </a:ln>
        </p:spPr>
        <p:txBody>
          <a:bodyPr wrap="square">
            <a:spAutoFit/>
          </a:bodyPr>
          <a:lstStyle/>
          <a:p>
            <a:pPr lvl="0" defTabSz="457200">
              <a:buClrTx/>
              <a:defRPr/>
            </a:pPr>
            <a:r>
              <a:rPr lang="en-US" sz="1600" b="1" dirty="0">
                <a:solidFill>
                  <a:prstClr val="black"/>
                </a:solidFill>
              </a:rPr>
              <a:t>Ala. Code § 32-5A-350(b): </a:t>
            </a:r>
            <a:r>
              <a:rPr lang="en-US" sz="1600" dirty="0">
                <a:solidFill>
                  <a:prstClr val="black"/>
                </a:solidFill>
              </a:rPr>
              <a:t>A person may not operate a motor vehicle on a public road, street, or highway in Alabama while using a wireless telecommunication device to write, send, or read a text-based communication.</a:t>
            </a:r>
            <a:r>
              <a:rPr lang="en-US" sz="1600" b="1" dirty="0">
                <a:solidFill>
                  <a:prstClr val="black"/>
                </a:solidFill>
              </a:rPr>
              <a:t> </a:t>
            </a:r>
            <a:endParaRPr lang="en-US" sz="1600" dirty="0">
              <a:solidFill>
                <a:prstClr val="black"/>
              </a:solidFill>
            </a:endParaRPr>
          </a:p>
        </p:txBody>
      </p:sp>
      <p:sp>
        <p:nvSpPr>
          <p:cNvPr id="7" name="Rectangle 6"/>
          <p:cNvSpPr/>
          <p:nvPr/>
        </p:nvSpPr>
        <p:spPr>
          <a:xfrm>
            <a:off x="553538" y="2896685"/>
            <a:ext cx="4415881" cy="1815882"/>
          </a:xfrm>
          <a:prstGeom prst="rect">
            <a:avLst/>
          </a:prstGeom>
          <a:ln w="38100" cmpd="sng">
            <a:solidFill>
              <a:schemeClr val="accent2"/>
            </a:solidFill>
          </a:ln>
        </p:spPr>
        <p:txBody>
          <a:bodyPr wrap="square">
            <a:spAutoFit/>
          </a:bodyPr>
          <a:lstStyle/>
          <a:p>
            <a:pPr lvl="0" defTabSz="457200">
              <a:buClrTx/>
              <a:defRPr/>
            </a:pPr>
            <a:r>
              <a:rPr lang="en-US" sz="1600" b="1" dirty="0">
                <a:solidFill>
                  <a:prstClr val="black"/>
                </a:solidFill>
              </a:rPr>
              <a:t>Ohio Rev. Code § 4511.204</a:t>
            </a:r>
            <a:r>
              <a:rPr lang="en-US" sz="1600" dirty="0">
                <a:solidFill>
                  <a:prstClr val="black"/>
                </a:solidFill>
              </a:rPr>
              <a:t>(A): No person shall drive a motor vehicle, trackless trolley, or streetcar on any street, highway, or property open to the public for vehicular traffic while using a handheld electronic wireless communications device to write, send, or read a text-based communication.</a:t>
            </a:r>
          </a:p>
        </p:txBody>
      </p:sp>
      <p:sp>
        <p:nvSpPr>
          <p:cNvPr id="8" name="Rectangle 7"/>
          <p:cNvSpPr/>
          <p:nvPr/>
        </p:nvSpPr>
        <p:spPr>
          <a:xfrm>
            <a:off x="6110410" y="2355842"/>
            <a:ext cx="2140534" cy="923330"/>
          </a:xfrm>
          <a:prstGeom prst="rect">
            <a:avLst/>
          </a:prstGeom>
          <a:ln w="38100" cmpd="sng">
            <a:solidFill>
              <a:srgbClr val="666666">
                <a:lumMod val="75000"/>
              </a:srgbClr>
            </a:solidFill>
          </a:ln>
        </p:spPr>
        <p:txBody>
          <a:bodyPr wrap="square">
            <a:spAutoFit/>
          </a:bodyPr>
          <a:lstStyle/>
          <a:p>
            <a:pPr algn="ctr" defTabSz="342892">
              <a:defRPr/>
            </a:pPr>
            <a:r>
              <a:rPr lang="en-US" sz="1800" b="1" dirty="0">
                <a:solidFill>
                  <a:prstClr val="black"/>
                </a:solidFill>
                <a:latin typeface="+mj-lt"/>
              </a:rPr>
              <a:t>Text messaging prohibited while driving</a:t>
            </a:r>
          </a:p>
        </p:txBody>
      </p:sp>
      <p:sp>
        <p:nvSpPr>
          <p:cNvPr id="9" name="TextBox 8"/>
          <p:cNvSpPr txBox="1"/>
          <p:nvPr/>
        </p:nvSpPr>
        <p:spPr>
          <a:xfrm>
            <a:off x="895785" y="1015507"/>
            <a:ext cx="3731388" cy="338554"/>
          </a:xfrm>
          <a:prstGeom prst="rect">
            <a:avLst/>
          </a:prstGeom>
          <a:noFill/>
        </p:spPr>
        <p:txBody>
          <a:bodyPr wrap="square" rtlCol="0">
            <a:spAutoFit/>
          </a:bodyPr>
          <a:lstStyle/>
          <a:p>
            <a:pPr algn="ctr" defTabSz="342892"/>
            <a:r>
              <a:rPr lang="en-US" sz="1600" i="1">
                <a:solidFill>
                  <a:prstClr val="black">
                    <a:lumMod val="50000"/>
                    <a:lumOff val="50000"/>
                  </a:prstClr>
                </a:solidFill>
              </a:rPr>
              <a:t>ORIGINAL TEXT OF THE LAW</a:t>
            </a:r>
          </a:p>
        </p:txBody>
      </p:sp>
      <p:sp>
        <p:nvSpPr>
          <p:cNvPr id="10" name="TextBox 9"/>
          <p:cNvSpPr txBox="1"/>
          <p:nvPr/>
        </p:nvSpPr>
        <p:spPr>
          <a:xfrm>
            <a:off x="5957657" y="1728815"/>
            <a:ext cx="2446040" cy="584775"/>
          </a:xfrm>
          <a:prstGeom prst="rect">
            <a:avLst/>
          </a:prstGeom>
          <a:noFill/>
        </p:spPr>
        <p:txBody>
          <a:bodyPr wrap="square" rtlCol="0">
            <a:spAutoFit/>
          </a:bodyPr>
          <a:lstStyle/>
          <a:p>
            <a:pPr algn="ctr" defTabSz="342892"/>
            <a:r>
              <a:rPr lang="en-US" sz="1600" i="1" dirty="0">
                <a:solidFill>
                  <a:srgbClr val="7F7F7F"/>
                </a:solidFill>
              </a:rPr>
              <a:t>PRELIMINARY CONSTRUCT</a:t>
            </a:r>
          </a:p>
        </p:txBody>
      </p:sp>
    </p:spTree>
    <p:extLst>
      <p:ext uri="{BB962C8B-B14F-4D97-AF65-F5344CB8AC3E}">
        <p14:creationId xmlns:p14="http://schemas.microsoft.com/office/powerpoint/2010/main" val="11686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864A6-AF00-1344-80C0-BF4B3394F993}"/>
              </a:ext>
            </a:extLst>
          </p:cNvPr>
          <p:cNvSpPr>
            <a:spLocks noGrp="1"/>
          </p:cNvSpPr>
          <p:nvPr>
            <p:ph type="title"/>
          </p:nvPr>
        </p:nvSpPr>
        <p:spPr/>
        <p:txBody>
          <a:bodyPr/>
          <a:lstStyle/>
          <a:p>
            <a:r>
              <a:rPr lang="en-US" dirty="0"/>
              <a:t>Summary: Defining the scope</a:t>
            </a:r>
          </a:p>
        </p:txBody>
      </p:sp>
      <p:sp>
        <p:nvSpPr>
          <p:cNvPr id="3" name="Text Placeholder 2">
            <a:extLst>
              <a:ext uri="{FF2B5EF4-FFF2-40B4-BE49-F238E27FC236}">
                <a16:creationId xmlns:a16="http://schemas.microsoft.com/office/drawing/2014/main" id="{047F5D38-752C-CF4C-80C4-2605CE43478C}"/>
              </a:ext>
            </a:extLst>
          </p:cNvPr>
          <p:cNvSpPr>
            <a:spLocks noGrp="1"/>
          </p:cNvSpPr>
          <p:nvPr>
            <p:ph type="body" idx="1"/>
          </p:nvPr>
        </p:nvSpPr>
        <p:spPr/>
        <p:txBody>
          <a:bodyPr/>
          <a:lstStyle/>
          <a:p>
            <a:r>
              <a:rPr lang="en-US" dirty="0"/>
              <a:t>Defining the scope of your project consists of:</a:t>
            </a:r>
          </a:p>
          <a:p>
            <a:pPr lvl="1">
              <a:buFont typeface="+mj-lt"/>
              <a:buAutoNum type="arabicPeriod"/>
            </a:pPr>
            <a:r>
              <a:rPr lang="en-US" dirty="0"/>
              <a:t>Identifying the statement of purpose for your project</a:t>
            </a:r>
          </a:p>
          <a:p>
            <a:pPr lvl="2">
              <a:buFont typeface="Arial" panose="020B0604020202020204" pitchFamily="34" charset="0"/>
              <a:buChar char="•"/>
            </a:pPr>
            <a:r>
              <a:rPr lang="en-US" dirty="0"/>
              <a:t>What is your topic</a:t>
            </a:r>
          </a:p>
          <a:p>
            <a:pPr lvl="2">
              <a:buFont typeface="Arial" panose="020B0604020202020204" pitchFamily="34" charset="0"/>
              <a:buChar char="•"/>
            </a:pPr>
            <a:r>
              <a:rPr lang="en-US" dirty="0"/>
              <a:t>What are your goals</a:t>
            </a:r>
          </a:p>
          <a:p>
            <a:pPr marL="939800" lvl="1" indent="-342900">
              <a:buFont typeface="+mj-lt"/>
              <a:buAutoNum type="arabicPeriod"/>
            </a:pPr>
            <a:r>
              <a:rPr lang="en-US" dirty="0"/>
              <a:t>Setting clear parameters for what you will and will not study</a:t>
            </a:r>
          </a:p>
          <a:p>
            <a:pPr lvl="2">
              <a:buFont typeface="Arial" panose="020B0604020202020204" pitchFamily="34" charset="0"/>
              <a:buChar char="•"/>
            </a:pPr>
            <a:r>
              <a:rPr lang="en-US" dirty="0"/>
              <a:t>Defining what law will have to be collected</a:t>
            </a:r>
          </a:p>
          <a:p>
            <a:pPr marL="939800" lvl="1" indent="-342900">
              <a:buFont typeface="+mj-lt"/>
              <a:buAutoNum type="arabicPeriod"/>
            </a:pPr>
            <a:r>
              <a:rPr lang="en-US" dirty="0"/>
              <a:t>Scoping is an iterative process that can expand and contract throughout the life of your project</a:t>
            </a:r>
          </a:p>
        </p:txBody>
      </p:sp>
    </p:spTree>
    <p:extLst>
      <p:ext uri="{BB962C8B-B14F-4D97-AF65-F5344CB8AC3E}">
        <p14:creationId xmlns:p14="http://schemas.microsoft.com/office/powerpoint/2010/main" val="1100137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864A6-AF00-1344-80C0-BF4B3394F993}"/>
              </a:ext>
            </a:extLst>
          </p:cNvPr>
          <p:cNvSpPr>
            <a:spLocks noGrp="1"/>
          </p:cNvSpPr>
          <p:nvPr>
            <p:ph type="title"/>
          </p:nvPr>
        </p:nvSpPr>
        <p:spPr/>
        <p:txBody>
          <a:bodyPr/>
          <a:lstStyle/>
          <a:p>
            <a:r>
              <a:rPr lang="en-US" dirty="0"/>
              <a:t>Summary: Background research</a:t>
            </a:r>
          </a:p>
        </p:txBody>
      </p:sp>
      <p:sp>
        <p:nvSpPr>
          <p:cNvPr id="3" name="Text Placeholder 2">
            <a:extLst>
              <a:ext uri="{FF2B5EF4-FFF2-40B4-BE49-F238E27FC236}">
                <a16:creationId xmlns:a16="http://schemas.microsoft.com/office/drawing/2014/main" id="{047F5D38-752C-CF4C-80C4-2605CE43478C}"/>
              </a:ext>
            </a:extLst>
          </p:cNvPr>
          <p:cNvSpPr>
            <a:spLocks noGrp="1"/>
          </p:cNvSpPr>
          <p:nvPr>
            <p:ph type="body" idx="1"/>
          </p:nvPr>
        </p:nvSpPr>
        <p:spPr/>
        <p:txBody>
          <a:bodyPr/>
          <a:lstStyle/>
          <a:p>
            <a:r>
              <a:rPr lang="en-US" dirty="0"/>
              <a:t>Background research consists of:</a:t>
            </a:r>
          </a:p>
          <a:p>
            <a:pPr lvl="1">
              <a:spcBef>
                <a:spcPts val="400"/>
              </a:spcBef>
              <a:buFont typeface="+mj-lt"/>
              <a:buAutoNum type="arabicPeriod"/>
            </a:pPr>
            <a:r>
              <a:rPr lang="en-US" dirty="0"/>
              <a:t>Identifying secondary sources</a:t>
            </a:r>
          </a:p>
          <a:p>
            <a:pPr lvl="1">
              <a:spcBef>
                <a:spcPts val="400"/>
              </a:spcBef>
              <a:buFont typeface="+mj-lt"/>
              <a:buAutoNum type="arabicPeriod"/>
            </a:pPr>
            <a:r>
              <a:rPr lang="en-US" dirty="0"/>
              <a:t>Using the secondary sources you identified to draft a background memorandum to explore the legal landscape for your project</a:t>
            </a:r>
          </a:p>
          <a:p>
            <a:pPr lvl="1">
              <a:spcBef>
                <a:spcPts val="400"/>
              </a:spcBef>
              <a:buFont typeface="+mj-lt"/>
              <a:buAutoNum type="arabicPeriod"/>
            </a:pPr>
            <a:r>
              <a:rPr lang="en-US" dirty="0"/>
              <a:t>Drafting a five state memorandum, presenting a sample of laws relevant to your topic to identify structure and variation in the law</a:t>
            </a:r>
          </a:p>
          <a:p>
            <a:pPr lvl="1">
              <a:spcBef>
                <a:spcPts val="400"/>
              </a:spcBef>
              <a:buFont typeface="+mj-lt"/>
              <a:buAutoNum type="arabicPeriod"/>
            </a:pPr>
            <a:r>
              <a:rPr lang="en-US" dirty="0"/>
              <a:t>Developing a search strategy</a:t>
            </a:r>
          </a:p>
          <a:p>
            <a:pPr lvl="2">
              <a:spcBef>
                <a:spcPts val="400"/>
              </a:spcBef>
              <a:buFont typeface="Arial" panose="020B0604020202020204" pitchFamily="34" charset="0"/>
              <a:buChar char="•"/>
            </a:pPr>
            <a:r>
              <a:rPr lang="en-US" dirty="0"/>
              <a:t>Multiple search strategies should be used</a:t>
            </a:r>
          </a:p>
          <a:p>
            <a:pPr lvl="2">
              <a:spcBef>
                <a:spcPts val="400"/>
              </a:spcBef>
              <a:buFont typeface="Arial" panose="020B0604020202020204" pitchFamily="34" charset="0"/>
              <a:buChar char="•"/>
            </a:pPr>
            <a:r>
              <a:rPr lang="en-US" dirty="0"/>
              <a:t>Searches should be recorded in a research protocol</a:t>
            </a:r>
          </a:p>
          <a:p>
            <a:pPr marL="939800" lvl="1" indent="-342900">
              <a:spcBef>
                <a:spcPts val="400"/>
              </a:spcBef>
              <a:buFont typeface="+mj-lt"/>
              <a:buAutoNum type="arabicPeriod"/>
            </a:pPr>
            <a:r>
              <a:rPr lang="en-US" dirty="0"/>
              <a:t>Compile a sample of laws</a:t>
            </a:r>
          </a:p>
          <a:p>
            <a:pPr marL="939800" lvl="1" indent="-342900">
              <a:spcBef>
                <a:spcPts val="400"/>
              </a:spcBef>
              <a:buFont typeface="+mj-lt"/>
              <a:buAutoNum type="arabicPeriod"/>
            </a:pPr>
            <a:r>
              <a:rPr lang="en-US" dirty="0"/>
              <a:t>Identifying preliminary constructs (features of the law)</a:t>
            </a:r>
          </a:p>
          <a:p>
            <a:pPr marL="939800" lvl="1" indent="-342900">
              <a:spcBef>
                <a:spcPts val="400"/>
              </a:spcBef>
              <a:buFont typeface="+mj-lt"/>
              <a:buAutoNum type="arabicPeriod"/>
            </a:pPr>
            <a:r>
              <a:rPr lang="en-US" dirty="0"/>
              <a:t>Background research helps to develop and refine the scope of your project</a:t>
            </a:r>
          </a:p>
        </p:txBody>
      </p:sp>
    </p:spTree>
    <p:extLst>
      <p:ext uri="{BB962C8B-B14F-4D97-AF65-F5344CB8AC3E}">
        <p14:creationId xmlns:p14="http://schemas.microsoft.com/office/powerpoint/2010/main" val="164442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570C5-80C4-A24B-889E-68CBB28FB225}"/>
              </a:ext>
            </a:extLst>
          </p:cNvPr>
          <p:cNvSpPr>
            <a:spLocks noGrp="1"/>
          </p:cNvSpPr>
          <p:nvPr>
            <p:ph type="title"/>
          </p:nvPr>
        </p:nvSpPr>
        <p:spPr/>
        <p:txBody>
          <a:bodyPr/>
          <a:lstStyle/>
          <a:p>
            <a:r>
              <a:rPr lang="en-US" dirty="0"/>
              <a:t>Learning objectives</a:t>
            </a:r>
          </a:p>
        </p:txBody>
      </p:sp>
      <p:sp>
        <p:nvSpPr>
          <p:cNvPr id="3" name="Text Placeholder 2">
            <a:extLst>
              <a:ext uri="{FF2B5EF4-FFF2-40B4-BE49-F238E27FC236}">
                <a16:creationId xmlns:a16="http://schemas.microsoft.com/office/drawing/2014/main" id="{B3D5324A-8FA9-6C4E-9899-0710AFB960F6}"/>
              </a:ext>
            </a:extLst>
          </p:cNvPr>
          <p:cNvSpPr>
            <a:spLocks noGrp="1"/>
          </p:cNvSpPr>
          <p:nvPr>
            <p:ph type="body" idx="1"/>
          </p:nvPr>
        </p:nvSpPr>
        <p:spPr/>
        <p:txBody>
          <a:bodyPr/>
          <a:lstStyle/>
          <a:p>
            <a:r>
              <a:rPr lang="en-US" dirty="0"/>
              <a:t>Define “scoping”</a:t>
            </a:r>
          </a:p>
          <a:p>
            <a:r>
              <a:rPr lang="en-US" dirty="0"/>
              <a:t>Provide an overview of background research</a:t>
            </a:r>
          </a:p>
          <a:p>
            <a:r>
              <a:rPr lang="en-US" dirty="0"/>
              <a:t>Learn the steps in conducting background research:</a:t>
            </a:r>
          </a:p>
          <a:p>
            <a:pPr marL="939800" lvl="1" indent="-342900">
              <a:spcBef>
                <a:spcPts val="1000"/>
              </a:spcBef>
              <a:buFont typeface="+mj-lt"/>
              <a:buAutoNum type="arabicPeriod"/>
            </a:pPr>
            <a:r>
              <a:rPr lang="en-US" dirty="0"/>
              <a:t>Identify reliable secondary sources</a:t>
            </a:r>
          </a:p>
          <a:p>
            <a:pPr marL="939800" lvl="1" indent="-342900">
              <a:spcBef>
                <a:spcPts val="1000"/>
              </a:spcBef>
              <a:buFont typeface="+mj-lt"/>
              <a:buAutoNum type="arabicPeriod"/>
            </a:pPr>
            <a:r>
              <a:rPr lang="en-US" dirty="0"/>
              <a:t>Draft a background memorandum</a:t>
            </a:r>
          </a:p>
          <a:p>
            <a:pPr marL="939800" lvl="1" indent="-342900">
              <a:spcBef>
                <a:spcPts val="1000"/>
              </a:spcBef>
              <a:buFont typeface="+mj-lt"/>
              <a:buAutoNum type="arabicPeriod"/>
            </a:pPr>
            <a:r>
              <a:rPr lang="en-US" dirty="0"/>
              <a:t>Draft a five state memorandum</a:t>
            </a:r>
          </a:p>
          <a:p>
            <a:pPr marL="939800" lvl="1" indent="-342900">
              <a:spcBef>
                <a:spcPts val="1000"/>
              </a:spcBef>
              <a:buFont typeface="+mj-lt"/>
              <a:buAutoNum type="arabicPeriod"/>
            </a:pPr>
            <a:r>
              <a:rPr lang="en-US" dirty="0"/>
              <a:t>Search strategy</a:t>
            </a:r>
          </a:p>
          <a:p>
            <a:pPr marL="939800" lvl="1" indent="-342900">
              <a:spcBef>
                <a:spcPts val="1000"/>
              </a:spcBef>
              <a:buFont typeface="+mj-lt"/>
              <a:buAutoNum type="arabicPeriod"/>
            </a:pPr>
            <a:r>
              <a:rPr lang="en-US" dirty="0"/>
              <a:t>Compile a sample of laws relevant to your project</a:t>
            </a:r>
          </a:p>
          <a:p>
            <a:pPr marL="939800" lvl="1" indent="-342900">
              <a:spcBef>
                <a:spcPts val="1000"/>
              </a:spcBef>
              <a:buFont typeface="+mj-lt"/>
              <a:buAutoNum type="arabicPeriod"/>
            </a:pPr>
            <a:r>
              <a:rPr lang="en-US" dirty="0"/>
              <a:t>Generate preliminary list of constructs (features of the law)</a:t>
            </a:r>
          </a:p>
          <a:p>
            <a:pPr marL="596900" lvl="1" indent="0">
              <a:spcBef>
                <a:spcPts val="1000"/>
              </a:spcBef>
              <a:buNone/>
            </a:pPr>
            <a:r>
              <a:rPr lang="en-US" dirty="0"/>
              <a:t>*Refining the scope throughout</a:t>
            </a:r>
          </a:p>
        </p:txBody>
      </p:sp>
    </p:spTree>
    <p:extLst>
      <p:ext uri="{BB962C8B-B14F-4D97-AF65-F5344CB8AC3E}">
        <p14:creationId xmlns:p14="http://schemas.microsoft.com/office/powerpoint/2010/main" val="2290853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265500" y="1168241"/>
            <a:ext cx="4045200" cy="14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latin typeface="+mj-lt"/>
              </a:rPr>
              <a:t>Defining “scoping”</a:t>
            </a:r>
            <a:endParaRPr sz="4000" dirty="0">
              <a:latin typeface="+mj-lt"/>
            </a:endParaRPr>
          </a:p>
        </p:txBody>
      </p:sp>
      <p:sp>
        <p:nvSpPr>
          <p:cNvPr id="85" name="Google Shape;85;p19"/>
          <p:cNvSpPr txBox="1">
            <a:spLocks noGrp="1"/>
          </p:cNvSpPr>
          <p:nvPr>
            <p:ph type="body" idx="2"/>
          </p:nvPr>
        </p:nvSpPr>
        <p:spPr>
          <a:xfrm>
            <a:off x="4934875" y="532350"/>
            <a:ext cx="3837000" cy="4078800"/>
          </a:xfrm>
          <a:prstGeom prst="rect">
            <a:avLst/>
          </a:prstGeom>
        </p:spPr>
        <p:txBody>
          <a:bodyPr spcFirstLastPara="1" wrap="square" lIns="91425" tIns="91425" rIns="91425" bIns="91425" anchor="ctr" anchorCtr="0">
            <a:noAutofit/>
          </a:bodyPr>
          <a:lstStyle/>
          <a:p>
            <a:pPr marL="285750" indent="-285750">
              <a:spcAft>
                <a:spcPts val="1600"/>
              </a:spcAft>
            </a:pPr>
            <a:r>
              <a:rPr lang="en" sz="1400" dirty="0">
                <a:solidFill>
                  <a:schemeClr val="dk2"/>
                </a:solidFill>
              </a:rPr>
              <a:t>Identifying the topic and parameters for your project</a:t>
            </a:r>
          </a:p>
          <a:p>
            <a:pPr marL="285750" indent="-285750">
              <a:spcAft>
                <a:spcPts val="1600"/>
              </a:spcAft>
            </a:pPr>
            <a:r>
              <a:rPr lang="en" sz="1400" b="0" dirty="0">
                <a:solidFill>
                  <a:schemeClr val="dk2"/>
                </a:solidFill>
                <a:latin typeface="+mn-lt"/>
              </a:rPr>
              <a:t>Background research helps define and redefine the scope</a:t>
            </a:r>
            <a:endParaRPr sz="1400" b="0" dirty="0">
              <a:solidFill>
                <a:schemeClr val="dk2"/>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3" name="Title 2"/>
          <p:cNvSpPr>
            <a:spLocks noGrp="1"/>
          </p:cNvSpPr>
          <p:nvPr>
            <p:ph type="title"/>
          </p:nvPr>
        </p:nvSpPr>
        <p:spPr/>
        <p:txBody>
          <a:bodyPr/>
          <a:lstStyle/>
          <a:p>
            <a:r>
              <a:rPr lang="en-US" dirty="0"/>
              <a:t>Defining and redefining the </a:t>
            </a:r>
            <a:br>
              <a:rPr lang="en-US" dirty="0"/>
            </a:br>
            <a:r>
              <a:rPr lang="en-US" dirty="0"/>
              <a:t>project scope</a:t>
            </a:r>
          </a:p>
        </p:txBody>
      </p:sp>
      <p:sp>
        <p:nvSpPr>
          <p:cNvPr id="2" name="Text Placeholder 1">
            <a:extLst>
              <a:ext uri="{FF2B5EF4-FFF2-40B4-BE49-F238E27FC236}">
                <a16:creationId xmlns:a16="http://schemas.microsoft.com/office/drawing/2014/main" id="{C24A8125-604E-1147-865C-F37D6B93834E}"/>
              </a:ext>
            </a:extLst>
          </p:cNvPr>
          <p:cNvSpPr>
            <a:spLocks noGrp="1"/>
          </p:cNvSpPr>
          <p:nvPr>
            <p:ph type="body" idx="1"/>
          </p:nvPr>
        </p:nvSpPr>
        <p:spPr>
          <a:xfrm>
            <a:off x="159300" y="1263853"/>
            <a:ext cx="3999900" cy="3679800"/>
          </a:xfrm>
        </p:spPr>
        <p:txBody>
          <a:bodyPr/>
          <a:lstStyle/>
          <a:p>
            <a:r>
              <a:rPr lang="en-US" sz="1800" dirty="0"/>
              <a:t>The initial scope of the project sets the parameters for what you will study</a:t>
            </a:r>
          </a:p>
          <a:p>
            <a:pPr marL="139700" indent="0">
              <a:buNone/>
            </a:pPr>
            <a:endParaRPr lang="en-US" sz="1800" dirty="0"/>
          </a:p>
          <a:p>
            <a:r>
              <a:rPr lang="en-US" sz="1800" dirty="0"/>
              <a:t>The scope of the project may change throughout the policy surveillance process</a:t>
            </a:r>
          </a:p>
        </p:txBody>
      </p:sp>
      <p:graphicFrame>
        <p:nvGraphicFramePr>
          <p:cNvPr id="4" name="Content Placeholder 5"/>
          <p:cNvGraphicFramePr>
            <a:graphicFrameLocks/>
          </p:cNvGraphicFramePr>
          <p:nvPr>
            <p:extLst>
              <p:ext uri="{D42A27DB-BD31-4B8C-83A1-F6EECF244321}">
                <p14:modId xmlns:p14="http://schemas.microsoft.com/office/powerpoint/2010/main" val="925475008"/>
              </p:ext>
            </p:extLst>
          </p:nvPr>
        </p:nvGraphicFramePr>
        <p:xfrm>
          <a:off x="4984802" y="1263853"/>
          <a:ext cx="302895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4781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Title 1">
            <a:extLst>
              <a:ext uri="{FF2B5EF4-FFF2-40B4-BE49-F238E27FC236}">
                <a16:creationId xmlns:a16="http://schemas.microsoft.com/office/drawing/2014/main" id="{C8156041-39C0-794A-8B23-CBF632A5B4ED}"/>
              </a:ext>
            </a:extLst>
          </p:cNvPr>
          <p:cNvSpPr>
            <a:spLocks noGrp="1"/>
          </p:cNvSpPr>
          <p:nvPr>
            <p:ph type="title"/>
          </p:nvPr>
        </p:nvSpPr>
        <p:spPr/>
        <p:txBody>
          <a:bodyPr/>
          <a:lstStyle/>
          <a:p>
            <a:r>
              <a:rPr lang="en-US" dirty="0"/>
              <a:t>From background research to coding questions</a:t>
            </a:r>
          </a:p>
        </p:txBody>
      </p:sp>
      <p:grpSp>
        <p:nvGrpSpPr>
          <p:cNvPr id="4" name="Group 3"/>
          <p:cNvGrpSpPr/>
          <p:nvPr/>
        </p:nvGrpSpPr>
        <p:grpSpPr>
          <a:xfrm>
            <a:off x="620488" y="1710999"/>
            <a:ext cx="2071799" cy="1476156"/>
            <a:chOff x="6931" y="969729"/>
            <a:chExt cx="2071799" cy="1476156"/>
          </a:xfrm>
        </p:grpSpPr>
        <p:sp>
          <p:nvSpPr>
            <p:cNvPr id="17" name="Rectangle 16"/>
            <p:cNvSpPr/>
            <p:nvPr/>
          </p:nvSpPr>
          <p:spPr>
            <a:xfrm>
              <a:off x="6931" y="969729"/>
              <a:ext cx="2071799" cy="1476156"/>
            </a:xfrm>
            <a:prstGeom prst="rect">
              <a:avLst/>
            </a:prstGeom>
            <a:solidFill>
              <a:srgbClr val="981E3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TextBox 17"/>
            <p:cNvSpPr txBox="1"/>
            <p:nvPr/>
          </p:nvSpPr>
          <p:spPr>
            <a:xfrm>
              <a:off x="6931" y="969729"/>
              <a:ext cx="2071799" cy="14761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773">
                <a:lnSpc>
                  <a:spcPct val="90000"/>
                </a:lnSpc>
                <a:spcBef>
                  <a:spcPct val="0"/>
                </a:spcBef>
                <a:spcAft>
                  <a:spcPct val="35000"/>
                </a:spcAft>
              </a:pPr>
              <a:r>
                <a:rPr lang="en-US" sz="1800" b="1">
                  <a:latin typeface="+mj-lt"/>
                </a:rPr>
                <a:t>Investigate the legal landscape</a:t>
              </a:r>
            </a:p>
          </p:txBody>
        </p:sp>
      </p:grpSp>
      <p:grpSp>
        <p:nvGrpSpPr>
          <p:cNvPr id="5" name="Group 4"/>
          <p:cNvGrpSpPr/>
          <p:nvPr/>
        </p:nvGrpSpPr>
        <p:grpSpPr>
          <a:xfrm>
            <a:off x="2887036" y="2192174"/>
            <a:ext cx="439221" cy="513806"/>
            <a:chOff x="2285910" y="1450904"/>
            <a:chExt cx="439221" cy="513806"/>
          </a:xfrm>
        </p:grpSpPr>
        <p:sp>
          <p:nvSpPr>
            <p:cNvPr id="15" name="Right Arrow 14"/>
            <p:cNvSpPr/>
            <p:nvPr/>
          </p:nvSpPr>
          <p:spPr>
            <a:xfrm>
              <a:off x="2285910" y="1450904"/>
              <a:ext cx="439221" cy="513806"/>
            </a:xfrm>
            <a:prstGeom prst="rightArrow">
              <a:avLst>
                <a:gd name="adj1" fmla="val 60000"/>
                <a:gd name="adj2" fmla="val 50000"/>
              </a:avLst>
            </a:prstGeom>
            <a:solidFill>
              <a:srgbClr val="981E32"/>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6" name="Right Arrow 6"/>
            <p:cNvSpPr txBox="1"/>
            <p:nvPr/>
          </p:nvSpPr>
          <p:spPr>
            <a:xfrm>
              <a:off x="2285910" y="1553665"/>
              <a:ext cx="307455" cy="3082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733507">
                <a:lnSpc>
                  <a:spcPct val="90000"/>
                </a:lnSpc>
                <a:spcBef>
                  <a:spcPct val="0"/>
                </a:spcBef>
                <a:spcAft>
                  <a:spcPct val="35000"/>
                </a:spcAft>
              </a:pPr>
              <a:endParaRPr lang="en-US" sz="3900"/>
            </a:p>
          </p:txBody>
        </p:sp>
      </p:grpSp>
      <p:grpSp>
        <p:nvGrpSpPr>
          <p:cNvPr id="6" name="Group 5"/>
          <p:cNvGrpSpPr/>
          <p:nvPr/>
        </p:nvGrpSpPr>
        <p:grpSpPr>
          <a:xfrm>
            <a:off x="3521006" y="1710999"/>
            <a:ext cx="2071799" cy="1476156"/>
            <a:chOff x="2907450" y="969729"/>
            <a:chExt cx="2071799" cy="1476156"/>
          </a:xfrm>
          <a:solidFill>
            <a:schemeClr val="accent5"/>
          </a:solidFill>
        </p:grpSpPr>
        <p:sp>
          <p:nvSpPr>
            <p:cNvPr id="13" name="Rectangle 12"/>
            <p:cNvSpPr/>
            <p:nvPr/>
          </p:nvSpPr>
          <p:spPr>
            <a:xfrm>
              <a:off x="2907450" y="969729"/>
              <a:ext cx="2071799" cy="1476156"/>
            </a:xfrm>
            <a:prstGeom prst="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TextBox 13"/>
            <p:cNvSpPr txBox="1"/>
            <p:nvPr/>
          </p:nvSpPr>
          <p:spPr>
            <a:xfrm>
              <a:off x="2907450" y="969729"/>
              <a:ext cx="2071799" cy="147615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773">
                <a:lnSpc>
                  <a:spcPct val="90000"/>
                </a:lnSpc>
                <a:spcBef>
                  <a:spcPct val="0"/>
                </a:spcBef>
                <a:spcAft>
                  <a:spcPct val="35000"/>
                </a:spcAft>
              </a:pPr>
              <a:r>
                <a:rPr lang="en-US" sz="1800" b="1">
                  <a:latin typeface="+mj-lt"/>
                </a:rPr>
                <a:t>Identify constructs*</a:t>
              </a:r>
            </a:p>
          </p:txBody>
        </p:sp>
      </p:grpSp>
      <p:grpSp>
        <p:nvGrpSpPr>
          <p:cNvPr id="7" name="Group 6"/>
          <p:cNvGrpSpPr/>
          <p:nvPr/>
        </p:nvGrpSpPr>
        <p:grpSpPr>
          <a:xfrm>
            <a:off x="5787554" y="2192174"/>
            <a:ext cx="439221" cy="513806"/>
            <a:chOff x="5186429" y="1450904"/>
            <a:chExt cx="439221" cy="513806"/>
          </a:xfrm>
          <a:solidFill>
            <a:schemeClr val="accent5"/>
          </a:solidFill>
        </p:grpSpPr>
        <p:sp>
          <p:nvSpPr>
            <p:cNvPr id="11" name="Right Arrow 10"/>
            <p:cNvSpPr/>
            <p:nvPr/>
          </p:nvSpPr>
          <p:spPr>
            <a:xfrm>
              <a:off x="5186429" y="1450904"/>
              <a:ext cx="439221" cy="513806"/>
            </a:xfrm>
            <a:prstGeom prst="rightArrow">
              <a:avLst>
                <a:gd name="adj1" fmla="val 60000"/>
                <a:gd name="adj2" fmla="val 50000"/>
              </a:avLst>
            </a:prstGeom>
            <a:grp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Right Arrow 10"/>
            <p:cNvSpPr txBox="1"/>
            <p:nvPr/>
          </p:nvSpPr>
          <p:spPr>
            <a:xfrm>
              <a:off x="5186429" y="1553665"/>
              <a:ext cx="307455" cy="30828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733507">
                <a:lnSpc>
                  <a:spcPct val="90000"/>
                </a:lnSpc>
                <a:spcBef>
                  <a:spcPct val="0"/>
                </a:spcBef>
                <a:spcAft>
                  <a:spcPct val="35000"/>
                </a:spcAft>
              </a:pPr>
              <a:endParaRPr lang="en-US" sz="3900"/>
            </a:p>
          </p:txBody>
        </p:sp>
      </p:grpSp>
      <p:grpSp>
        <p:nvGrpSpPr>
          <p:cNvPr id="8" name="Group 7"/>
          <p:cNvGrpSpPr/>
          <p:nvPr/>
        </p:nvGrpSpPr>
        <p:grpSpPr>
          <a:xfrm>
            <a:off x="6421526" y="1710999"/>
            <a:ext cx="2071799" cy="1476156"/>
            <a:chOff x="5807969" y="969729"/>
            <a:chExt cx="2071799" cy="1476156"/>
          </a:xfrm>
          <a:solidFill>
            <a:schemeClr val="bg2"/>
          </a:solidFill>
        </p:grpSpPr>
        <p:sp>
          <p:nvSpPr>
            <p:cNvPr id="9" name="Rectangle 8"/>
            <p:cNvSpPr/>
            <p:nvPr/>
          </p:nvSpPr>
          <p:spPr>
            <a:xfrm>
              <a:off x="5807969" y="969729"/>
              <a:ext cx="2071799" cy="1476156"/>
            </a:xfrm>
            <a:prstGeom prst="rect">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TextBox 9"/>
            <p:cNvSpPr txBox="1"/>
            <p:nvPr/>
          </p:nvSpPr>
          <p:spPr>
            <a:xfrm>
              <a:off x="5807969" y="969729"/>
              <a:ext cx="2071799" cy="1476156"/>
            </a:xfrm>
            <a:prstGeom prst="rect">
              <a:avLst/>
            </a:prstGeom>
            <a:solidFill>
              <a:schemeClr val="accent4"/>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773">
                <a:spcBef>
                  <a:spcPct val="0"/>
                </a:spcBef>
              </a:pPr>
              <a:r>
                <a:rPr lang="en-US" sz="1800" b="1">
                  <a:latin typeface="+mj-lt"/>
                </a:rPr>
                <a:t>Define preliminary legal</a:t>
              </a:r>
            </a:p>
            <a:p>
              <a:pPr algn="ctr" defTabSz="1066773">
                <a:lnSpc>
                  <a:spcPct val="90000"/>
                </a:lnSpc>
                <a:spcBef>
                  <a:spcPct val="0"/>
                </a:spcBef>
                <a:spcAft>
                  <a:spcPct val="35000"/>
                </a:spcAft>
              </a:pPr>
              <a:r>
                <a:rPr lang="en-US" sz="1800" b="1">
                  <a:latin typeface="+mj-lt"/>
                </a:rPr>
                <a:t>constructs</a:t>
              </a:r>
            </a:p>
          </p:txBody>
        </p:sp>
      </p:grpSp>
      <p:sp>
        <p:nvSpPr>
          <p:cNvPr id="3" name="TextBox 2">
            <a:extLst>
              <a:ext uri="{FF2B5EF4-FFF2-40B4-BE49-F238E27FC236}">
                <a16:creationId xmlns:a16="http://schemas.microsoft.com/office/drawing/2014/main" id="{4C28E593-7BCE-4AF6-96B5-498A6C2D380D}"/>
              </a:ext>
            </a:extLst>
          </p:cNvPr>
          <p:cNvSpPr txBox="1"/>
          <p:nvPr/>
        </p:nvSpPr>
        <p:spPr>
          <a:xfrm>
            <a:off x="1656387" y="4040380"/>
            <a:ext cx="5390328" cy="530915"/>
          </a:xfrm>
          <a:prstGeom prst="rect">
            <a:avLst/>
          </a:prstGeom>
          <a:noFill/>
        </p:spPr>
        <p:txBody>
          <a:bodyPr wrap="square" lIns="68580" tIns="34290" rIns="68580" bIns="34290" rtlCol="0" anchor="t">
            <a:spAutoFit/>
          </a:bodyPr>
          <a:lstStyle/>
          <a:p>
            <a:r>
              <a:rPr lang="en-US" sz="1500" b="1" dirty="0">
                <a:solidFill>
                  <a:schemeClr val="tx1"/>
                </a:solidFill>
                <a:latin typeface="+mn-lt"/>
              </a:rPr>
              <a:t>*Legal constructs</a:t>
            </a:r>
            <a:r>
              <a:rPr lang="en-US" sz="1500" dirty="0">
                <a:solidFill>
                  <a:schemeClr val="tx1"/>
                </a:solidFill>
                <a:latin typeface="+mn-lt"/>
              </a:rPr>
              <a:t> are key </a:t>
            </a:r>
            <a:r>
              <a:rPr lang="en-US" sz="1500" dirty="0">
                <a:solidFill>
                  <a:schemeClr val="tx1"/>
                </a:solidFill>
                <a:latin typeface="+mn-lt"/>
                <a:cs typeface="Times New Roman"/>
              </a:rPr>
              <a:t>elements</a:t>
            </a:r>
            <a:r>
              <a:rPr lang="en-US" sz="1500" dirty="0">
                <a:solidFill>
                  <a:schemeClr val="tx1"/>
                </a:solidFill>
                <a:latin typeface="+mn-lt"/>
                <a:ea typeface="Calibri" panose="020F0502020204030204" pitchFamily="34" charset="0"/>
                <a:cs typeface="Times New Roman"/>
              </a:rPr>
              <a:t> or features of the law that can vary among jurisdictions</a:t>
            </a:r>
            <a:endParaRPr lang="en-US" sz="1500" dirty="0">
              <a:solidFill>
                <a:schemeClr val="tx1"/>
              </a:solidFill>
              <a:latin typeface="+mn-lt"/>
              <a:cs typeface="Times New Roman"/>
            </a:endParaRPr>
          </a:p>
        </p:txBody>
      </p:sp>
    </p:spTree>
    <p:extLst>
      <p:ext uri="{BB962C8B-B14F-4D97-AF65-F5344CB8AC3E}">
        <p14:creationId xmlns:p14="http://schemas.microsoft.com/office/powerpoint/2010/main" val="1405782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87804-5D19-314D-8537-EF5713A28C6C}"/>
              </a:ext>
            </a:extLst>
          </p:cNvPr>
          <p:cNvSpPr>
            <a:spLocks noGrp="1"/>
          </p:cNvSpPr>
          <p:nvPr>
            <p:ph type="title"/>
          </p:nvPr>
        </p:nvSpPr>
        <p:spPr/>
        <p:txBody>
          <a:bodyPr/>
          <a:lstStyle/>
          <a:p>
            <a:r>
              <a:rPr lang="en-US" dirty="0"/>
              <a:t>Background research</a:t>
            </a:r>
          </a:p>
        </p:txBody>
      </p:sp>
      <p:sp>
        <p:nvSpPr>
          <p:cNvPr id="4" name="TextBox 3">
            <a:extLst>
              <a:ext uri="{FF2B5EF4-FFF2-40B4-BE49-F238E27FC236}">
                <a16:creationId xmlns:a16="http://schemas.microsoft.com/office/drawing/2014/main" id="{03503E28-5DAB-6747-9B44-A862E5D03330}"/>
              </a:ext>
            </a:extLst>
          </p:cNvPr>
          <p:cNvSpPr txBox="1"/>
          <p:nvPr/>
        </p:nvSpPr>
        <p:spPr>
          <a:xfrm>
            <a:off x="2719570" y="4081279"/>
            <a:ext cx="3704860" cy="400110"/>
          </a:xfrm>
          <a:prstGeom prst="rect">
            <a:avLst/>
          </a:prstGeom>
          <a:noFill/>
          <a:ln>
            <a:noFill/>
          </a:ln>
        </p:spPr>
        <p:txBody>
          <a:bodyPr wrap="none" rtlCol="0">
            <a:spAutoFit/>
          </a:bodyPr>
          <a:lstStyle/>
          <a:p>
            <a:r>
              <a:rPr lang="en-US" sz="2000" b="1">
                <a:solidFill>
                  <a:schemeClr val="bg1">
                    <a:lumMod val="10000"/>
                  </a:schemeClr>
                </a:solidFill>
                <a:latin typeface="+mj-lt"/>
                <a:cs typeface="Arial" panose="020B0604020202020204" pitchFamily="34" charset="0"/>
              </a:rPr>
              <a:t>Refining the scope throughout</a:t>
            </a:r>
          </a:p>
        </p:txBody>
      </p:sp>
      <p:cxnSp>
        <p:nvCxnSpPr>
          <p:cNvPr id="5" name="Straight Arrow Connector 4">
            <a:extLst>
              <a:ext uri="{FF2B5EF4-FFF2-40B4-BE49-F238E27FC236}">
                <a16:creationId xmlns:a16="http://schemas.microsoft.com/office/drawing/2014/main" id="{A4133242-66BC-7540-9C67-FA40D3414812}"/>
              </a:ext>
            </a:extLst>
          </p:cNvPr>
          <p:cNvCxnSpPr>
            <a:cxnSpLocks/>
          </p:cNvCxnSpPr>
          <p:nvPr/>
        </p:nvCxnSpPr>
        <p:spPr>
          <a:xfrm>
            <a:off x="750225" y="3917877"/>
            <a:ext cx="7743100" cy="0"/>
          </a:xfrm>
          <a:prstGeom prst="straightConnector1">
            <a:avLst/>
          </a:prstGeom>
          <a:ln w="3810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grpSp>
        <p:nvGrpSpPr>
          <p:cNvPr id="20" name="Group 19">
            <a:extLst>
              <a:ext uri="{FF2B5EF4-FFF2-40B4-BE49-F238E27FC236}">
                <a16:creationId xmlns:a16="http://schemas.microsoft.com/office/drawing/2014/main" id="{3BACBECB-4542-B54B-8103-B4A668690DEA}"/>
              </a:ext>
            </a:extLst>
          </p:cNvPr>
          <p:cNvGrpSpPr/>
          <p:nvPr/>
        </p:nvGrpSpPr>
        <p:grpSpPr>
          <a:xfrm>
            <a:off x="-303572" y="1303390"/>
            <a:ext cx="9220494" cy="2201581"/>
            <a:chOff x="-298124" y="1276496"/>
            <a:chExt cx="9296988" cy="2201581"/>
          </a:xfrm>
        </p:grpSpPr>
        <p:graphicFrame>
          <p:nvGraphicFramePr>
            <p:cNvPr id="3" name="Diagram 2">
              <a:extLst>
                <a:ext uri="{FF2B5EF4-FFF2-40B4-BE49-F238E27FC236}">
                  <a16:creationId xmlns:a16="http://schemas.microsoft.com/office/drawing/2014/main" id="{57FF208F-EB92-FB4F-9670-8F27132ABC82}"/>
                </a:ext>
              </a:extLst>
            </p:cNvPr>
            <p:cNvGraphicFramePr/>
            <p:nvPr>
              <p:extLst>
                <p:ext uri="{D42A27DB-BD31-4B8C-83A1-F6EECF244321}">
                  <p14:modId xmlns:p14="http://schemas.microsoft.com/office/powerpoint/2010/main" val="2255926939"/>
                </p:ext>
              </p:extLst>
            </p:nvPr>
          </p:nvGraphicFramePr>
          <p:xfrm>
            <a:off x="-298124" y="1276496"/>
            <a:ext cx="6577256" cy="2179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1E75F4BE-B823-604D-A33C-DC761746FA0B}"/>
                </a:ext>
              </a:extLst>
            </p:cNvPr>
            <p:cNvGrpSpPr/>
            <p:nvPr/>
          </p:nvGrpSpPr>
          <p:grpSpPr>
            <a:xfrm>
              <a:off x="6088206" y="1276497"/>
              <a:ext cx="1285783" cy="321445"/>
              <a:chOff x="5087802" y="0"/>
              <a:chExt cx="1349971" cy="337492"/>
            </a:xfrm>
          </p:grpSpPr>
          <p:sp>
            <p:nvSpPr>
              <p:cNvPr id="11" name="Chevron 10">
                <a:extLst>
                  <a:ext uri="{FF2B5EF4-FFF2-40B4-BE49-F238E27FC236}">
                    <a16:creationId xmlns:a16="http://schemas.microsoft.com/office/drawing/2014/main" id="{2FEB247B-AB9C-994A-9DBB-6217E1CCBC44}"/>
                  </a:ext>
                </a:extLst>
              </p:cNvPr>
              <p:cNvSpPr/>
              <p:nvPr/>
            </p:nvSpPr>
            <p:spPr>
              <a:xfrm>
                <a:off x="5087802" y="0"/>
                <a:ext cx="1349971" cy="337492"/>
              </a:xfrm>
              <a:prstGeom prst="chevron">
                <a:avLst/>
              </a:prstGeom>
              <a:solidFill>
                <a:schemeClr val="bg2"/>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2" name="Chevron 4">
                <a:extLst>
                  <a:ext uri="{FF2B5EF4-FFF2-40B4-BE49-F238E27FC236}">
                    <a16:creationId xmlns:a16="http://schemas.microsoft.com/office/drawing/2014/main" id="{98220064-983B-1E41-AF1C-F2C2CA2444A4}"/>
                  </a:ext>
                </a:extLst>
              </p:cNvPr>
              <p:cNvSpPr txBox="1"/>
              <p:nvPr/>
            </p:nvSpPr>
            <p:spPr>
              <a:xfrm>
                <a:off x="5256549" y="0"/>
                <a:ext cx="1012479" cy="33749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mj-lt"/>
                  </a:rPr>
                  <a:t>5</a:t>
                </a:r>
                <a:endParaRPr lang="en-US" sz="2400" b="1" kern="1200" dirty="0">
                  <a:solidFill>
                    <a:schemeClr val="tx1"/>
                  </a:solidFill>
                  <a:latin typeface="+mj-lt"/>
                  <a:ea typeface="+mn-ea"/>
                  <a:cs typeface="+mn-cs"/>
                </a:endParaRPr>
              </a:p>
            </p:txBody>
          </p:sp>
        </p:grpSp>
        <p:sp>
          <p:nvSpPr>
            <p:cNvPr id="7" name="Right Arrow 6">
              <a:extLst>
                <a:ext uri="{FF2B5EF4-FFF2-40B4-BE49-F238E27FC236}">
                  <a16:creationId xmlns:a16="http://schemas.microsoft.com/office/drawing/2014/main" id="{991D9421-0054-174B-A4C0-8F44D9C680A7}"/>
                </a:ext>
              </a:extLst>
            </p:cNvPr>
            <p:cNvSpPr/>
            <p:nvPr/>
          </p:nvSpPr>
          <p:spPr>
            <a:xfrm rot="5214987">
              <a:off x="6752309" y="1651516"/>
              <a:ext cx="56773" cy="56253"/>
            </a:xfrm>
            <a:prstGeom prst="rightArrow">
              <a:avLst>
                <a:gd name="adj1" fmla="val 667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sp>
        <p:grpSp>
          <p:nvGrpSpPr>
            <p:cNvPr id="8" name="Group 7">
              <a:extLst>
                <a:ext uri="{FF2B5EF4-FFF2-40B4-BE49-F238E27FC236}">
                  <a16:creationId xmlns:a16="http://schemas.microsoft.com/office/drawing/2014/main" id="{5726D028-734F-8B45-82C8-2A4AA9FAC6BF}"/>
                </a:ext>
              </a:extLst>
            </p:cNvPr>
            <p:cNvGrpSpPr/>
            <p:nvPr/>
          </p:nvGrpSpPr>
          <p:grpSpPr>
            <a:xfrm>
              <a:off x="6141918" y="1733032"/>
              <a:ext cx="1285784" cy="1745045"/>
              <a:chOff x="5152655" y="456535"/>
              <a:chExt cx="1349971" cy="1832158"/>
            </a:xfrm>
          </p:grpSpPr>
          <p:sp>
            <p:nvSpPr>
              <p:cNvPr id="9" name="Rectangle 8">
                <a:extLst>
                  <a:ext uri="{FF2B5EF4-FFF2-40B4-BE49-F238E27FC236}">
                    <a16:creationId xmlns:a16="http://schemas.microsoft.com/office/drawing/2014/main" id="{8EB10F5E-E2A4-0947-B642-5AB3F0A5D453}"/>
                  </a:ext>
                </a:extLst>
              </p:cNvPr>
              <p:cNvSpPr/>
              <p:nvPr/>
            </p:nvSpPr>
            <p:spPr>
              <a:xfrm>
                <a:off x="5152655" y="456535"/>
                <a:ext cx="1349971" cy="1832158"/>
              </a:xfrm>
              <a:prstGeom prst="rect">
                <a:avLst/>
              </a:prstGeom>
            </p:spPr>
            <p:style>
              <a:lnRef idx="2">
                <a:schemeClr val="dk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sp>
          <p:sp>
            <p:nvSpPr>
              <p:cNvPr id="10" name="TextBox 9">
                <a:extLst>
                  <a:ext uri="{FF2B5EF4-FFF2-40B4-BE49-F238E27FC236}">
                    <a16:creationId xmlns:a16="http://schemas.microsoft.com/office/drawing/2014/main" id="{85A8F0C6-27F0-584F-B203-F45CF60107AA}"/>
                  </a:ext>
                </a:extLst>
              </p:cNvPr>
              <p:cNvSpPr txBox="1"/>
              <p:nvPr/>
            </p:nvSpPr>
            <p:spPr>
              <a:xfrm>
                <a:off x="5152655" y="456535"/>
                <a:ext cx="1349971" cy="183215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22860" tIns="22860" rIns="22860" bIns="22860" numCol="1" spcCol="1270" anchor="ctr" anchorCtr="0">
                <a:noAutofit/>
              </a:bodyPr>
              <a:lstStyle/>
              <a:p>
                <a:pPr lvl="0" algn="ctr"/>
                <a:r>
                  <a:rPr lang="en-US" sz="1100" b="1" dirty="0">
                    <a:solidFill>
                      <a:schemeClr val="tx1"/>
                    </a:solidFill>
                    <a:latin typeface="+mj-lt"/>
                  </a:rPr>
                  <a:t>Compile a sample of laws relevant to your project</a:t>
                </a:r>
              </a:p>
            </p:txBody>
          </p:sp>
        </p:grpSp>
        <p:grpSp>
          <p:nvGrpSpPr>
            <p:cNvPr id="13" name="Group 12">
              <a:extLst>
                <a:ext uri="{FF2B5EF4-FFF2-40B4-BE49-F238E27FC236}">
                  <a16:creationId xmlns:a16="http://schemas.microsoft.com/office/drawing/2014/main" id="{6D22BCB9-BF46-FC47-B33D-126228C880B6}"/>
                </a:ext>
              </a:extLst>
            </p:cNvPr>
            <p:cNvGrpSpPr/>
            <p:nvPr/>
          </p:nvGrpSpPr>
          <p:grpSpPr>
            <a:xfrm>
              <a:off x="7648228" y="1276497"/>
              <a:ext cx="1285783" cy="321445"/>
              <a:chOff x="5087802" y="0"/>
              <a:chExt cx="1349971" cy="337492"/>
            </a:xfrm>
          </p:grpSpPr>
          <p:sp>
            <p:nvSpPr>
              <p:cNvPr id="18" name="Chevron 17">
                <a:extLst>
                  <a:ext uri="{FF2B5EF4-FFF2-40B4-BE49-F238E27FC236}">
                    <a16:creationId xmlns:a16="http://schemas.microsoft.com/office/drawing/2014/main" id="{3DCB87C4-2C0B-D84B-B4D5-A0CFB9FA3992}"/>
                  </a:ext>
                </a:extLst>
              </p:cNvPr>
              <p:cNvSpPr/>
              <p:nvPr/>
            </p:nvSpPr>
            <p:spPr>
              <a:xfrm>
                <a:off x="5087802" y="0"/>
                <a:ext cx="1349971" cy="337492"/>
              </a:xfrm>
              <a:prstGeom prst="chevron">
                <a:avLst/>
              </a:prstGeom>
              <a:solidFill>
                <a:schemeClr val="bg2"/>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9" name="Chevron 4">
                <a:extLst>
                  <a:ext uri="{FF2B5EF4-FFF2-40B4-BE49-F238E27FC236}">
                    <a16:creationId xmlns:a16="http://schemas.microsoft.com/office/drawing/2014/main" id="{3DAB10C2-F3D9-A349-946B-D7B35C297D5F}"/>
                  </a:ext>
                </a:extLst>
              </p:cNvPr>
              <p:cNvSpPr txBox="1"/>
              <p:nvPr/>
            </p:nvSpPr>
            <p:spPr>
              <a:xfrm>
                <a:off x="5256548" y="0"/>
                <a:ext cx="1012479" cy="33749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mj-lt"/>
                  </a:rPr>
                  <a:t>6</a:t>
                </a:r>
                <a:endParaRPr lang="en-US" sz="2400" b="1" kern="1200" dirty="0">
                  <a:solidFill>
                    <a:schemeClr val="tx1"/>
                  </a:solidFill>
                  <a:latin typeface="+mj-lt"/>
                  <a:ea typeface="+mn-ea"/>
                  <a:cs typeface="+mn-cs"/>
                </a:endParaRPr>
              </a:p>
            </p:txBody>
          </p:sp>
        </p:grpSp>
        <p:sp>
          <p:nvSpPr>
            <p:cNvPr id="14" name="Right Arrow 13">
              <a:extLst>
                <a:ext uri="{FF2B5EF4-FFF2-40B4-BE49-F238E27FC236}">
                  <a16:creationId xmlns:a16="http://schemas.microsoft.com/office/drawing/2014/main" id="{8138999B-9210-0746-873D-147C668CB065}"/>
                </a:ext>
              </a:extLst>
            </p:cNvPr>
            <p:cNvSpPr/>
            <p:nvPr/>
          </p:nvSpPr>
          <p:spPr>
            <a:xfrm rot="5214987">
              <a:off x="8357259" y="1654697"/>
              <a:ext cx="59607" cy="59061"/>
            </a:xfrm>
            <a:prstGeom prst="rightArrow">
              <a:avLst>
                <a:gd name="adj1" fmla="val 667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sp>
        <p:grpSp>
          <p:nvGrpSpPr>
            <p:cNvPr id="15" name="Group 14">
              <a:extLst>
                <a:ext uri="{FF2B5EF4-FFF2-40B4-BE49-F238E27FC236}">
                  <a16:creationId xmlns:a16="http://schemas.microsoft.com/office/drawing/2014/main" id="{897B0576-1066-2C40-A0BE-41BE05D93818}"/>
                </a:ext>
              </a:extLst>
            </p:cNvPr>
            <p:cNvGrpSpPr/>
            <p:nvPr/>
          </p:nvGrpSpPr>
          <p:grpSpPr>
            <a:xfrm>
              <a:off x="7713080" y="1733032"/>
              <a:ext cx="1285784" cy="1745045"/>
              <a:chOff x="5152655" y="456535"/>
              <a:chExt cx="1349971" cy="1832158"/>
            </a:xfrm>
          </p:grpSpPr>
          <p:sp>
            <p:nvSpPr>
              <p:cNvPr id="16" name="Rectangle 15">
                <a:extLst>
                  <a:ext uri="{FF2B5EF4-FFF2-40B4-BE49-F238E27FC236}">
                    <a16:creationId xmlns:a16="http://schemas.microsoft.com/office/drawing/2014/main" id="{E43EE848-A8B8-D045-B987-18223D8A8C0E}"/>
                  </a:ext>
                </a:extLst>
              </p:cNvPr>
              <p:cNvSpPr/>
              <p:nvPr/>
            </p:nvSpPr>
            <p:spPr>
              <a:xfrm>
                <a:off x="5152655" y="456535"/>
                <a:ext cx="1349971" cy="1832158"/>
              </a:xfrm>
              <a:prstGeom prst="rect">
                <a:avLst/>
              </a:prstGeom>
            </p:spPr>
            <p:style>
              <a:lnRef idx="2">
                <a:schemeClr val="dk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sp>
          <p:sp>
            <p:nvSpPr>
              <p:cNvPr id="17" name="TextBox 16">
                <a:extLst>
                  <a:ext uri="{FF2B5EF4-FFF2-40B4-BE49-F238E27FC236}">
                    <a16:creationId xmlns:a16="http://schemas.microsoft.com/office/drawing/2014/main" id="{DC87437C-5FA2-5047-A63F-A660318A9FC4}"/>
                  </a:ext>
                </a:extLst>
              </p:cNvPr>
              <p:cNvSpPr txBox="1"/>
              <p:nvPr/>
            </p:nvSpPr>
            <p:spPr>
              <a:xfrm>
                <a:off x="5152655" y="456535"/>
                <a:ext cx="1349971" cy="183215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22860" tIns="22860" rIns="22860" bIns="22860" numCol="1" spcCol="1270" anchor="ctr" anchorCtr="0">
                <a:noAutofit/>
              </a:bodyPr>
              <a:lstStyle/>
              <a:p>
                <a:pPr lvl="0" algn="ctr"/>
                <a:r>
                  <a:rPr lang="en-US" sz="1100" b="1" dirty="0">
                    <a:solidFill>
                      <a:schemeClr val="tx1"/>
                    </a:solidFill>
                    <a:latin typeface="+mj-lt"/>
                  </a:rPr>
                  <a:t>Generate preliminary list of constructs (features of the law) </a:t>
                </a:r>
              </a:p>
            </p:txBody>
          </p:sp>
        </p:grpSp>
      </p:grpSp>
    </p:spTree>
    <p:extLst>
      <p:ext uri="{BB962C8B-B14F-4D97-AF65-F5344CB8AC3E}">
        <p14:creationId xmlns:p14="http://schemas.microsoft.com/office/powerpoint/2010/main" val="3244520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F340-28EA-484D-998A-C4F8D958C243}"/>
              </a:ext>
            </a:extLst>
          </p:cNvPr>
          <p:cNvSpPr>
            <a:spLocks noGrp="1"/>
          </p:cNvSpPr>
          <p:nvPr>
            <p:ph type="title"/>
          </p:nvPr>
        </p:nvSpPr>
        <p:spPr>
          <a:xfrm>
            <a:off x="265500" y="1229065"/>
            <a:ext cx="4045200" cy="2685371"/>
          </a:xfrm>
        </p:spPr>
        <p:txBody>
          <a:bodyPr/>
          <a:lstStyle/>
          <a:p>
            <a:r>
              <a:rPr lang="en-US" dirty="0"/>
              <a:t>1. Identifying reliable secondary sources</a:t>
            </a:r>
          </a:p>
        </p:txBody>
      </p:sp>
      <p:sp>
        <p:nvSpPr>
          <p:cNvPr id="4" name="Text Placeholder 3">
            <a:extLst>
              <a:ext uri="{FF2B5EF4-FFF2-40B4-BE49-F238E27FC236}">
                <a16:creationId xmlns:a16="http://schemas.microsoft.com/office/drawing/2014/main" id="{BB30F05C-0BCA-1D4A-A2B0-207625779240}"/>
              </a:ext>
            </a:extLst>
          </p:cNvPr>
          <p:cNvSpPr>
            <a:spLocks noGrp="1"/>
          </p:cNvSpPr>
          <p:nvPr>
            <p:ph type="body" idx="2"/>
          </p:nvPr>
        </p:nvSpPr>
        <p:spPr/>
        <p:txBody>
          <a:bodyPr/>
          <a:lstStyle/>
          <a:p>
            <a:pPr marL="114300" indent="0">
              <a:buNone/>
            </a:pPr>
            <a:r>
              <a:rPr lang="en-US" dirty="0"/>
              <a:t>Secondary sources can include:</a:t>
            </a:r>
          </a:p>
          <a:p>
            <a:r>
              <a:rPr lang="en-US" dirty="0"/>
              <a:t>Articles</a:t>
            </a:r>
          </a:p>
          <a:p>
            <a:r>
              <a:rPr lang="en-US" dirty="0"/>
              <a:t>Tables</a:t>
            </a:r>
          </a:p>
          <a:p>
            <a:r>
              <a:rPr lang="en-US" dirty="0"/>
              <a:t>Books</a:t>
            </a:r>
          </a:p>
          <a:p>
            <a:r>
              <a:rPr lang="en-US" dirty="0"/>
              <a:t>Websites</a:t>
            </a:r>
          </a:p>
          <a:p>
            <a:r>
              <a:rPr lang="en-US" dirty="0"/>
              <a:t>Legal datasets</a:t>
            </a:r>
          </a:p>
        </p:txBody>
      </p:sp>
    </p:spTree>
    <p:extLst>
      <p:ext uri="{BB962C8B-B14F-4D97-AF65-F5344CB8AC3E}">
        <p14:creationId xmlns:p14="http://schemas.microsoft.com/office/powerpoint/2010/main" val="51593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F340-28EA-484D-998A-C4F8D958C243}"/>
              </a:ext>
            </a:extLst>
          </p:cNvPr>
          <p:cNvSpPr>
            <a:spLocks noGrp="1"/>
          </p:cNvSpPr>
          <p:nvPr>
            <p:ph type="title"/>
          </p:nvPr>
        </p:nvSpPr>
        <p:spPr>
          <a:xfrm>
            <a:off x="265500" y="1529383"/>
            <a:ext cx="4045200" cy="2084735"/>
          </a:xfrm>
        </p:spPr>
        <p:txBody>
          <a:bodyPr/>
          <a:lstStyle/>
          <a:p>
            <a:r>
              <a:rPr lang="en-US" dirty="0"/>
              <a:t>2. Draft a background memorandum</a:t>
            </a:r>
          </a:p>
        </p:txBody>
      </p:sp>
      <p:sp>
        <p:nvSpPr>
          <p:cNvPr id="4" name="Text Placeholder 3">
            <a:extLst>
              <a:ext uri="{FF2B5EF4-FFF2-40B4-BE49-F238E27FC236}">
                <a16:creationId xmlns:a16="http://schemas.microsoft.com/office/drawing/2014/main" id="{BB30F05C-0BCA-1D4A-A2B0-207625779240}"/>
              </a:ext>
            </a:extLst>
          </p:cNvPr>
          <p:cNvSpPr>
            <a:spLocks noGrp="1"/>
          </p:cNvSpPr>
          <p:nvPr>
            <p:ph type="body" idx="2"/>
          </p:nvPr>
        </p:nvSpPr>
        <p:spPr/>
        <p:txBody>
          <a:bodyPr/>
          <a:lstStyle/>
          <a:p>
            <a:r>
              <a:rPr lang="en-US" dirty="0"/>
              <a:t>Use the secondary sources you identified to summarize the current state of the law</a:t>
            </a:r>
          </a:p>
          <a:p>
            <a:r>
              <a:rPr lang="en-US" dirty="0"/>
              <a:t>Two researchers will each write a background memorandum that will:</a:t>
            </a:r>
          </a:p>
          <a:p>
            <a:pPr lvl="1"/>
            <a:r>
              <a:rPr lang="en-US" dirty="0"/>
              <a:t>Explore the legal landscape for your project</a:t>
            </a:r>
          </a:p>
          <a:p>
            <a:pPr lvl="1"/>
            <a:r>
              <a:rPr lang="en-US" dirty="0"/>
              <a:t>Identify sources of law (e.g. Statutes, Regulations, Policies) and how they interact</a:t>
            </a:r>
          </a:p>
          <a:p>
            <a:pPr lvl="1"/>
            <a:r>
              <a:rPr lang="en-US" dirty="0"/>
              <a:t>Identify key elements of the laws you are studying</a:t>
            </a:r>
          </a:p>
        </p:txBody>
      </p:sp>
    </p:spTree>
    <p:extLst>
      <p:ext uri="{BB962C8B-B14F-4D97-AF65-F5344CB8AC3E}">
        <p14:creationId xmlns:p14="http://schemas.microsoft.com/office/powerpoint/2010/main" val="3649224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F340-28EA-484D-998A-C4F8D958C243}"/>
              </a:ext>
            </a:extLst>
          </p:cNvPr>
          <p:cNvSpPr>
            <a:spLocks noGrp="1"/>
          </p:cNvSpPr>
          <p:nvPr>
            <p:ph type="title"/>
          </p:nvPr>
        </p:nvSpPr>
        <p:spPr>
          <a:xfrm>
            <a:off x="265500" y="1565241"/>
            <a:ext cx="4045200" cy="2013018"/>
          </a:xfrm>
        </p:spPr>
        <p:txBody>
          <a:bodyPr/>
          <a:lstStyle/>
          <a:p>
            <a:r>
              <a:rPr lang="en-US" dirty="0"/>
              <a:t>3. Draft a five state memorandum</a:t>
            </a:r>
          </a:p>
        </p:txBody>
      </p:sp>
      <p:sp>
        <p:nvSpPr>
          <p:cNvPr id="4" name="Text Placeholder 3">
            <a:extLst>
              <a:ext uri="{FF2B5EF4-FFF2-40B4-BE49-F238E27FC236}">
                <a16:creationId xmlns:a16="http://schemas.microsoft.com/office/drawing/2014/main" id="{BB30F05C-0BCA-1D4A-A2B0-207625779240}"/>
              </a:ext>
            </a:extLst>
          </p:cNvPr>
          <p:cNvSpPr>
            <a:spLocks noGrp="1"/>
          </p:cNvSpPr>
          <p:nvPr>
            <p:ph type="body" idx="2"/>
          </p:nvPr>
        </p:nvSpPr>
        <p:spPr/>
        <p:txBody>
          <a:bodyPr/>
          <a:lstStyle/>
          <a:p>
            <a:r>
              <a:rPr lang="en-US" dirty="0"/>
              <a:t>Two researchers will research five states (or jurisdictions) each for an initial sample of 10 states</a:t>
            </a:r>
          </a:p>
          <a:p>
            <a:r>
              <a:rPr lang="en-US" dirty="0"/>
              <a:t>Goals:</a:t>
            </a:r>
          </a:p>
          <a:p>
            <a:pPr lvl="1"/>
            <a:r>
              <a:rPr lang="en-US" dirty="0"/>
              <a:t>Identify source and structure of the law</a:t>
            </a:r>
          </a:p>
          <a:p>
            <a:pPr lvl="1"/>
            <a:r>
              <a:rPr lang="en-US" dirty="0"/>
              <a:t>Present a sample of laws relevant to your topic</a:t>
            </a:r>
          </a:p>
          <a:p>
            <a:pPr lvl="1"/>
            <a:r>
              <a:rPr lang="en-US" dirty="0"/>
              <a:t>Identify variation in the law</a:t>
            </a:r>
          </a:p>
        </p:txBody>
      </p:sp>
    </p:spTree>
    <p:extLst>
      <p:ext uri="{BB962C8B-B14F-4D97-AF65-F5344CB8AC3E}">
        <p14:creationId xmlns:p14="http://schemas.microsoft.com/office/powerpoint/2010/main" val="2311267403"/>
      </p:ext>
    </p:extLst>
  </p:cSld>
  <p:clrMapOvr>
    <a:masterClrMapping/>
  </p:clrMapOvr>
</p:sld>
</file>

<file path=ppt/theme/theme1.xml><?xml version="1.0" encoding="utf-8"?>
<a:theme xmlns:a="http://schemas.openxmlformats.org/drawingml/2006/main" name="Temple University">
  <a:themeElements>
    <a:clrScheme name="CPHLR">
      <a:dk1>
        <a:srgbClr val="000000"/>
      </a:dk1>
      <a:lt1>
        <a:sysClr val="window" lastClr="FFFFFF"/>
      </a:lt1>
      <a:dk2>
        <a:srgbClr val="9D2235"/>
      </a:dk2>
      <a:lt2>
        <a:srgbClr val="E4E2DB"/>
      </a:lt2>
      <a:accent1>
        <a:srgbClr val="D22730"/>
      </a:accent1>
      <a:accent2>
        <a:srgbClr val="EAAA00"/>
      </a:accent2>
      <a:accent3>
        <a:srgbClr val="D1E2EC"/>
      </a:accent3>
      <a:accent4>
        <a:srgbClr val="CEB888"/>
      </a:accent4>
      <a:accent5>
        <a:srgbClr val="9A7E40"/>
      </a:accent5>
      <a:accent6>
        <a:srgbClr val="001E62"/>
      </a:accent6>
      <a:hlink>
        <a:srgbClr val="9D2235"/>
      </a:hlink>
      <a:folHlink>
        <a:srgbClr val="9D2235"/>
      </a:folHlink>
    </a:clrScheme>
    <a:fontScheme name="Custom 1">
      <a:majorFont>
        <a:latin typeface="Roboto Condense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e University __ Presentation Template  May 2019 [Read-Only]" id="{6368B027-36AF-43CF-8CD3-5B833EE24CB6}" vid="{A39FD72F-5173-413C-851D-FF5B286A9AB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16D9E501449E45B5F0911387805FB7" ma:contentTypeVersion="12" ma:contentTypeDescription="Create a new document." ma:contentTypeScope="" ma:versionID="b59fd36a3f74b4aa4eb5b4db9fe96712">
  <xsd:schema xmlns:xsd="http://www.w3.org/2001/XMLSchema" xmlns:xs="http://www.w3.org/2001/XMLSchema" xmlns:p="http://schemas.microsoft.com/office/2006/metadata/properties" xmlns:ns2="4f35ebbe-96a3-452c-9ad6-c433b66b3b7c" xmlns:ns3="d63cf58d-1ce7-4a91-a7fe-a31275f51f57" targetNamespace="http://schemas.microsoft.com/office/2006/metadata/properties" ma:root="true" ma:fieldsID="26552797bc1e2ea79f2a9fcd1de593f4" ns2:_="" ns3:_="">
    <xsd:import namespace="4f35ebbe-96a3-452c-9ad6-c433b66b3b7c"/>
    <xsd:import namespace="d63cf58d-1ce7-4a91-a7fe-a31275f51f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35ebbe-96a3-452c-9ad6-c433b66b3b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3cf58d-1ce7-4a91-a7fe-a31275f51f5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4f35ebbe-96a3-452c-9ad6-c433b66b3b7c" xsi:nil="true"/>
  </documentManagement>
</p:properties>
</file>

<file path=customXml/itemProps1.xml><?xml version="1.0" encoding="utf-8"?>
<ds:datastoreItem xmlns:ds="http://schemas.openxmlformats.org/officeDocument/2006/customXml" ds:itemID="{AA33FC72-03F6-42C0-8BD2-D9989AFBDF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35ebbe-96a3-452c-9ad6-c433b66b3b7c"/>
    <ds:schemaRef ds:uri="d63cf58d-1ce7-4a91-a7fe-a31275f51f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29D897-3762-4533-96CB-F6FFCD0FB03E}">
  <ds:schemaRefs>
    <ds:schemaRef ds:uri="http://schemas.microsoft.com/sharepoint/v3/contenttype/forms"/>
  </ds:schemaRefs>
</ds:datastoreItem>
</file>

<file path=customXml/itemProps3.xml><?xml version="1.0" encoding="utf-8"?>
<ds:datastoreItem xmlns:ds="http://schemas.openxmlformats.org/officeDocument/2006/customXml" ds:itemID="{50EC1EE3-43A7-4EF7-961C-C2F2CBEA0643}">
  <ds:schemaRefs>
    <ds:schemaRef ds:uri="http://schemas.microsoft.com/office/2006/metadata/properties"/>
    <ds:schemaRef ds:uri="http://schemas.microsoft.com/office/infopath/2007/PartnerControls"/>
    <ds:schemaRef ds:uri="4f35ebbe-96a3-452c-9ad6-c433b66b3b7c"/>
  </ds:schemaRefs>
</ds:datastoreItem>
</file>

<file path=docProps/app.xml><?xml version="1.0" encoding="utf-8"?>
<Properties xmlns="http://schemas.openxmlformats.org/officeDocument/2006/extended-properties" xmlns:vt="http://schemas.openxmlformats.org/officeDocument/2006/docPropsVTypes">
  <Template>Temple University CPHLR __ Presentation Template May 2019</Template>
  <TotalTime>359</TotalTime>
  <Words>2586</Words>
  <Application>Microsoft Macintosh PowerPoint</Application>
  <PresentationFormat>On-screen Show (16:9)</PresentationFormat>
  <Paragraphs>204</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Roboto</vt:lpstr>
      <vt:lpstr>Roboto Condensed</vt:lpstr>
      <vt:lpstr>Oswald</vt:lpstr>
      <vt:lpstr>Roboto Medium</vt:lpstr>
      <vt:lpstr>Temple University</vt:lpstr>
      <vt:lpstr>Defining the Scope of the Project and Conducting Background Research</vt:lpstr>
      <vt:lpstr>Learning objectives</vt:lpstr>
      <vt:lpstr>Defining “scoping”</vt:lpstr>
      <vt:lpstr>Defining and redefining the  project scope</vt:lpstr>
      <vt:lpstr>From background research to coding questions</vt:lpstr>
      <vt:lpstr>Background research</vt:lpstr>
      <vt:lpstr>1. Identifying reliable secondary sources</vt:lpstr>
      <vt:lpstr>2. Draft a background memorandum</vt:lpstr>
      <vt:lpstr>3. Draft a five state memorandum</vt:lpstr>
      <vt:lpstr>4. Search strategy</vt:lpstr>
      <vt:lpstr>4. Search strategy</vt:lpstr>
      <vt:lpstr>4. Search strategy</vt:lpstr>
      <vt:lpstr>4. Search strategy</vt:lpstr>
      <vt:lpstr>5. Compile a sample of laws</vt:lpstr>
      <vt:lpstr>6. Generate a preliminary list of constructs</vt:lpstr>
      <vt:lpstr>Generating constructs</vt:lpstr>
      <vt:lpstr>Generating preliminary constructs list</vt:lpstr>
      <vt:lpstr>Summary: Defining the scope</vt:lpstr>
      <vt:lpstr>Summary: Background research</vt:lpstr>
      <vt:lpstr>PowerPoint Presentation</vt:lpstr>
    </vt:vector>
  </TitlesOfParts>
  <Company>Temple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Title</dc:title>
  <dc:creator>Bethany R Saxon</dc:creator>
  <cp:lastModifiedBy>Hope Holroyd</cp:lastModifiedBy>
  <cp:revision>19</cp:revision>
  <dcterms:created xsi:type="dcterms:W3CDTF">2021-04-22T16:43:57Z</dcterms:created>
  <dcterms:modified xsi:type="dcterms:W3CDTF">2022-02-21T17:28:44Z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0x0101003616D9E501449E45B5F0911387805FB7</vt:lpwstr>
  </property>
  <property fmtid="{D5CDD505-2E9C-101B-9397-08002B2CF9AE}" pid="3" name="Order">
    <vt:r8>600</vt:r8>
  </property>
  <property fmtid="{D5CDD505-2E9C-101B-9397-08002B2CF9AE}" pid="4" name="ComplianceAssetId">
    <vt:lpwstr/>
  </property>
  <property fmtid="{D5CDD505-2E9C-101B-9397-08002B2CF9AE}" pid="5" name="_ExtendedDescription">
    <vt:lpwstr/>
  </property>
  <property fmtid="{D5CDD505-2E9C-101B-9397-08002B2CF9AE}" pid="6" name="_SourceUrl">
    <vt:lpwstr/>
  </property>
  <property fmtid="{D5CDD505-2E9C-101B-9397-08002B2CF9AE}" pid="7" name="_SharedFileIndex">
    <vt:lpwstr/>
  </property>
</Properties>
</file>