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28"/>
  </p:notesMasterIdLst>
  <p:sldIdLst>
    <p:sldId id="256" r:id="rId5"/>
    <p:sldId id="268" r:id="rId6"/>
    <p:sldId id="825" r:id="rId7"/>
    <p:sldId id="826" r:id="rId8"/>
    <p:sldId id="827" r:id="rId9"/>
    <p:sldId id="828" r:id="rId10"/>
    <p:sldId id="829" r:id="rId11"/>
    <p:sldId id="830" r:id="rId12"/>
    <p:sldId id="259" r:id="rId13"/>
    <p:sldId id="831" r:id="rId14"/>
    <p:sldId id="832" r:id="rId15"/>
    <p:sldId id="833" r:id="rId16"/>
    <p:sldId id="834" r:id="rId17"/>
    <p:sldId id="835" r:id="rId18"/>
    <p:sldId id="836" r:id="rId19"/>
    <p:sldId id="837" r:id="rId20"/>
    <p:sldId id="839" r:id="rId21"/>
    <p:sldId id="840" r:id="rId22"/>
    <p:sldId id="841" r:id="rId23"/>
    <p:sldId id="842" r:id="rId24"/>
    <p:sldId id="843" r:id="rId25"/>
    <p:sldId id="844" r:id="rId26"/>
    <p:sldId id="267" r:id="rId27"/>
  </p:sldIdLst>
  <p:sldSz cx="9144000" cy="5143500" type="screen16x9"/>
  <p:notesSz cx="6858000" cy="9144000"/>
  <p:embeddedFontLst>
    <p:embeddedFont>
      <p:font typeface="Oswald" pitchFamily="2" charset="77"/>
      <p:regular r:id="rId29"/>
      <p:bold r:id="rId30"/>
    </p:embeddedFont>
    <p:embeddedFont>
      <p:font typeface="Roboto" panose="02000000000000000000" pitchFamily="2" charset="0"/>
      <p:regular r:id="rId31"/>
      <p:bold r:id="rId32"/>
      <p:italic r:id="rId33"/>
      <p:boldItalic r:id="rId34"/>
    </p:embeddedFont>
    <p:embeddedFont>
      <p:font typeface="Roboto Condensed" panose="02000000000000000000" pitchFamily="2" charset="0"/>
      <p:regular r:id="rId35"/>
      <p:bold r:id="rId36"/>
      <p:italic r:id="rId37"/>
      <p:boldItalic r:id="rId38"/>
    </p:embeddedFont>
    <p:embeddedFont>
      <p:font typeface="Roboto Medium"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86285"/>
  </p:normalViewPr>
  <p:slideViewPr>
    <p:cSldViewPr snapToGrid="0" snapToObjects="1">
      <p:cViewPr>
        <p:scale>
          <a:sx n="126" d="100"/>
          <a:sy n="126" d="100"/>
        </p:scale>
        <p:origin x="165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9254-21BB-4E15-80C5-7D21FD50DE37}" type="doc">
      <dgm:prSet loTypeId="urn:microsoft.com/office/officeart/2005/8/layout/StepDownProcess" loCatId="pyramid" qsTypeId="urn:microsoft.com/office/officeart/2005/8/quickstyle/simple1" qsCatId="simple" csTypeId="urn:microsoft.com/office/officeart/2005/8/colors/colorful1" csCatId="colorful" phldr="1"/>
      <dgm:spPr/>
    </dgm:pt>
    <dgm:pt modelId="{E3254971-FC35-4CDB-8B50-B2D2DF55A46A}">
      <dgm:prSet phldrT="[Text]"/>
      <dgm:spPr>
        <a:xfrm>
          <a:off x="1727584" y="1807679"/>
          <a:ext cx="1040631" cy="728408"/>
        </a:xfrm>
        <a:solidFill>
          <a:schemeClr val="accent4"/>
        </a:solidFill>
        <a:ln>
          <a:noFill/>
        </a:ln>
      </dgm:spPr>
      <dgm:t>
        <a:bodyPr/>
        <a:lstStyle/>
        <a:p>
          <a:r>
            <a:rPr lang="en-US" b="1">
              <a:latin typeface="+mj-lt"/>
              <a:ea typeface="+mn-ea"/>
              <a:cs typeface="+mn-cs"/>
            </a:rPr>
            <a:t>State Statutes </a:t>
          </a:r>
        </a:p>
      </dgm:t>
    </dgm:pt>
    <dgm:pt modelId="{BC2625E1-A8E0-42FA-A795-95381E27EC56}" type="parTrans" cxnId="{035BBAE9-3140-4D36-B41C-70351F538F52}">
      <dgm:prSet/>
      <dgm:spPr/>
      <dgm:t>
        <a:bodyPr/>
        <a:lstStyle/>
        <a:p>
          <a:endParaRPr lang="en-US"/>
        </a:p>
      </dgm:t>
    </dgm:pt>
    <dgm:pt modelId="{E277431C-B480-4D06-9AE1-77A047D6E1F3}" type="sibTrans" cxnId="{035BBAE9-3140-4D36-B41C-70351F538F52}">
      <dgm:prSet/>
      <dgm:spPr/>
      <dgm:t>
        <a:bodyPr/>
        <a:lstStyle/>
        <a:p>
          <a:endParaRPr lang="en-US"/>
        </a:p>
      </dgm:t>
    </dgm:pt>
    <dgm:pt modelId="{5ABEE2B9-91B0-4A89-9C52-BAFBF797A80B}">
      <dgm:prSet phldrT="[Text]"/>
      <dgm:spPr>
        <a:xfrm>
          <a:off x="2590378" y="2625922"/>
          <a:ext cx="1040631" cy="728408"/>
        </a:xfrm>
        <a:solidFill>
          <a:srgbClr val="981E32"/>
        </a:solidFill>
        <a:ln>
          <a:noFill/>
        </a:ln>
      </dgm:spPr>
      <dgm:t>
        <a:bodyPr/>
        <a:lstStyle/>
        <a:p>
          <a:r>
            <a:rPr lang="en-US" b="1">
              <a:latin typeface="+mj-lt"/>
              <a:ea typeface="+mn-ea"/>
              <a:cs typeface="+mn-cs"/>
            </a:rPr>
            <a:t>State Regulations</a:t>
          </a:r>
        </a:p>
      </dgm:t>
    </dgm:pt>
    <dgm:pt modelId="{9496A805-A002-43CB-95FB-582416176183}" type="parTrans" cxnId="{66798CDE-137C-498D-B530-E28654ECEF4C}">
      <dgm:prSet/>
      <dgm:spPr/>
      <dgm:t>
        <a:bodyPr/>
        <a:lstStyle/>
        <a:p>
          <a:endParaRPr lang="en-US"/>
        </a:p>
      </dgm:t>
    </dgm:pt>
    <dgm:pt modelId="{44547EF9-2A34-4541-8459-E1D4CD1E54F5}" type="sibTrans" cxnId="{66798CDE-137C-498D-B530-E28654ECEF4C}">
      <dgm:prSet/>
      <dgm:spPr/>
      <dgm:t>
        <a:bodyPr/>
        <a:lstStyle/>
        <a:p>
          <a:endParaRPr lang="en-US"/>
        </a:p>
      </dgm:t>
    </dgm:pt>
    <dgm:pt modelId="{56F071FD-40C5-4E52-9D47-372D10712D5D}">
      <dgm:prSet/>
      <dgm:spPr>
        <a:xfrm>
          <a:off x="864789" y="989436"/>
          <a:ext cx="1040631" cy="728408"/>
        </a:xfrm>
        <a:solidFill>
          <a:schemeClr val="accent5"/>
        </a:solidFill>
        <a:ln>
          <a:noFill/>
        </a:ln>
      </dgm:spPr>
      <dgm:t>
        <a:bodyPr/>
        <a:lstStyle/>
        <a:p>
          <a:r>
            <a:rPr lang="en-US" b="1">
              <a:latin typeface="+mj-lt"/>
              <a:ea typeface="+mn-ea"/>
              <a:cs typeface="+mn-cs"/>
            </a:rPr>
            <a:t>Federal Regulations</a:t>
          </a:r>
        </a:p>
      </dgm:t>
    </dgm:pt>
    <dgm:pt modelId="{F864BE08-BC54-4001-B290-00D53CC0905D}" type="parTrans" cxnId="{1E18C554-A5E9-4C31-9537-0D5797D60702}">
      <dgm:prSet/>
      <dgm:spPr/>
      <dgm:t>
        <a:bodyPr/>
        <a:lstStyle/>
        <a:p>
          <a:endParaRPr lang="en-US"/>
        </a:p>
      </dgm:t>
    </dgm:pt>
    <dgm:pt modelId="{345F1DE7-3B6E-4B68-B402-66FEFBC675FE}" type="sibTrans" cxnId="{1E18C554-A5E9-4C31-9537-0D5797D60702}">
      <dgm:prSet/>
      <dgm:spPr/>
      <dgm:t>
        <a:bodyPr/>
        <a:lstStyle/>
        <a:p>
          <a:endParaRPr lang="en-US"/>
        </a:p>
      </dgm:t>
    </dgm:pt>
    <dgm:pt modelId="{4DAD481E-C467-41C9-9669-23DE1A9427D4}">
      <dgm:prSet/>
      <dgm:spPr>
        <a:xfrm>
          <a:off x="3453172" y="3444166"/>
          <a:ext cx="1040631" cy="728408"/>
        </a:xfrm>
        <a:solidFill>
          <a:srgbClr val="003366"/>
        </a:solidFill>
        <a:ln>
          <a:noFill/>
        </a:ln>
      </dgm:spPr>
      <dgm:t>
        <a:bodyPr/>
        <a:lstStyle/>
        <a:p>
          <a:r>
            <a:rPr lang="en-US" b="1">
              <a:latin typeface="+mj-lt"/>
              <a:ea typeface="+mn-ea"/>
              <a:cs typeface="+mn-cs"/>
            </a:rPr>
            <a:t>Local Ordinances</a:t>
          </a:r>
        </a:p>
      </dgm:t>
    </dgm:pt>
    <dgm:pt modelId="{1021551B-EE2A-43AD-996A-F3A1733CB242}" type="parTrans" cxnId="{113EA2DE-B625-4ADC-AB41-BC83A809888D}">
      <dgm:prSet/>
      <dgm:spPr/>
      <dgm:t>
        <a:bodyPr/>
        <a:lstStyle/>
        <a:p>
          <a:endParaRPr lang="en-US"/>
        </a:p>
      </dgm:t>
    </dgm:pt>
    <dgm:pt modelId="{D3074371-032A-48C9-B6B1-EF4C664198BC}" type="sibTrans" cxnId="{113EA2DE-B625-4ADC-AB41-BC83A809888D}">
      <dgm:prSet/>
      <dgm:spPr/>
      <dgm:t>
        <a:bodyPr/>
        <a:lstStyle/>
        <a:p>
          <a:endParaRPr lang="en-US"/>
        </a:p>
      </dgm:t>
    </dgm:pt>
    <dgm:pt modelId="{62E79F62-6106-F04A-8D6C-5B21B6DF77C2}">
      <dgm:prSet/>
      <dgm:spPr>
        <a:xfrm>
          <a:off x="1995" y="171193"/>
          <a:ext cx="1040631" cy="728408"/>
        </a:xfrm>
        <a:ln>
          <a:noFill/>
        </a:ln>
      </dgm:spPr>
      <dgm:t>
        <a:bodyPr/>
        <a:lstStyle/>
        <a:p>
          <a:r>
            <a:rPr lang="en-US" b="1" dirty="0">
              <a:latin typeface="+mj-lt"/>
              <a:ea typeface="+mn-ea"/>
              <a:cs typeface="+mn-cs"/>
            </a:rPr>
            <a:t>Federal Statutes</a:t>
          </a:r>
        </a:p>
      </dgm:t>
    </dgm:pt>
    <dgm:pt modelId="{6450BD65-770D-2B47-96D9-31FD45DBCCAD}" type="parTrans" cxnId="{040C86C4-F5E5-C545-B633-2275EA8AD67E}">
      <dgm:prSet/>
      <dgm:spPr/>
      <dgm:t>
        <a:bodyPr/>
        <a:lstStyle/>
        <a:p>
          <a:endParaRPr lang="en-US"/>
        </a:p>
      </dgm:t>
    </dgm:pt>
    <dgm:pt modelId="{729374BC-19C9-644D-A997-33847A1A51F1}" type="sibTrans" cxnId="{040C86C4-F5E5-C545-B633-2275EA8AD67E}">
      <dgm:prSet/>
      <dgm:spPr/>
      <dgm:t>
        <a:bodyPr/>
        <a:lstStyle/>
        <a:p>
          <a:endParaRPr lang="en-US"/>
        </a:p>
      </dgm:t>
    </dgm:pt>
    <dgm:pt modelId="{19ED3E51-DF46-AF46-BECC-8BEF8C22D393}" type="pres">
      <dgm:prSet presAssocID="{E2639254-21BB-4E15-80C5-7D21FD50DE37}" presName="rootnode" presStyleCnt="0">
        <dgm:presLayoutVars>
          <dgm:chMax/>
          <dgm:chPref/>
          <dgm:dir/>
          <dgm:animLvl val="lvl"/>
        </dgm:presLayoutVars>
      </dgm:prSet>
      <dgm:spPr/>
    </dgm:pt>
    <dgm:pt modelId="{0F9F6E3B-498F-2A45-9696-F68307E6D0B1}" type="pres">
      <dgm:prSet presAssocID="{62E79F62-6106-F04A-8D6C-5B21B6DF77C2}" presName="composite" presStyleCnt="0"/>
      <dgm:spPr/>
    </dgm:pt>
    <dgm:pt modelId="{186254F5-BA5E-964C-B52F-82E38F56A875}" type="pres">
      <dgm:prSet presAssocID="{62E79F62-6106-F04A-8D6C-5B21B6DF77C2}" presName="bentUpArrow1" presStyleLbl="alignImgPlace1" presStyleIdx="0" presStyleCnt="4"/>
      <dgm:spPr>
        <a:xfrm rot="5400000">
          <a:off x="165772" y="856445"/>
          <a:ext cx="618168" cy="703763"/>
        </a:xfrm>
        <a:prstGeom prst="bentUpArrow">
          <a:avLst>
            <a:gd name="adj1" fmla="val 32840"/>
            <a:gd name="adj2" fmla="val 25000"/>
            <a:gd name="adj3" fmla="val 35780"/>
          </a:avLst>
        </a:prstGeom>
        <a:noFill/>
        <a:ln>
          <a:solidFill>
            <a:srgbClr val="666666"/>
          </a:solidFill>
        </a:ln>
      </dgm:spPr>
    </dgm:pt>
    <dgm:pt modelId="{5D2F460A-5C79-7044-971A-8351D0A35CFC}" type="pres">
      <dgm:prSet presAssocID="{62E79F62-6106-F04A-8D6C-5B21B6DF77C2}" presName="ParentText" presStyleLbl="node1" presStyleIdx="0" presStyleCnt="5">
        <dgm:presLayoutVars>
          <dgm:chMax val="1"/>
          <dgm:chPref val="1"/>
          <dgm:bulletEnabled val="1"/>
        </dgm:presLayoutVars>
      </dgm:prSet>
      <dgm:spPr>
        <a:prstGeom prst="rect">
          <a:avLst/>
        </a:prstGeom>
      </dgm:spPr>
    </dgm:pt>
    <dgm:pt modelId="{A4891FDA-0175-3948-ADFC-FA6B836E278A}" type="pres">
      <dgm:prSet presAssocID="{62E79F62-6106-F04A-8D6C-5B21B6DF77C2}" presName="ChildText" presStyleLbl="revTx" presStyleIdx="0" presStyleCnt="4">
        <dgm:presLayoutVars>
          <dgm:chMax val="0"/>
          <dgm:chPref val="0"/>
          <dgm:bulletEnabled val="1"/>
        </dgm:presLayoutVars>
      </dgm:prSet>
      <dgm:spPr>
        <a:xfrm>
          <a:off x="1042627" y="240663"/>
          <a:ext cx="756856" cy="588731"/>
        </a:xfrm>
        <a:prstGeom prst="rect">
          <a:avLst/>
        </a:prstGeom>
      </dgm:spPr>
    </dgm:pt>
    <dgm:pt modelId="{6AE608BE-2F67-1140-B1E1-4FBB5BE0D085}" type="pres">
      <dgm:prSet presAssocID="{729374BC-19C9-644D-A997-33847A1A51F1}" presName="sibTrans" presStyleCnt="0"/>
      <dgm:spPr/>
    </dgm:pt>
    <dgm:pt modelId="{6D99D4CB-98F1-FA4C-8494-2AA95B24C9BF}" type="pres">
      <dgm:prSet presAssocID="{56F071FD-40C5-4E52-9D47-372D10712D5D}" presName="composite" presStyleCnt="0"/>
      <dgm:spPr/>
    </dgm:pt>
    <dgm:pt modelId="{706E6290-2C67-7044-9D8B-A85CC1A81322}" type="pres">
      <dgm:prSet presAssocID="{56F071FD-40C5-4E52-9D47-372D10712D5D}" presName="bentUpArrow1" presStyleLbl="alignImgPlace1" presStyleIdx="1" presStyleCnt="4"/>
      <dgm:spPr>
        <a:xfrm rot="5400000">
          <a:off x="1028566" y="1674688"/>
          <a:ext cx="618168" cy="703763"/>
        </a:xfrm>
        <a:prstGeom prst="bentUpArrow">
          <a:avLst>
            <a:gd name="adj1" fmla="val 32840"/>
            <a:gd name="adj2" fmla="val 25000"/>
            <a:gd name="adj3" fmla="val 35780"/>
          </a:avLst>
        </a:prstGeom>
        <a:noFill/>
        <a:ln>
          <a:solidFill>
            <a:srgbClr val="666666"/>
          </a:solidFill>
        </a:ln>
      </dgm:spPr>
    </dgm:pt>
    <dgm:pt modelId="{BE2890B6-9B69-D44E-8FAD-C6863AA9D349}" type="pres">
      <dgm:prSet presAssocID="{56F071FD-40C5-4E52-9D47-372D10712D5D}" presName="ParentText" presStyleLbl="node1" presStyleIdx="1" presStyleCnt="5">
        <dgm:presLayoutVars>
          <dgm:chMax val="1"/>
          <dgm:chPref val="1"/>
          <dgm:bulletEnabled val="1"/>
        </dgm:presLayoutVars>
      </dgm:prSet>
      <dgm:spPr>
        <a:prstGeom prst="rect">
          <a:avLst/>
        </a:prstGeom>
      </dgm:spPr>
    </dgm:pt>
    <dgm:pt modelId="{96EBAACF-EB5C-F740-A322-1E3947A77994}" type="pres">
      <dgm:prSet presAssocID="{56F071FD-40C5-4E52-9D47-372D10712D5D}" presName="ChildText" presStyleLbl="revTx" presStyleIdx="1" presStyleCnt="4">
        <dgm:presLayoutVars>
          <dgm:chMax val="0"/>
          <dgm:chPref val="0"/>
          <dgm:bulletEnabled val="1"/>
        </dgm:presLayoutVars>
      </dgm:prSet>
      <dgm:spPr>
        <a:xfrm>
          <a:off x="1905421" y="1058906"/>
          <a:ext cx="756856" cy="588731"/>
        </a:xfrm>
        <a:prstGeom prst="rect">
          <a:avLst/>
        </a:prstGeom>
      </dgm:spPr>
    </dgm:pt>
    <dgm:pt modelId="{8ADCD473-0407-6249-AA8E-3B73A99AC22B}" type="pres">
      <dgm:prSet presAssocID="{345F1DE7-3B6E-4B68-B402-66FEFBC675FE}" presName="sibTrans" presStyleCnt="0"/>
      <dgm:spPr/>
    </dgm:pt>
    <dgm:pt modelId="{38E45973-57BC-B248-AA42-020E48BA6F85}" type="pres">
      <dgm:prSet presAssocID="{E3254971-FC35-4CDB-8B50-B2D2DF55A46A}" presName="composite" presStyleCnt="0"/>
      <dgm:spPr/>
    </dgm:pt>
    <dgm:pt modelId="{1A2D4742-8988-F847-9EEA-8CAD42278D9D}" type="pres">
      <dgm:prSet presAssocID="{E3254971-FC35-4CDB-8B50-B2D2DF55A46A}" presName="bentUpArrow1" presStyleLbl="alignImgPlace1" presStyleIdx="2" presStyleCnt="4"/>
      <dgm:spPr>
        <a:xfrm rot="5400000">
          <a:off x="1891361" y="2492931"/>
          <a:ext cx="618168" cy="703763"/>
        </a:xfrm>
        <a:prstGeom prst="bentUpArrow">
          <a:avLst>
            <a:gd name="adj1" fmla="val 32840"/>
            <a:gd name="adj2" fmla="val 25000"/>
            <a:gd name="adj3" fmla="val 35780"/>
          </a:avLst>
        </a:prstGeom>
        <a:noFill/>
        <a:ln>
          <a:solidFill>
            <a:srgbClr val="666666"/>
          </a:solidFill>
        </a:ln>
      </dgm:spPr>
    </dgm:pt>
    <dgm:pt modelId="{9113415A-1198-A643-9D56-BBA96977B476}" type="pres">
      <dgm:prSet presAssocID="{E3254971-FC35-4CDB-8B50-B2D2DF55A46A}" presName="ParentText" presStyleLbl="node1" presStyleIdx="2" presStyleCnt="5">
        <dgm:presLayoutVars>
          <dgm:chMax val="1"/>
          <dgm:chPref val="1"/>
          <dgm:bulletEnabled val="1"/>
        </dgm:presLayoutVars>
      </dgm:prSet>
      <dgm:spPr>
        <a:prstGeom prst="rect">
          <a:avLst/>
        </a:prstGeom>
      </dgm:spPr>
    </dgm:pt>
    <dgm:pt modelId="{9AD5FD57-6598-BF4D-BED4-B7CB609C9869}" type="pres">
      <dgm:prSet presAssocID="{E3254971-FC35-4CDB-8B50-B2D2DF55A46A}" presName="ChildText" presStyleLbl="revTx" presStyleIdx="2" presStyleCnt="4">
        <dgm:presLayoutVars>
          <dgm:chMax val="0"/>
          <dgm:chPref val="0"/>
          <dgm:bulletEnabled val="1"/>
        </dgm:presLayoutVars>
      </dgm:prSet>
      <dgm:spPr>
        <a:xfrm>
          <a:off x="2768215" y="1877150"/>
          <a:ext cx="756856" cy="588731"/>
        </a:xfrm>
        <a:prstGeom prst="rect">
          <a:avLst/>
        </a:prstGeom>
      </dgm:spPr>
    </dgm:pt>
    <dgm:pt modelId="{66297418-240A-034A-A10D-DF6444F5BD23}" type="pres">
      <dgm:prSet presAssocID="{E277431C-B480-4D06-9AE1-77A047D6E1F3}" presName="sibTrans" presStyleCnt="0"/>
      <dgm:spPr/>
    </dgm:pt>
    <dgm:pt modelId="{2AC25445-AED4-5148-A045-59638E3B2AC4}" type="pres">
      <dgm:prSet presAssocID="{5ABEE2B9-91B0-4A89-9C52-BAFBF797A80B}" presName="composite" presStyleCnt="0"/>
      <dgm:spPr/>
    </dgm:pt>
    <dgm:pt modelId="{EFFBDBC2-9A59-0F41-9C30-9E72890B05BA}" type="pres">
      <dgm:prSet presAssocID="{5ABEE2B9-91B0-4A89-9C52-BAFBF797A80B}" presName="bentUpArrow1" presStyleLbl="alignImgPlace1" presStyleIdx="3" presStyleCnt="4"/>
      <dgm:spPr>
        <a:xfrm rot="5400000">
          <a:off x="2754155" y="3311175"/>
          <a:ext cx="618168" cy="703763"/>
        </a:xfrm>
        <a:prstGeom prst="bentUpArrow">
          <a:avLst>
            <a:gd name="adj1" fmla="val 32840"/>
            <a:gd name="adj2" fmla="val 25000"/>
            <a:gd name="adj3" fmla="val 35780"/>
          </a:avLst>
        </a:prstGeom>
        <a:noFill/>
        <a:ln>
          <a:solidFill>
            <a:srgbClr val="666666"/>
          </a:solidFill>
        </a:ln>
      </dgm:spPr>
    </dgm:pt>
    <dgm:pt modelId="{A09D4751-FFE5-E542-A852-574F747CC3FF}" type="pres">
      <dgm:prSet presAssocID="{5ABEE2B9-91B0-4A89-9C52-BAFBF797A80B}" presName="ParentText" presStyleLbl="node1" presStyleIdx="3" presStyleCnt="5">
        <dgm:presLayoutVars>
          <dgm:chMax val="1"/>
          <dgm:chPref val="1"/>
          <dgm:bulletEnabled val="1"/>
        </dgm:presLayoutVars>
      </dgm:prSet>
      <dgm:spPr>
        <a:prstGeom prst="rect">
          <a:avLst/>
        </a:prstGeom>
      </dgm:spPr>
    </dgm:pt>
    <dgm:pt modelId="{4D950B2D-0791-7F46-8361-B2BF0334662E}" type="pres">
      <dgm:prSet presAssocID="{5ABEE2B9-91B0-4A89-9C52-BAFBF797A80B}" presName="ChildText" presStyleLbl="revTx" presStyleIdx="3" presStyleCnt="4">
        <dgm:presLayoutVars>
          <dgm:chMax val="0"/>
          <dgm:chPref val="0"/>
          <dgm:bulletEnabled val="1"/>
        </dgm:presLayoutVars>
      </dgm:prSet>
      <dgm:spPr>
        <a:xfrm>
          <a:off x="3631010" y="2695393"/>
          <a:ext cx="756856" cy="588731"/>
        </a:xfrm>
        <a:prstGeom prst="rect">
          <a:avLst/>
        </a:prstGeom>
      </dgm:spPr>
    </dgm:pt>
    <dgm:pt modelId="{EE5BD969-4E20-5946-B842-942CD88382AB}" type="pres">
      <dgm:prSet presAssocID="{44547EF9-2A34-4541-8459-E1D4CD1E54F5}" presName="sibTrans" presStyleCnt="0"/>
      <dgm:spPr/>
    </dgm:pt>
    <dgm:pt modelId="{3CFFAEAE-FDD9-C747-BDC3-907D03B6EC5D}" type="pres">
      <dgm:prSet presAssocID="{4DAD481E-C467-41C9-9669-23DE1A9427D4}" presName="composite" presStyleCnt="0"/>
      <dgm:spPr/>
    </dgm:pt>
    <dgm:pt modelId="{2A8509C8-5765-F14F-B9D7-0121898FA4CD}" type="pres">
      <dgm:prSet presAssocID="{4DAD481E-C467-41C9-9669-23DE1A9427D4}" presName="ParentText" presStyleLbl="node1" presStyleIdx="4" presStyleCnt="5">
        <dgm:presLayoutVars>
          <dgm:chMax val="1"/>
          <dgm:chPref val="1"/>
          <dgm:bulletEnabled val="1"/>
        </dgm:presLayoutVars>
      </dgm:prSet>
      <dgm:spPr>
        <a:prstGeom prst="rect">
          <a:avLst/>
        </a:prstGeom>
      </dgm:spPr>
    </dgm:pt>
  </dgm:ptLst>
  <dgm:cxnLst>
    <dgm:cxn modelId="{3D12BE35-C125-4736-BCD9-EC0333AC477D}" type="presOf" srcId="{4DAD481E-C467-41C9-9669-23DE1A9427D4}" destId="{2A8509C8-5765-F14F-B9D7-0121898FA4CD}" srcOrd="0" destOrd="0" presId="urn:microsoft.com/office/officeart/2005/8/layout/StepDownProcess"/>
    <dgm:cxn modelId="{A28F5937-8A0A-47D2-906D-46EBD3C0B82A}" type="presOf" srcId="{56F071FD-40C5-4E52-9D47-372D10712D5D}" destId="{BE2890B6-9B69-D44E-8FAD-C6863AA9D349}" srcOrd="0" destOrd="0" presId="urn:microsoft.com/office/officeart/2005/8/layout/StepDownProcess"/>
    <dgm:cxn modelId="{1E18C554-A5E9-4C31-9537-0D5797D60702}" srcId="{E2639254-21BB-4E15-80C5-7D21FD50DE37}" destId="{56F071FD-40C5-4E52-9D47-372D10712D5D}" srcOrd="1" destOrd="0" parTransId="{F864BE08-BC54-4001-B290-00D53CC0905D}" sibTransId="{345F1DE7-3B6E-4B68-B402-66FEFBC675FE}"/>
    <dgm:cxn modelId="{38AC0E73-A6A7-4648-B323-AD2E641E2441}" type="presOf" srcId="{5ABEE2B9-91B0-4A89-9C52-BAFBF797A80B}" destId="{A09D4751-FFE5-E542-A852-574F747CC3FF}" srcOrd="0" destOrd="0" presId="urn:microsoft.com/office/officeart/2005/8/layout/StepDownProcess"/>
    <dgm:cxn modelId="{8ADDA08F-FB70-4AC5-ACFC-95AECBFF0050}" type="presOf" srcId="{62E79F62-6106-F04A-8D6C-5B21B6DF77C2}" destId="{5D2F460A-5C79-7044-971A-8351D0A35CFC}" srcOrd="0" destOrd="0" presId="urn:microsoft.com/office/officeart/2005/8/layout/StepDownProcess"/>
    <dgm:cxn modelId="{040C86C4-F5E5-C545-B633-2275EA8AD67E}" srcId="{E2639254-21BB-4E15-80C5-7D21FD50DE37}" destId="{62E79F62-6106-F04A-8D6C-5B21B6DF77C2}" srcOrd="0" destOrd="0" parTransId="{6450BD65-770D-2B47-96D9-31FD45DBCCAD}" sibTransId="{729374BC-19C9-644D-A997-33847A1A51F1}"/>
    <dgm:cxn modelId="{9878C1C9-DCAA-4CF1-B9C0-81D125913B21}" type="presOf" srcId="{E2639254-21BB-4E15-80C5-7D21FD50DE37}" destId="{19ED3E51-DF46-AF46-BECC-8BEF8C22D393}" srcOrd="0" destOrd="0" presId="urn:microsoft.com/office/officeart/2005/8/layout/StepDownProcess"/>
    <dgm:cxn modelId="{65236ACE-2C2B-4092-9569-0F0541B0CD0A}" type="presOf" srcId="{E3254971-FC35-4CDB-8B50-B2D2DF55A46A}" destId="{9113415A-1198-A643-9D56-BBA96977B476}" srcOrd="0" destOrd="0" presId="urn:microsoft.com/office/officeart/2005/8/layout/StepDownProcess"/>
    <dgm:cxn modelId="{66798CDE-137C-498D-B530-E28654ECEF4C}" srcId="{E2639254-21BB-4E15-80C5-7D21FD50DE37}" destId="{5ABEE2B9-91B0-4A89-9C52-BAFBF797A80B}" srcOrd="3" destOrd="0" parTransId="{9496A805-A002-43CB-95FB-582416176183}" sibTransId="{44547EF9-2A34-4541-8459-E1D4CD1E54F5}"/>
    <dgm:cxn modelId="{113EA2DE-B625-4ADC-AB41-BC83A809888D}" srcId="{E2639254-21BB-4E15-80C5-7D21FD50DE37}" destId="{4DAD481E-C467-41C9-9669-23DE1A9427D4}" srcOrd="4" destOrd="0" parTransId="{1021551B-EE2A-43AD-996A-F3A1733CB242}" sibTransId="{D3074371-032A-48C9-B6B1-EF4C664198BC}"/>
    <dgm:cxn modelId="{035BBAE9-3140-4D36-B41C-70351F538F52}" srcId="{E2639254-21BB-4E15-80C5-7D21FD50DE37}" destId="{E3254971-FC35-4CDB-8B50-B2D2DF55A46A}" srcOrd="2" destOrd="0" parTransId="{BC2625E1-A8E0-42FA-A795-95381E27EC56}" sibTransId="{E277431C-B480-4D06-9AE1-77A047D6E1F3}"/>
    <dgm:cxn modelId="{F90DBAF2-24FC-43CC-9D1C-2C234DB185D9}" type="presParOf" srcId="{19ED3E51-DF46-AF46-BECC-8BEF8C22D393}" destId="{0F9F6E3B-498F-2A45-9696-F68307E6D0B1}" srcOrd="0" destOrd="0" presId="urn:microsoft.com/office/officeart/2005/8/layout/StepDownProcess"/>
    <dgm:cxn modelId="{D1CAC762-8C49-4835-A4EA-82367EBF62ED}" type="presParOf" srcId="{0F9F6E3B-498F-2A45-9696-F68307E6D0B1}" destId="{186254F5-BA5E-964C-B52F-82E38F56A875}" srcOrd="0" destOrd="0" presId="urn:microsoft.com/office/officeart/2005/8/layout/StepDownProcess"/>
    <dgm:cxn modelId="{3303DF4A-4F81-4CC9-B3C9-691836BB6505}" type="presParOf" srcId="{0F9F6E3B-498F-2A45-9696-F68307E6D0B1}" destId="{5D2F460A-5C79-7044-971A-8351D0A35CFC}" srcOrd="1" destOrd="0" presId="urn:microsoft.com/office/officeart/2005/8/layout/StepDownProcess"/>
    <dgm:cxn modelId="{28F2FF16-34F3-4071-8514-E2A28035BD9A}" type="presParOf" srcId="{0F9F6E3B-498F-2A45-9696-F68307E6D0B1}" destId="{A4891FDA-0175-3948-ADFC-FA6B836E278A}" srcOrd="2" destOrd="0" presId="urn:microsoft.com/office/officeart/2005/8/layout/StepDownProcess"/>
    <dgm:cxn modelId="{C4997D83-C6AC-4406-BD3F-806D63D892AD}" type="presParOf" srcId="{19ED3E51-DF46-AF46-BECC-8BEF8C22D393}" destId="{6AE608BE-2F67-1140-B1E1-4FBB5BE0D085}" srcOrd="1" destOrd="0" presId="urn:microsoft.com/office/officeart/2005/8/layout/StepDownProcess"/>
    <dgm:cxn modelId="{661D125C-67FF-4D74-B685-7116327AEBF2}" type="presParOf" srcId="{19ED3E51-DF46-AF46-BECC-8BEF8C22D393}" destId="{6D99D4CB-98F1-FA4C-8494-2AA95B24C9BF}" srcOrd="2" destOrd="0" presId="urn:microsoft.com/office/officeart/2005/8/layout/StepDownProcess"/>
    <dgm:cxn modelId="{39536AAE-4E30-409C-947B-510E44867275}" type="presParOf" srcId="{6D99D4CB-98F1-FA4C-8494-2AA95B24C9BF}" destId="{706E6290-2C67-7044-9D8B-A85CC1A81322}" srcOrd="0" destOrd="0" presId="urn:microsoft.com/office/officeart/2005/8/layout/StepDownProcess"/>
    <dgm:cxn modelId="{02FA920F-8D85-4919-A6A1-899B58BD521C}" type="presParOf" srcId="{6D99D4CB-98F1-FA4C-8494-2AA95B24C9BF}" destId="{BE2890B6-9B69-D44E-8FAD-C6863AA9D349}" srcOrd="1" destOrd="0" presId="urn:microsoft.com/office/officeart/2005/8/layout/StepDownProcess"/>
    <dgm:cxn modelId="{B7AD2CEA-CF28-4363-BD15-AD3749958F43}" type="presParOf" srcId="{6D99D4CB-98F1-FA4C-8494-2AA95B24C9BF}" destId="{96EBAACF-EB5C-F740-A322-1E3947A77994}" srcOrd="2" destOrd="0" presId="urn:microsoft.com/office/officeart/2005/8/layout/StepDownProcess"/>
    <dgm:cxn modelId="{CE9269C4-7473-482A-B45D-C721BBBA3380}" type="presParOf" srcId="{19ED3E51-DF46-AF46-BECC-8BEF8C22D393}" destId="{8ADCD473-0407-6249-AA8E-3B73A99AC22B}" srcOrd="3" destOrd="0" presId="urn:microsoft.com/office/officeart/2005/8/layout/StepDownProcess"/>
    <dgm:cxn modelId="{F9932FC9-54DA-40FA-87FC-01ED51716AA5}" type="presParOf" srcId="{19ED3E51-DF46-AF46-BECC-8BEF8C22D393}" destId="{38E45973-57BC-B248-AA42-020E48BA6F85}" srcOrd="4" destOrd="0" presId="urn:microsoft.com/office/officeart/2005/8/layout/StepDownProcess"/>
    <dgm:cxn modelId="{6F52E57D-B033-47F5-8693-538B801AE4DD}" type="presParOf" srcId="{38E45973-57BC-B248-AA42-020E48BA6F85}" destId="{1A2D4742-8988-F847-9EEA-8CAD42278D9D}" srcOrd="0" destOrd="0" presId="urn:microsoft.com/office/officeart/2005/8/layout/StepDownProcess"/>
    <dgm:cxn modelId="{63B97CC1-75B3-41CD-A73C-39CB78ED5B1A}" type="presParOf" srcId="{38E45973-57BC-B248-AA42-020E48BA6F85}" destId="{9113415A-1198-A643-9D56-BBA96977B476}" srcOrd="1" destOrd="0" presId="urn:microsoft.com/office/officeart/2005/8/layout/StepDownProcess"/>
    <dgm:cxn modelId="{2C875C2E-98DF-4C0A-8CED-A4408A1F3BE9}" type="presParOf" srcId="{38E45973-57BC-B248-AA42-020E48BA6F85}" destId="{9AD5FD57-6598-BF4D-BED4-B7CB609C9869}" srcOrd="2" destOrd="0" presId="urn:microsoft.com/office/officeart/2005/8/layout/StepDownProcess"/>
    <dgm:cxn modelId="{7CA66C11-0B19-4583-BFB0-14AF849F3B47}" type="presParOf" srcId="{19ED3E51-DF46-AF46-BECC-8BEF8C22D393}" destId="{66297418-240A-034A-A10D-DF6444F5BD23}" srcOrd="5" destOrd="0" presId="urn:microsoft.com/office/officeart/2005/8/layout/StepDownProcess"/>
    <dgm:cxn modelId="{BE40A6B4-4504-4DE5-A5DA-D2ACBA9C7F28}" type="presParOf" srcId="{19ED3E51-DF46-AF46-BECC-8BEF8C22D393}" destId="{2AC25445-AED4-5148-A045-59638E3B2AC4}" srcOrd="6" destOrd="0" presId="urn:microsoft.com/office/officeart/2005/8/layout/StepDownProcess"/>
    <dgm:cxn modelId="{113F0942-9F84-4A71-A46F-0F8D20151BA5}" type="presParOf" srcId="{2AC25445-AED4-5148-A045-59638E3B2AC4}" destId="{EFFBDBC2-9A59-0F41-9C30-9E72890B05BA}" srcOrd="0" destOrd="0" presId="urn:microsoft.com/office/officeart/2005/8/layout/StepDownProcess"/>
    <dgm:cxn modelId="{AD514AE8-3FAA-43D1-BC72-1D4666289B79}" type="presParOf" srcId="{2AC25445-AED4-5148-A045-59638E3B2AC4}" destId="{A09D4751-FFE5-E542-A852-574F747CC3FF}" srcOrd="1" destOrd="0" presId="urn:microsoft.com/office/officeart/2005/8/layout/StepDownProcess"/>
    <dgm:cxn modelId="{D788CA80-FD3B-4C5D-B5E9-49687FCD2D3B}" type="presParOf" srcId="{2AC25445-AED4-5148-A045-59638E3B2AC4}" destId="{4D950B2D-0791-7F46-8361-B2BF0334662E}" srcOrd="2" destOrd="0" presId="urn:microsoft.com/office/officeart/2005/8/layout/StepDownProcess"/>
    <dgm:cxn modelId="{43421156-7501-4D2C-AFE3-1398F697CEC1}" type="presParOf" srcId="{19ED3E51-DF46-AF46-BECC-8BEF8C22D393}" destId="{EE5BD969-4E20-5946-B842-942CD88382AB}" srcOrd="7" destOrd="0" presId="urn:microsoft.com/office/officeart/2005/8/layout/StepDownProcess"/>
    <dgm:cxn modelId="{AA2B8FE0-3E18-4094-BCEC-623EEFFC6575}" type="presParOf" srcId="{19ED3E51-DF46-AF46-BECC-8BEF8C22D393}" destId="{3CFFAEAE-FDD9-C747-BDC3-907D03B6EC5D}" srcOrd="8" destOrd="0" presId="urn:microsoft.com/office/officeart/2005/8/layout/StepDownProcess"/>
    <dgm:cxn modelId="{A3E7ACD4-3796-49DD-8682-90241E1E21A7}" type="presParOf" srcId="{3CFFAEAE-FDD9-C747-BDC3-907D03B6EC5D}" destId="{2A8509C8-5765-F14F-B9D7-0121898FA4C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254F5-BA5E-964C-B52F-82E38F56A875}">
      <dsp:nvSpPr>
        <dsp:cNvPr id="0" name=""/>
        <dsp:cNvSpPr/>
      </dsp:nvSpPr>
      <dsp:spPr>
        <a:xfrm rot="5400000">
          <a:off x="148880" y="699207"/>
          <a:ext cx="555177" cy="632049"/>
        </a:xfrm>
        <a:prstGeom prst="bentUpArrow">
          <a:avLst>
            <a:gd name="adj1" fmla="val 32840"/>
            <a:gd name="adj2" fmla="val 25000"/>
            <a:gd name="adj3" fmla="val 35780"/>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5D2F460A-5C79-7044-971A-8351D0A35CFC}">
      <dsp:nvSpPr>
        <dsp:cNvPr id="0" name=""/>
        <dsp:cNvSpPr/>
      </dsp:nvSpPr>
      <dsp:spPr>
        <a:xfrm>
          <a:off x="1791" y="83781"/>
          <a:ext cx="934592" cy="654184"/>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ea typeface="+mn-ea"/>
              <a:cs typeface="+mn-cs"/>
            </a:rPr>
            <a:t>Federal Statutes</a:t>
          </a:r>
        </a:p>
      </dsp:txBody>
      <dsp:txXfrm>
        <a:off x="1791" y="83781"/>
        <a:ext cx="934592" cy="654184"/>
      </dsp:txXfrm>
    </dsp:sp>
    <dsp:sp modelId="{A4891FDA-0175-3948-ADFC-FA6B836E278A}">
      <dsp:nvSpPr>
        <dsp:cNvPr id="0" name=""/>
        <dsp:cNvSpPr/>
      </dsp:nvSpPr>
      <dsp:spPr>
        <a:xfrm>
          <a:off x="936383" y="146173"/>
          <a:ext cx="679733" cy="528740"/>
        </a:xfrm>
        <a:prstGeom prst="rect">
          <a:avLst/>
        </a:prstGeom>
        <a:noFill/>
        <a:ln>
          <a:noFill/>
        </a:ln>
        <a:effectLst/>
      </dsp:spPr>
      <dsp:style>
        <a:lnRef idx="0">
          <a:scrgbClr r="0" g="0" b="0"/>
        </a:lnRef>
        <a:fillRef idx="0">
          <a:scrgbClr r="0" g="0" b="0"/>
        </a:fillRef>
        <a:effectRef idx="0">
          <a:scrgbClr r="0" g="0" b="0"/>
        </a:effectRef>
        <a:fontRef idx="minor"/>
      </dsp:style>
    </dsp:sp>
    <dsp:sp modelId="{706E6290-2C67-7044-9D8B-A85CC1A81322}">
      <dsp:nvSpPr>
        <dsp:cNvPr id="0" name=""/>
        <dsp:cNvSpPr/>
      </dsp:nvSpPr>
      <dsp:spPr>
        <a:xfrm rot="5400000">
          <a:off x="923756" y="1434071"/>
          <a:ext cx="555177" cy="632049"/>
        </a:xfrm>
        <a:prstGeom prst="bentUpArrow">
          <a:avLst>
            <a:gd name="adj1" fmla="val 32840"/>
            <a:gd name="adj2" fmla="val 25000"/>
            <a:gd name="adj3" fmla="val 35780"/>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BE2890B6-9B69-D44E-8FAD-C6863AA9D349}">
      <dsp:nvSpPr>
        <dsp:cNvPr id="0" name=""/>
        <dsp:cNvSpPr/>
      </dsp:nvSpPr>
      <dsp:spPr>
        <a:xfrm>
          <a:off x="776667" y="818646"/>
          <a:ext cx="934592" cy="654184"/>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mn-cs"/>
            </a:rPr>
            <a:t>Federal Regulations</a:t>
          </a:r>
        </a:p>
      </dsp:txBody>
      <dsp:txXfrm>
        <a:off x="776667" y="818646"/>
        <a:ext cx="934592" cy="654184"/>
      </dsp:txXfrm>
    </dsp:sp>
    <dsp:sp modelId="{96EBAACF-EB5C-F740-A322-1E3947A77994}">
      <dsp:nvSpPr>
        <dsp:cNvPr id="0" name=""/>
        <dsp:cNvSpPr/>
      </dsp:nvSpPr>
      <dsp:spPr>
        <a:xfrm>
          <a:off x="1711259" y="881037"/>
          <a:ext cx="679733" cy="528740"/>
        </a:xfrm>
        <a:prstGeom prst="rect">
          <a:avLst/>
        </a:prstGeom>
        <a:noFill/>
        <a:ln>
          <a:noFill/>
        </a:ln>
        <a:effectLst/>
      </dsp:spPr>
      <dsp:style>
        <a:lnRef idx="0">
          <a:scrgbClr r="0" g="0" b="0"/>
        </a:lnRef>
        <a:fillRef idx="0">
          <a:scrgbClr r="0" g="0" b="0"/>
        </a:fillRef>
        <a:effectRef idx="0">
          <a:scrgbClr r="0" g="0" b="0"/>
        </a:effectRef>
        <a:fontRef idx="minor"/>
      </dsp:style>
    </dsp:sp>
    <dsp:sp modelId="{1A2D4742-8988-F847-9EEA-8CAD42278D9D}">
      <dsp:nvSpPr>
        <dsp:cNvPr id="0" name=""/>
        <dsp:cNvSpPr/>
      </dsp:nvSpPr>
      <dsp:spPr>
        <a:xfrm rot="5400000">
          <a:off x="1698632" y="2168936"/>
          <a:ext cx="555177" cy="632049"/>
        </a:xfrm>
        <a:prstGeom prst="bentUpArrow">
          <a:avLst>
            <a:gd name="adj1" fmla="val 32840"/>
            <a:gd name="adj2" fmla="val 25000"/>
            <a:gd name="adj3" fmla="val 35780"/>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9113415A-1198-A643-9D56-BBA96977B476}">
      <dsp:nvSpPr>
        <dsp:cNvPr id="0" name=""/>
        <dsp:cNvSpPr/>
      </dsp:nvSpPr>
      <dsp:spPr>
        <a:xfrm>
          <a:off x="1551543" y="1553510"/>
          <a:ext cx="934592" cy="654184"/>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mn-cs"/>
            </a:rPr>
            <a:t>State Statutes </a:t>
          </a:r>
        </a:p>
      </dsp:txBody>
      <dsp:txXfrm>
        <a:off x="1551543" y="1553510"/>
        <a:ext cx="934592" cy="654184"/>
      </dsp:txXfrm>
    </dsp:sp>
    <dsp:sp modelId="{9AD5FD57-6598-BF4D-BED4-B7CB609C9869}">
      <dsp:nvSpPr>
        <dsp:cNvPr id="0" name=""/>
        <dsp:cNvSpPr/>
      </dsp:nvSpPr>
      <dsp:spPr>
        <a:xfrm>
          <a:off x="2486136" y="1615902"/>
          <a:ext cx="679733" cy="528740"/>
        </a:xfrm>
        <a:prstGeom prst="rect">
          <a:avLst/>
        </a:prstGeom>
        <a:noFill/>
        <a:ln>
          <a:noFill/>
        </a:ln>
        <a:effectLst/>
      </dsp:spPr>
      <dsp:style>
        <a:lnRef idx="0">
          <a:scrgbClr r="0" g="0" b="0"/>
        </a:lnRef>
        <a:fillRef idx="0">
          <a:scrgbClr r="0" g="0" b="0"/>
        </a:fillRef>
        <a:effectRef idx="0">
          <a:scrgbClr r="0" g="0" b="0"/>
        </a:effectRef>
        <a:fontRef idx="minor"/>
      </dsp:style>
    </dsp:sp>
    <dsp:sp modelId="{EFFBDBC2-9A59-0F41-9C30-9E72890B05BA}">
      <dsp:nvSpPr>
        <dsp:cNvPr id="0" name=""/>
        <dsp:cNvSpPr/>
      </dsp:nvSpPr>
      <dsp:spPr>
        <a:xfrm rot="5400000">
          <a:off x="2473508" y="2903800"/>
          <a:ext cx="555177" cy="632049"/>
        </a:xfrm>
        <a:prstGeom prst="bentUpArrow">
          <a:avLst>
            <a:gd name="adj1" fmla="val 32840"/>
            <a:gd name="adj2" fmla="val 25000"/>
            <a:gd name="adj3" fmla="val 35780"/>
          </a:avLst>
        </a:prstGeom>
        <a:noFill/>
        <a:ln w="25400" cap="flat" cmpd="sng" algn="ctr">
          <a:solidFill>
            <a:srgbClr val="666666"/>
          </a:solidFill>
          <a:prstDash val="solid"/>
        </a:ln>
        <a:effectLst/>
      </dsp:spPr>
      <dsp:style>
        <a:lnRef idx="2">
          <a:scrgbClr r="0" g="0" b="0"/>
        </a:lnRef>
        <a:fillRef idx="1">
          <a:scrgbClr r="0" g="0" b="0"/>
        </a:fillRef>
        <a:effectRef idx="0">
          <a:scrgbClr r="0" g="0" b="0"/>
        </a:effectRef>
        <a:fontRef idx="minor"/>
      </dsp:style>
    </dsp:sp>
    <dsp:sp modelId="{A09D4751-FFE5-E542-A852-574F747CC3FF}">
      <dsp:nvSpPr>
        <dsp:cNvPr id="0" name=""/>
        <dsp:cNvSpPr/>
      </dsp:nvSpPr>
      <dsp:spPr>
        <a:xfrm>
          <a:off x="2326420" y="2288375"/>
          <a:ext cx="934592" cy="654184"/>
        </a:xfrm>
        <a:prstGeom prst="rect">
          <a:avLst/>
        </a:prstGeom>
        <a:solidFill>
          <a:srgbClr val="981E3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mn-cs"/>
            </a:rPr>
            <a:t>State Regulations</a:t>
          </a:r>
        </a:p>
      </dsp:txBody>
      <dsp:txXfrm>
        <a:off x="2326420" y="2288375"/>
        <a:ext cx="934592" cy="654184"/>
      </dsp:txXfrm>
    </dsp:sp>
    <dsp:sp modelId="{4D950B2D-0791-7F46-8361-B2BF0334662E}">
      <dsp:nvSpPr>
        <dsp:cNvPr id="0" name=""/>
        <dsp:cNvSpPr/>
      </dsp:nvSpPr>
      <dsp:spPr>
        <a:xfrm>
          <a:off x="3261012" y="2350766"/>
          <a:ext cx="679733" cy="528740"/>
        </a:xfrm>
        <a:prstGeom prst="rect">
          <a:avLst/>
        </a:prstGeom>
        <a:noFill/>
        <a:ln>
          <a:noFill/>
        </a:ln>
        <a:effectLst/>
      </dsp:spPr>
      <dsp:style>
        <a:lnRef idx="0">
          <a:scrgbClr r="0" g="0" b="0"/>
        </a:lnRef>
        <a:fillRef idx="0">
          <a:scrgbClr r="0" g="0" b="0"/>
        </a:fillRef>
        <a:effectRef idx="0">
          <a:scrgbClr r="0" g="0" b="0"/>
        </a:effectRef>
        <a:fontRef idx="minor"/>
      </dsp:style>
    </dsp:sp>
    <dsp:sp modelId="{2A8509C8-5765-F14F-B9D7-0121898FA4CD}">
      <dsp:nvSpPr>
        <dsp:cNvPr id="0" name=""/>
        <dsp:cNvSpPr/>
      </dsp:nvSpPr>
      <dsp:spPr>
        <a:xfrm>
          <a:off x="3101296" y="3023240"/>
          <a:ext cx="934592" cy="654184"/>
        </a:xfrm>
        <a:prstGeom prst="rect">
          <a:avLst/>
        </a:prstGeom>
        <a:solidFill>
          <a:srgbClr val="0033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mn-cs"/>
            </a:rPr>
            <a:t>Local Ordinances</a:t>
          </a:r>
        </a:p>
      </dsp:txBody>
      <dsp:txXfrm>
        <a:off x="3101296" y="3023240"/>
        <a:ext cx="934592" cy="65418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en-US" dirty="0"/>
              <a:t>The final step</a:t>
            </a:r>
            <a:r>
              <a:rPr lang="en-US" baseline="0" dirty="0"/>
              <a:t> in this stage of the process is to transfer the collected law into one document with the legal text per jurisdiction to match the newly organized Master Sheet.</a:t>
            </a:r>
          </a:p>
          <a:p>
            <a:pPr defTabSz="933237">
              <a:defRPr/>
            </a:pPr>
            <a:endParaRPr lang="en-US" baseline="0" dirty="0"/>
          </a:p>
          <a:p>
            <a:pPr defTabSz="933237">
              <a:defRPr/>
            </a:pPr>
            <a:r>
              <a:rPr lang="en-US" baseline="0" dirty="0"/>
              <a:t>For legal assessments, remember that you need one document for each jurisdiction that </a:t>
            </a:r>
            <a:r>
              <a:rPr lang="en-US" dirty="0"/>
              <a:t>includes all the relevant laws in one jurisdiction, at a specific point in time, organized by hierarchy.</a:t>
            </a:r>
            <a:endParaRPr lang="en-US" baseline="0" dirty="0"/>
          </a:p>
          <a:p>
            <a:pPr defTabSz="933237">
              <a:defRPr/>
            </a:pPr>
            <a:endParaRPr lang="en-US" baseline="0" dirty="0"/>
          </a:p>
          <a:p>
            <a:pPr defTabSz="933237">
              <a:defRPr/>
            </a:pPr>
            <a:r>
              <a:rPr lang="en-US" baseline="0" dirty="0"/>
              <a:t>In the above example coming from a distracted driving project for Alaska, the researcher would like to create the first iteration containing the legal text. </a:t>
            </a:r>
          </a:p>
          <a:p>
            <a:pPr marL="174982" indent="-174982" defTabSz="933237">
              <a:buFont typeface="Arial" panose="020B0604020202020204" pitchFamily="34" charset="0"/>
              <a:buChar char="•"/>
              <a:defRPr/>
            </a:pPr>
            <a:r>
              <a:rPr lang="en-US" baseline="0" dirty="0"/>
              <a:t>The project aims to measure the law on January 1, 2013, so the researcher will need the version of the law that was effective on that date. </a:t>
            </a:r>
          </a:p>
          <a:p>
            <a:pPr marL="174982" indent="-174982" defTabSz="933237">
              <a:buFont typeface="Arial" panose="020B0604020202020204" pitchFamily="34" charset="0"/>
              <a:buChar char="•"/>
              <a:defRPr/>
            </a:pPr>
            <a:r>
              <a:rPr lang="en-US" altLang="en-US" dirty="0">
                <a:latin typeface="Arial" pitchFamily="34" charset="0"/>
                <a:ea typeface="Times New Roman" pitchFamily="18" charset="0"/>
                <a:cs typeface="Arial" pitchFamily="34" charset="0"/>
              </a:rPr>
              <a:t>The first statute is Alaska Stat. § 12.55.035, and was most recently amended on July 1, 2012, so this version of the law is required for a snapshot of the law on January 1, 2013</a:t>
            </a:r>
          </a:p>
          <a:p>
            <a:pPr marL="174982" indent="-174982" defTabSz="933237">
              <a:buFont typeface="Arial" panose="020B0604020202020204" pitchFamily="34" charset="0"/>
              <a:buChar char="•"/>
              <a:defRPr/>
            </a:pPr>
            <a:r>
              <a:rPr lang="en-US" altLang="en-US" dirty="0">
                <a:latin typeface="Arial" pitchFamily="34" charset="0"/>
                <a:ea typeface="Times New Roman" pitchFamily="18" charset="0"/>
                <a:cs typeface="Arial" pitchFamily="34" charset="0"/>
              </a:rPr>
              <a:t>The second statute is Alaska Stat. § 12.55.135, and was most recently amended on October 4, 2006, so this version of the law is required for a snapshot of the law on January 1, 2013.</a:t>
            </a:r>
          </a:p>
          <a:p>
            <a:endParaRPr lang="en-US" dirty="0"/>
          </a:p>
          <a:p>
            <a:pPr marL="139700" indent="0">
              <a:buNone/>
            </a:pPr>
            <a:endParaRPr lang="en-US" dirty="0"/>
          </a:p>
        </p:txBody>
      </p:sp>
    </p:spTree>
    <p:extLst>
      <p:ext uri="{BB962C8B-B14F-4D97-AF65-F5344CB8AC3E}">
        <p14:creationId xmlns:p14="http://schemas.microsoft.com/office/powerpoint/2010/main" val="355557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en-US" b="1" dirty="0"/>
              <a:t>Amendment Tracker documents </a:t>
            </a:r>
            <a:r>
              <a:rPr lang="en-US" dirty="0"/>
              <a:t>are</a:t>
            </a:r>
            <a:r>
              <a:rPr lang="en-US" baseline="0" dirty="0"/>
              <a:t> important for building policy surveillance projects, because they show the progression of the law in a specific jurisdiction. Amendment Trackers list amendments to relevant laws in one jurisdiction in chronological order. You will have one Amendment Tracker for every jurisdiction included in the project.</a:t>
            </a:r>
          </a:p>
          <a:p>
            <a:pPr defTabSz="933237">
              <a:defRPr/>
            </a:pPr>
            <a:endParaRPr lang="en-US" baseline="0" dirty="0"/>
          </a:p>
          <a:p>
            <a:pPr defTabSz="933237">
              <a:defRPr/>
            </a:pPr>
            <a:r>
              <a:rPr lang="en-US" baseline="0" dirty="0"/>
              <a:t>They include the effective dates for each amendment, and descriptions of the changes made in each amendment.</a:t>
            </a:r>
          </a:p>
          <a:p>
            <a:pPr defTabSz="933237">
              <a:defRPr/>
            </a:pPr>
            <a:endParaRPr lang="en-US" baseline="0" dirty="0"/>
          </a:p>
          <a:p>
            <a:pPr marL="0" lvl="1" defTabSz="933237">
              <a:defRPr/>
            </a:pPr>
            <a:r>
              <a:rPr lang="en-US" dirty="0"/>
              <a:t>Each entry in the Amendment Tracker reflects one version of the law that must be </a:t>
            </a:r>
            <a:r>
              <a:rPr lang="en-US" b="0" dirty="0"/>
              <a:t>collected, built and coded </a:t>
            </a:r>
            <a:r>
              <a:rPr lang="en-US" dirty="0"/>
              <a:t>in order to measure the law across the time period included</a:t>
            </a:r>
            <a:r>
              <a:rPr lang="en-US" baseline="0" dirty="0"/>
              <a:t> in the project</a:t>
            </a:r>
            <a:r>
              <a:rPr lang="en-US" dirty="0"/>
              <a:t>. </a:t>
            </a:r>
          </a:p>
          <a:p>
            <a:pPr marL="0" lvl="1" defTabSz="933237">
              <a:defRPr/>
            </a:pPr>
            <a:endParaRPr lang="en-US" baseline="0" dirty="0"/>
          </a:p>
          <a:p>
            <a:pPr defTabSz="933237">
              <a:defRPr/>
            </a:pPr>
            <a:r>
              <a:rPr lang="en-US" baseline="0" dirty="0"/>
              <a:t>The next slide includes a sample of an Amendment Tracker used in a distracted driving laws project.</a:t>
            </a:r>
          </a:p>
          <a:p>
            <a:endParaRPr lang="en-US" dirty="0"/>
          </a:p>
          <a:p>
            <a:pPr marL="139700" indent="0">
              <a:buNone/>
            </a:pPr>
            <a:endParaRPr lang="en-US" dirty="0"/>
          </a:p>
        </p:txBody>
      </p:sp>
    </p:spTree>
    <p:extLst>
      <p:ext uri="{BB962C8B-B14F-4D97-AF65-F5344CB8AC3E}">
        <p14:creationId xmlns:p14="http://schemas.microsoft.com/office/powerpoint/2010/main" val="174404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Amendment Trackers contain the following information:</a:t>
            </a:r>
          </a:p>
          <a:p>
            <a:endParaRPr lang="en-US" dirty="0"/>
          </a:p>
          <a:p>
            <a:pPr marL="174982" indent="-174982">
              <a:buFont typeface="Arial" panose="020B0604020202020204" pitchFamily="34" charset="0"/>
              <a:buChar char="•"/>
            </a:pPr>
            <a:r>
              <a:rPr lang="en-US" b="1" dirty="0"/>
              <a:t>Iteration number</a:t>
            </a:r>
            <a:r>
              <a:rPr lang="en-US" dirty="0"/>
              <a:t>: This indicates the iteration of the law. An iteration is a set of specific provisions that constitute the relevant law for a given jurisdiction and time period. Every time any provision for a jurisdiction changes, a new iteration must be created. For example, if Alaska has four statutes for a topic, and one changes, a new iteration must be made. Likewise, if a relevant law in a jurisdiction is added or removed, a new iteration must be created.</a:t>
            </a:r>
          </a:p>
          <a:p>
            <a:pPr marL="641600" lvl="1" indent="-174982">
              <a:buFont typeface="Arial" panose="020B0604020202020204" pitchFamily="34" charset="0"/>
              <a:buChar char="•"/>
            </a:pPr>
            <a:r>
              <a:rPr lang="en-US" dirty="0"/>
              <a:t>The first iteration is always the start date of the project. In the example above, the project is tracking distracted driving laws beginning on January 1, 2011. Any subsequent iterations represent amendments to relevant laws that occurred after the start date. For example, the second iteration is on May 11, 2012, because a relevant law was amended with that effective date being May 11, 2012. </a:t>
            </a:r>
          </a:p>
          <a:p>
            <a:pPr marL="174982" indent="-174982">
              <a:buFont typeface="Arial" panose="020B0604020202020204" pitchFamily="34" charset="0"/>
              <a:buChar char="•"/>
            </a:pPr>
            <a:r>
              <a:rPr lang="en-US" b="1" dirty="0"/>
              <a:t>Date</a:t>
            </a:r>
            <a:r>
              <a:rPr lang="en-US" dirty="0"/>
              <a:t>: This designates the effective date for the amendment you are describing. </a:t>
            </a:r>
            <a:r>
              <a:rPr lang="en-US" i="1" dirty="0"/>
              <a:t> </a:t>
            </a:r>
            <a:r>
              <a:rPr lang="en-US" dirty="0"/>
              <a:t>The effective date is the date the legislation becomes effective, not the passage date, or the signature date.</a:t>
            </a:r>
          </a:p>
          <a:p>
            <a:pPr marL="174982" indent="-174982">
              <a:buFont typeface="Arial" panose="020B0604020202020204" pitchFamily="34" charset="0"/>
              <a:buChar char="•"/>
            </a:pPr>
            <a:r>
              <a:rPr lang="en-US" b="1" dirty="0"/>
              <a:t>Amendment</a:t>
            </a:r>
            <a:r>
              <a:rPr lang="en-US" dirty="0"/>
              <a:t>: This section includes the citation for the law that is being amended on that date. </a:t>
            </a:r>
          </a:p>
          <a:p>
            <a:pPr marL="174982" indent="-174982">
              <a:buFont typeface="Arial" panose="020B0604020202020204" pitchFamily="34" charset="0"/>
              <a:buChar char="•"/>
            </a:pPr>
            <a:r>
              <a:rPr lang="en-US" b="1" dirty="0"/>
              <a:t>Changes</a:t>
            </a:r>
            <a:r>
              <a:rPr lang="en-US" dirty="0"/>
              <a:t>: This section indicates the nature of the change. Including detailed information about the nature of the change will make coding the law easier. This information can be obtained by reading the legal text and the statutory history notes. </a:t>
            </a:r>
          </a:p>
          <a:p>
            <a:endParaRPr lang="en-US" dirty="0"/>
          </a:p>
          <a:p>
            <a:pPr defTabSz="933237">
              <a:defRPr/>
            </a:pPr>
            <a:r>
              <a:rPr lang="en-US" dirty="0"/>
              <a:t>For more information on creating an Amendment Tracker, see</a:t>
            </a:r>
            <a:r>
              <a:rPr lang="en-US" baseline="0" dirty="0"/>
              <a:t> “How to Build an Amendment Tracker” under related resources. </a:t>
            </a:r>
          </a:p>
          <a:p>
            <a:pPr defTabSz="933237">
              <a:defRPr/>
            </a:pPr>
            <a:endParaRPr lang="en-US" baseline="0" dirty="0"/>
          </a:p>
          <a:p>
            <a:pPr defTabSz="933237">
              <a:defRPr/>
            </a:pPr>
            <a:r>
              <a:rPr lang="en-US" baseline="0" dirty="0"/>
              <a:t>Now that the law is organized hierarchically, and chronologically for policy surveillance projects, it is time to create the legal text which will be used to code. </a:t>
            </a:r>
          </a:p>
          <a:p>
            <a:endParaRPr lang="en-US" dirty="0"/>
          </a:p>
        </p:txBody>
      </p:sp>
    </p:spTree>
    <p:extLst>
      <p:ext uri="{BB962C8B-B14F-4D97-AF65-F5344CB8AC3E}">
        <p14:creationId xmlns:p14="http://schemas.microsoft.com/office/powerpoint/2010/main" val="356545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example is a demonstration of how we use the Master Sheet</a:t>
            </a:r>
            <a:r>
              <a:rPr lang="en-US" baseline="0" dirty="0"/>
              <a:t> and</a:t>
            </a:r>
            <a:r>
              <a:rPr lang="en-US" dirty="0"/>
              <a:t> Amendment Tracker</a:t>
            </a:r>
            <a:r>
              <a:rPr lang="en-US" baseline="0" dirty="0"/>
              <a:t> together to create the legal text, t</a:t>
            </a:r>
            <a:r>
              <a:rPr lang="en-US" dirty="0"/>
              <a:t>o show the evolution of law over</a:t>
            </a:r>
            <a:r>
              <a:rPr lang="en-US" baseline="0" dirty="0"/>
              <a:t> time in a </a:t>
            </a:r>
            <a:r>
              <a:rPr lang="en-US" b="1" baseline="0" dirty="0"/>
              <a:t>Policy Surveillance </a:t>
            </a:r>
            <a:r>
              <a:rPr lang="en-US" baseline="0" dirty="0"/>
              <a:t>project</a:t>
            </a:r>
            <a:r>
              <a:rPr lang="en-US" dirty="0"/>
              <a:t>. </a:t>
            </a:r>
          </a:p>
          <a:p>
            <a:pPr marL="139700" indent="0">
              <a:buNone/>
            </a:pPr>
            <a:endParaRPr lang="en-US" dirty="0"/>
          </a:p>
        </p:txBody>
      </p:sp>
    </p:spTree>
    <p:extLst>
      <p:ext uri="{BB962C8B-B14F-4D97-AF65-F5344CB8AC3E}">
        <p14:creationId xmlns:p14="http://schemas.microsoft.com/office/powerpoint/2010/main" val="278449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In the above example, we are using a distracted driving project. </a:t>
            </a:r>
            <a:r>
              <a:rPr lang="en-US" i="1" baseline="0" dirty="0"/>
              <a:t>Please note that this slide does not contain the full legal text, but extracts of the legal text for the purposes of demonstration. </a:t>
            </a:r>
          </a:p>
          <a:p>
            <a:endParaRPr lang="en-US" baseline="0" dirty="0"/>
          </a:p>
          <a:p>
            <a:r>
              <a:rPr lang="en-US" baseline="0" dirty="0"/>
              <a:t>Using our Amendment Tracker (slide 18), we know that Alaska Stat. 12.55.035 Fines was amended effective July 1, 2012. That means that a new version of the legal text must be created. </a:t>
            </a:r>
          </a:p>
          <a:p>
            <a:endParaRPr lang="en-US" baseline="0" dirty="0"/>
          </a:p>
          <a:p>
            <a:r>
              <a:rPr lang="en-US" b="1" baseline="0" dirty="0"/>
              <a:t>To create the July 1, 2012 legal text, follow these steps:</a:t>
            </a:r>
          </a:p>
          <a:p>
            <a:pPr marL="233309" indent="-233309">
              <a:buFont typeface="+mj-lt"/>
              <a:buAutoNum type="arabicPeriod"/>
            </a:pPr>
            <a:r>
              <a:rPr lang="en-US" baseline="0" dirty="0"/>
              <a:t>Use the Amendment Tracker to confirm the changes to the laws.</a:t>
            </a:r>
          </a:p>
          <a:p>
            <a:pPr marL="233309" indent="-233309">
              <a:buFont typeface="+mj-lt"/>
              <a:buAutoNum type="arabicPeriod"/>
            </a:pPr>
            <a:r>
              <a:rPr lang="en-US" baseline="0" dirty="0"/>
              <a:t>Open the previous version of the legal text, in this case, May 11, 2012.</a:t>
            </a:r>
          </a:p>
          <a:p>
            <a:pPr marL="233309" indent="-233309">
              <a:buFont typeface="+mj-lt"/>
              <a:buAutoNum type="arabicPeriod"/>
            </a:pPr>
            <a:r>
              <a:rPr lang="en-US" baseline="0" dirty="0"/>
              <a:t>“Save As” or otherwise duplicate the entire document.</a:t>
            </a:r>
          </a:p>
          <a:p>
            <a:pPr marL="233309" indent="-233309">
              <a:buFont typeface="+mj-lt"/>
              <a:buAutoNum type="arabicPeriod"/>
            </a:pPr>
            <a:r>
              <a:rPr lang="en-US" baseline="0" dirty="0"/>
              <a:t>Find the law that has changed.</a:t>
            </a:r>
          </a:p>
          <a:p>
            <a:pPr marL="233309" indent="-233309">
              <a:buFont typeface="+mj-lt"/>
              <a:buAutoNum type="arabicPeriod"/>
            </a:pPr>
            <a:r>
              <a:rPr lang="en-US" baseline="0" dirty="0"/>
              <a:t>Make the edits to the law.</a:t>
            </a:r>
          </a:p>
          <a:p>
            <a:pPr marL="233309" indent="-233309">
              <a:buFont typeface="+mj-lt"/>
              <a:buAutoNum type="arabicPeriod"/>
            </a:pPr>
            <a:r>
              <a:rPr lang="en-US" baseline="0" dirty="0"/>
              <a:t>Save the new version of the legal text using the iteration date.</a:t>
            </a:r>
          </a:p>
          <a:p>
            <a:endParaRPr lang="en-US" baseline="0" dirty="0"/>
          </a:p>
          <a:p>
            <a:r>
              <a:rPr lang="en-US" baseline="0" dirty="0"/>
              <a:t>The outcome is a snapshot of what all relevant laws looked like in Alaska on July 1, 2012. </a:t>
            </a:r>
          </a:p>
          <a:p>
            <a:pPr marL="174982" indent="-174982">
              <a:buFont typeface="Arial" panose="020B0604020202020204" pitchFamily="34" charset="0"/>
              <a:buChar char="•"/>
            </a:pPr>
            <a:endParaRPr lang="en-US" baseline="0" dirty="0"/>
          </a:p>
          <a:p>
            <a:r>
              <a:rPr lang="en-US" baseline="0" dirty="0"/>
              <a:t>**You can see that the legal text on July 1, 2012 and May 11, 2012 are nearly identical, except for Alaska Stat. § 12.55.035 Fines, which is updated based on its amendment on July 1, 2012.</a:t>
            </a:r>
          </a:p>
          <a:p>
            <a:endParaRPr lang="en-US" dirty="0"/>
          </a:p>
          <a:p>
            <a:pPr marL="139700" indent="0">
              <a:buNone/>
            </a:pPr>
            <a:endParaRPr lang="en-US" dirty="0"/>
          </a:p>
        </p:txBody>
      </p:sp>
    </p:spTree>
    <p:extLst>
      <p:ext uri="{BB962C8B-B14F-4D97-AF65-F5344CB8AC3E}">
        <p14:creationId xmlns:p14="http://schemas.microsoft.com/office/powerpoint/2010/main" val="184055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 legal text obtained under such a license may be stored or published on </a:t>
            </a:r>
            <a:r>
              <a:rPr lang="en-US" b="1" dirty="0" err="1"/>
              <a:t>LawAtlas</a:t>
            </a:r>
            <a:endParaRPr lang="en-US" dirty="0"/>
          </a:p>
          <a:p>
            <a:pPr marL="139700" indent="0">
              <a:buNone/>
            </a:pPr>
            <a:endParaRPr lang="en-US" dirty="0"/>
          </a:p>
        </p:txBody>
      </p:sp>
    </p:spTree>
    <p:extLst>
      <p:ext uri="{BB962C8B-B14F-4D97-AF65-F5344CB8AC3E}">
        <p14:creationId xmlns:p14="http://schemas.microsoft.com/office/powerpoint/2010/main" val="41280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 legal text obtained under such a license may be stored or published on </a:t>
            </a:r>
            <a:r>
              <a:rPr lang="en-US" b="1" dirty="0" err="1"/>
              <a:t>LawAtlas</a:t>
            </a:r>
            <a:endParaRPr lang="en-US"/>
          </a:p>
          <a:p>
            <a:pPr marL="139700" indent="0">
              <a:buNone/>
            </a:pPr>
            <a:endParaRPr lang="en-US"/>
          </a:p>
        </p:txBody>
      </p:sp>
    </p:spTree>
    <p:extLst>
      <p:ext uri="{BB962C8B-B14F-4D97-AF65-F5344CB8AC3E}">
        <p14:creationId xmlns:p14="http://schemas.microsoft.com/office/powerpoint/2010/main" val="178003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Steps:</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Identify relevant laws</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Record citations on Master Sheet</a:t>
            </a:r>
            <a:r>
              <a:rPr lang="en-US" sz="1100" b="0" i="0" u="none" strike="noStrike" cap="none" baseline="0" dirty="0">
                <a:solidFill>
                  <a:prstClr val="black"/>
                </a:solidFill>
                <a:latin typeface="Arial"/>
                <a:ea typeface="Arial"/>
                <a:cs typeface="Arial"/>
                <a:sym typeface="Arial"/>
              </a:rPr>
              <a:t> </a:t>
            </a:r>
            <a:r>
              <a:rPr lang="en-US" sz="1000" b="0" i="0" u="none" strike="noStrike" cap="none" dirty="0">
                <a:solidFill>
                  <a:srgbClr val="000000"/>
                </a:solidFill>
                <a:latin typeface="Arial"/>
                <a:ea typeface="Arial"/>
                <a:cs typeface="Arial"/>
                <a:sym typeface="Arial"/>
              </a:rPr>
              <a:t>(Create a master sheet</a:t>
            </a:r>
            <a:r>
              <a:rPr lang="en-US" sz="1000" b="0" i="0" u="none" strike="noStrike" cap="none" baseline="0" dirty="0">
                <a:solidFill>
                  <a:srgbClr val="000000"/>
                </a:solidFill>
                <a:latin typeface="Arial"/>
                <a:ea typeface="Arial"/>
                <a:cs typeface="Arial"/>
                <a:sym typeface="Arial"/>
              </a:rPr>
              <a:t>; </a:t>
            </a:r>
            <a:r>
              <a:rPr lang="en-US" sz="1000" b="0" i="0" u="none" strike="noStrike" cap="none" dirty="0">
                <a:solidFill>
                  <a:srgbClr val="000000"/>
                </a:solidFill>
                <a:latin typeface="Arial"/>
                <a:ea typeface="Arial"/>
                <a:cs typeface="Arial"/>
                <a:sym typeface="Arial"/>
              </a:rPr>
              <a:t>Organize citations hierarchically;</a:t>
            </a:r>
            <a:r>
              <a:rPr lang="en-US" sz="1000" b="0" i="0" u="none" strike="noStrike" cap="none" baseline="0" dirty="0">
                <a:solidFill>
                  <a:srgbClr val="000000"/>
                </a:solidFill>
                <a:latin typeface="Arial"/>
                <a:ea typeface="Arial"/>
                <a:cs typeface="Arial"/>
                <a:sym typeface="Arial"/>
              </a:rPr>
              <a:t> </a:t>
            </a:r>
            <a:r>
              <a:rPr lang="en-US" sz="1000" b="0" i="0" u="none" strike="noStrike" cap="none" dirty="0">
                <a:solidFill>
                  <a:srgbClr val="000000"/>
                </a:solidFill>
                <a:latin typeface="Arial"/>
                <a:ea typeface="Arial"/>
                <a:cs typeface="Arial"/>
                <a:sym typeface="Arial"/>
              </a:rPr>
              <a:t>Organize citations chronologically for policy surveillance projects;</a:t>
            </a:r>
            <a:r>
              <a:rPr lang="en-US" sz="1000" b="0" i="0" u="none" strike="noStrike" cap="none" baseline="0" dirty="0">
                <a:solidFill>
                  <a:srgbClr val="000000"/>
                </a:solidFill>
                <a:latin typeface="Arial"/>
                <a:ea typeface="Arial"/>
                <a:cs typeface="Arial"/>
                <a:sym typeface="Arial"/>
              </a:rPr>
              <a:t> </a:t>
            </a:r>
            <a:r>
              <a:rPr lang="en-US" sz="1000" b="0" i="0" u="none" strike="noStrike" cap="none" dirty="0">
                <a:solidFill>
                  <a:srgbClr val="000000"/>
                </a:solidFill>
                <a:latin typeface="Arial"/>
                <a:ea typeface="Arial"/>
                <a:cs typeface="Arial"/>
                <a:sym typeface="Arial"/>
              </a:rPr>
              <a:t>Record research strategy on Daily Research Sheet)</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Collect individual laws using citations on Master Sheets</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Organize law into folders</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Transfer and combine collected laws into legal text document</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Create an amendment tracker (policy surveillance only)</a:t>
            </a:r>
          </a:p>
          <a:p>
            <a:pPr marL="685800" lvl="1" indent="-228600" algn="l" defTabSz="457200">
              <a:lnSpc>
                <a:spcPct val="100000"/>
              </a:lnSpc>
              <a:spcBef>
                <a:spcPct val="20000"/>
              </a:spcBef>
              <a:buFont typeface="+mj-lt"/>
              <a:buAutoNum type="arabicPeriod"/>
            </a:pPr>
            <a:r>
              <a:rPr lang="en-US" sz="1100" b="0" i="0" u="none" strike="noStrike" cap="none" dirty="0">
                <a:solidFill>
                  <a:prstClr val="black"/>
                </a:solidFill>
                <a:latin typeface="Arial"/>
                <a:ea typeface="Arial"/>
                <a:cs typeface="Arial"/>
                <a:sym typeface="Arial"/>
              </a:rPr>
              <a:t>Use amendment trackers to create  one version of the legal text per change in the law over time (policy surveillance only)</a:t>
            </a:r>
          </a:p>
          <a:p>
            <a:endParaRPr lang="en-US" dirty="0"/>
          </a:p>
          <a:p>
            <a:pPr marL="139700" indent="0">
              <a:buNone/>
            </a:pPr>
            <a:endParaRPr lang="en-US" dirty="0"/>
          </a:p>
        </p:txBody>
      </p:sp>
    </p:spTree>
    <p:extLst>
      <p:ext uri="{BB962C8B-B14F-4D97-AF65-F5344CB8AC3E}">
        <p14:creationId xmlns:p14="http://schemas.microsoft.com/office/powerpoint/2010/main" val="60671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a:t>
            </a:r>
            <a:r>
              <a:rPr lang="en-US" baseline="0" dirty="0"/>
              <a:t> more information on creating a search strategy, see Module 2, Defining your Scope and Background Research</a:t>
            </a:r>
            <a:endParaRPr lang="en-US" dirty="0"/>
          </a:p>
          <a:p>
            <a:pPr marL="139700" indent="0">
              <a:buNone/>
            </a:pPr>
            <a:endParaRPr lang="en-US" dirty="0"/>
          </a:p>
        </p:txBody>
      </p:sp>
    </p:spTree>
    <p:extLst>
      <p:ext uri="{BB962C8B-B14F-4D97-AF65-F5344CB8AC3E}">
        <p14:creationId xmlns:p14="http://schemas.microsoft.com/office/powerpoint/2010/main" val="79512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 Daily Research Sheet is a document that researchers use to keep track of the search terms that were used to collect law for each jurisdiction, and what databases were used to make these searches. It should also include information on how many results each search yielded, what laws were collected by each search, and general notes on what is and is not working in the search strategy. You can find a template of our Daily Research Sheet under related resources for this module in the Learning Library at </a:t>
            </a:r>
            <a:r>
              <a:rPr lang="en-US" baseline="0" dirty="0" err="1"/>
              <a:t>LawAtlas.org</a:t>
            </a:r>
            <a:r>
              <a:rPr lang="en-US" baseline="0" dirty="0"/>
              <a:t>. </a:t>
            </a:r>
          </a:p>
          <a:p>
            <a:pPr marL="139700" indent="0">
              <a:buNone/>
            </a:pPr>
            <a:endParaRPr lang="en-US" dirty="0"/>
          </a:p>
        </p:txBody>
      </p:sp>
    </p:spTree>
    <p:extLst>
      <p:ext uri="{BB962C8B-B14F-4D97-AF65-F5344CB8AC3E}">
        <p14:creationId xmlns:p14="http://schemas.microsoft.com/office/powerpoint/2010/main" val="183749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d6d328e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d6d328e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slide includes a sample of one law in a Master Sheet for Alaska, using distracted</a:t>
            </a:r>
            <a:r>
              <a:rPr lang="en-US" baseline="0" dirty="0"/>
              <a:t> driving law as the example</a:t>
            </a:r>
            <a:r>
              <a:rPr lang="en-US"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en-US" dirty="0"/>
              <a:t>It is important to keep a document that keeps track of all the laws being collected, as well as key information on these laws, to facilitate the rest of the research and coding process. This document is called a Master Sheet. </a:t>
            </a:r>
          </a:p>
        </p:txBody>
      </p:sp>
    </p:spTree>
    <p:extLst>
      <p:ext uri="{BB962C8B-B14F-4D97-AF65-F5344CB8AC3E}">
        <p14:creationId xmlns:p14="http://schemas.microsoft.com/office/powerpoint/2010/main" val="113135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aseline="0" dirty="0"/>
              <a:t>The next step in </a:t>
            </a:r>
            <a:r>
              <a:rPr lang="lv-LV" baseline="0" dirty="0" err="1"/>
              <a:t>collecting</a:t>
            </a:r>
            <a:r>
              <a:rPr lang="lv-LV" baseline="0" dirty="0"/>
              <a:t> </a:t>
            </a:r>
            <a:r>
              <a:rPr lang="en-US" baseline="0" dirty="0"/>
              <a:t>the law consists of organizing it first hierarchically. This step applies to both policy surveillance and legal assessment. </a:t>
            </a:r>
          </a:p>
          <a:p>
            <a:endParaRPr lang="en-US" dirty="0"/>
          </a:p>
        </p:txBody>
      </p:sp>
    </p:spTree>
    <p:extLst>
      <p:ext uri="{BB962C8B-B14F-4D97-AF65-F5344CB8AC3E}">
        <p14:creationId xmlns:p14="http://schemas.microsoft.com/office/powerpoint/2010/main" val="253309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solidFill>
              </a:rPr>
              <a:t>A policy surveillance project is one which tracks the evolution of laws over time, whereas a legal assessment project shows the state of the law at a point in time. </a:t>
            </a:r>
          </a:p>
          <a:p>
            <a:pPr marL="139700" indent="0">
              <a:buNone/>
            </a:pPr>
            <a:endParaRPr lang="en-US" dirty="0"/>
          </a:p>
        </p:txBody>
      </p:sp>
    </p:spTree>
    <p:extLst>
      <p:ext uri="{BB962C8B-B14F-4D97-AF65-F5344CB8AC3E}">
        <p14:creationId xmlns:p14="http://schemas.microsoft.com/office/powerpoint/2010/main" val="371326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33237">
              <a:buNone/>
              <a:defRPr/>
            </a:pPr>
            <a:r>
              <a:rPr lang="en-US" dirty="0"/>
              <a:t>The</a:t>
            </a:r>
            <a:r>
              <a:rPr lang="en-US" baseline="0" dirty="0"/>
              <a:t> first step in building the law involves organizing the law into folders.</a:t>
            </a:r>
            <a:endParaRPr lang="en-US" dirty="0"/>
          </a:p>
          <a:p>
            <a:pPr marL="139700" indent="0" defTabSz="933237">
              <a:buNone/>
              <a:defRPr/>
            </a:pPr>
            <a:endParaRPr lang="en-US" dirty="0"/>
          </a:p>
          <a:p>
            <a:pPr marL="139700" indent="0" defTabSz="933237">
              <a:buNone/>
              <a:defRPr/>
            </a:pPr>
            <a:r>
              <a:rPr lang="en-US" dirty="0"/>
              <a:t>Keeping documents organized by jurisdiction will make it easier to prepare for coding, and will allow the supervisor to perform quality control more efficiently.</a:t>
            </a:r>
          </a:p>
          <a:p>
            <a:pPr marL="139700" indent="0" defTabSz="933237">
              <a:buNone/>
              <a:defRPr/>
            </a:pPr>
            <a:endParaRPr lang="en-US" dirty="0"/>
          </a:p>
          <a:p>
            <a:pPr marL="139700" indent="0" defTabSz="933237">
              <a:buNone/>
              <a:defRPr/>
            </a:pPr>
            <a:r>
              <a:rPr lang="en-US" dirty="0"/>
              <a:t>For more information on master sheets, amendment trackers</a:t>
            </a:r>
            <a:r>
              <a:rPr lang="en-US" baseline="0" dirty="0"/>
              <a:t> and legal text, please see the next slides.</a:t>
            </a:r>
            <a:endParaRPr lang="en-US" dirty="0"/>
          </a:p>
          <a:p>
            <a:pPr marL="139700" indent="0" defTabSz="933237">
              <a:buNone/>
              <a:defRPr/>
            </a:pPr>
            <a:endParaRPr lang="en-US" dirty="0"/>
          </a:p>
          <a:p>
            <a:pPr marL="139700" indent="0" defTabSz="933237">
              <a:buNone/>
              <a:defRPr/>
            </a:pPr>
            <a:r>
              <a:rPr lang="en-US" dirty="0"/>
              <a:t>Now</a:t>
            </a:r>
            <a:r>
              <a:rPr lang="en-US" baseline="0" dirty="0"/>
              <a:t> that you have organized the law into folders, you are ready to organize the law hierarchically. </a:t>
            </a:r>
          </a:p>
          <a:p>
            <a:pPr marL="139700" indent="0" defTabSz="933237">
              <a:buNone/>
              <a:defRPr/>
            </a:pPr>
            <a:endParaRPr lang="en-US" baseline="0" dirty="0"/>
          </a:p>
          <a:p>
            <a:pPr marL="139700" indent="0" defTabSz="933237">
              <a:buNone/>
              <a:defRPr/>
            </a:pPr>
            <a:r>
              <a:rPr lang="en-US" baseline="0" dirty="0"/>
              <a:t>The amendment tracker facilitates creating the legal text for policy surveillance projects.</a:t>
            </a: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181195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6" name="Google Shape;36;p7"/>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rtl="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rtl="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40" name="Google Shape;40;p7"/>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lumMod val="20000"/>
            <a:lumOff val="80000"/>
          </a:schemeClr>
        </a:solidFill>
        <a:effectLst/>
      </p:bgPr>
    </p:bg>
    <p:spTree>
      <p:nvGrpSpPr>
        <p:cNvPr id="1" name="Shape 52"/>
        <p:cNvGrpSpPr/>
        <p:nvPr/>
      </p:nvGrpSpPr>
      <p:grpSpPr>
        <a:xfrm>
          <a:off x="0" y="0"/>
          <a:ext cx="0" cy="0"/>
          <a:chOff x="0" y="0"/>
          <a:chExt cx="0" cy="0"/>
        </a:xfrm>
      </p:grpSpPr>
      <p:sp>
        <p:nvSpPr>
          <p:cNvPr id="53" name="Google Shape;53;p12"/>
          <p:cNvSpPr txBox="1">
            <a:spLocks noGrp="1"/>
          </p:cNvSpPr>
          <p:nvPr>
            <p:ph type="title" hasCustomPrompt="1"/>
          </p:nvPr>
        </p:nvSpPr>
        <p:spPr>
          <a:xfrm>
            <a:off x="311700" y="1403400"/>
            <a:ext cx="8520600" cy="19635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15000"/>
              <a:buNone/>
              <a:defRPr sz="15000">
                <a:solidFill>
                  <a:schemeClr val="lt2"/>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2"/>
          <p:cNvSpPr txBox="1">
            <a:spLocks noGrp="1"/>
          </p:cNvSpPr>
          <p:nvPr>
            <p:ph type="subTitle" idx="1"/>
          </p:nvPr>
        </p:nvSpPr>
        <p:spPr>
          <a:xfrm>
            <a:off x="311700" y="3127488"/>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dk2"/>
              </a:buClr>
              <a:buSzPts val="2500"/>
              <a:buNone/>
              <a:defRPr sz="2500" b="1">
                <a:solidFill>
                  <a:schemeClr val="dk2"/>
                </a:solidFill>
                <a:latin typeface="+mn-lt"/>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a:t>Click to edit Master subtitle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8" r:id="rId8"/>
    <p:sldLayoutId id="2147483660"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131000"/>
            <a:ext cx="7811435"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Collecting the Law</a:t>
            </a:r>
            <a:endParaRPr sz="4800" b="1" dirty="0">
              <a:latin typeface="+mj-lt"/>
              <a:ea typeface="Roboto Condensed"/>
              <a:cs typeface="Roboto Condensed"/>
              <a:sym typeface="Roboto Condensed"/>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5CE7-048D-A54F-9F9C-9D97A70219E5}"/>
              </a:ext>
            </a:extLst>
          </p:cNvPr>
          <p:cNvSpPr>
            <a:spLocks noGrp="1"/>
          </p:cNvSpPr>
          <p:nvPr>
            <p:ph type="title"/>
          </p:nvPr>
        </p:nvSpPr>
        <p:spPr/>
        <p:txBody>
          <a:bodyPr/>
          <a:lstStyle/>
          <a:p>
            <a:r>
              <a:rPr lang="en-US" dirty="0"/>
              <a:t>Creating a Master Sheet:</a:t>
            </a:r>
          </a:p>
        </p:txBody>
      </p:sp>
      <p:sp>
        <p:nvSpPr>
          <p:cNvPr id="12" name="Text Placeholder 11">
            <a:extLst>
              <a:ext uri="{FF2B5EF4-FFF2-40B4-BE49-F238E27FC236}">
                <a16:creationId xmlns:a16="http://schemas.microsoft.com/office/drawing/2014/main" id="{85FEBCA2-4ED5-6D42-8CB8-1B43667F564A}"/>
              </a:ext>
            </a:extLst>
          </p:cNvPr>
          <p:cNvSpPr>
            <a:spLocks noGrp="1"/>
          </p:cNvSpPr>
          <p:nvPr>
            <p:ph type="body" idx="1"/>
          </p:nvPr>
        </p:nvSpPr>
        <p:spPr/>
        <p:txBody>
          <a:bodyPr/>
          <a:lstStyle/>
          <a:p>
            <a:pPr marL="139700" indent="0">
              <a:buNone/>
            </a:pPr>
            <a:r>
              <a:rPr lang="en-US" dirty="0"/>
              <a:t>Recording citations of relevant laws</a:t>
            </a:r>
          </a:p>
          <a:p>
            <a:pPr marL="139700" indent="0">
              <a:buNone/>
            </a:pPr>
            <a:endParaRPr lang="en-US" dirty="0"/>
          </a:p>
          <a:p>
            <a:r>
              <a:rPr lang="en-US" dirty="0"/>
              <a:t>Master Sheet should include:</a:t>
            </a:r>
          </a:p>
          <a:p>
            <a:pPr lvl="1"/>
            <a:r>
              <a:rPr lang="en-US" dirty="0"/>
              <a:t>The </a:t>
            </a:r>
            <a:r>
              <a:rPr lang="en-US" b="1" dirty="0"/>
              <a:t>citation</a:t>
            </a:r>
            <a:r>
              <a:rPr lang="en-US" dirty="0"/>
              <a:t> and title of each law</a:t>
            </a:r>
          </a:p>
          <a:p>
            <a:pPr lvl="1"/>
            <a:r>
              <a:rPr lang="en-US" dirty="0"/>
              <a:t>The </a:t>
            </a:r>
            <a:r>
              <a:rPr lang="en-US" b="1" dirty="0"/>
              <a:t>statutory history</a:t>
            </a:r>
            <a:r>
              <a:rPr lang="en-US" dirty="0"/>
              <a:t> for each law</a:t>
            </a:r>
          </a:p>
          <a:p>
            <a:pPr lvl="1"/>
            <a:r>
              <a:rPr lang="en-US" dirty="0"/>
              <a:t>And the </a:t>
            </a:r>
            <a:r>
              <a:rPr lang="en-US" b="1" dirty="0"/>
              <a:t>effective dates</a:t>
            </a:r>
            <a:endParaRPr lang="en-US" dirty="0"/>
          </a:p>
        </p:txBody>
      </p:sp>
      <p:sp>
        <p:nvSpPr>
          <p:cNvPr id="4" name="Rectangle 3">
            <a:extLst>
              <a:ext uri="{FF2B5EF4-FFF2-40B4-BE49-F238E27FC236}">
                <a16:creationId xmlns:a16="http://schemas.microsoft.com/office/drawing/2014/main" id="{F01CEBDF-CE1A-804D-9F06-5F0C8AB8A4AA}"/>
              </a:ext>
            </a:extLst>
          </p:cNvPr>
          <p:cNvSpPr/>
          <p:nvPr/>
        </p:nvSpPr>
        <p:spPr>
          <a:xfrm>
            <a:off x="4984802" y="1801858"/>
            <a:ext cx="3742675" cy="1470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3F42B6-F8F7-7F41-BDAF-1D51ABFA199F}"/>
              </a:ext>
            </a:extLst>
          </p:cNvPr>
          <p:cNvSpPr/>
          <p:nvPr/>
        </p:nvSpPr>
        <p:spPr>
          <a:xfrm>
            <a:off x="5752362" y="2433770"/>
            <a:ext cx="1818126" cy="276999"/>
          </a:xfrm>
          <a:prstGeom prst="rect">
            <a:avLst/>
          </a:prstGeom>
        </p:spPr>
        <p:txBody>
          <a:bodyPr wrap="none">
            <a:spAutoFit/>
          </a:bodyPr>
          <a:lstStyle/>
          <a:p>
            <a:pPr marL="171450" lvl="4" indent="-171450">
              <a:buClr>
                <a:schemeClr val="tx1"/>
              </a:buClr>
              <a:buFont typeface="Courier New" panose="02070309020205020404" pitchFamily="49" charset="0"/>
              <a:buChar char="o"/>
            </a:pPr>
            <a:r>
              <a:rPr lang="en-US" sz="1200"/>
              <a:t>Effective July 1, 2012</a:t>
            </a:r>
          </a:p>
        </p:txBody>
      </p:sp>
      <p:sp>
        <p:nvSpPr>
          <p:cNvPr id="6" name="TextBox 5">
            <a:extLst>
              <a:ext uri="{FF2B5EF4-FFF2-40B4-BE49-F238E27FC236}">
                <a16:creationId xmlns:a16="http://schemas.microsoft.com/office/drawing/2014/main" id="{70BD1838-412B-1B4A-90EC-FC6EA054F287}"/>
              </a:ext>
            </a:extLst>
          </p:cNvPr>
          <p:cNvSpPr txBox="1"/>
          <p:nvPr/>
        </p:nvSpPr>
        <p:spPr>
          <a:xfrm>
            <a:off x="5201892" y="1931366"/>
            <a:ext cx="3198311" cy="553998"/>
          </a:xfrm>
          <a:prstGeom prst="rect">
            <a:avLst/>
          </a:prstGeom>
          <a:noFill/>
        </p:spPr>
        <p:txBody>
          <a:bodyPr wrap="none" rtlCol="0">
            <a:spAutoFit/>
          </a:bodyPr>
          <a:lstStyle/>
          <a:p>
            <a:pPr marL="114300"/>
            <a:r>
              <a:rPr lang="en-US" sz="1600" b="1" dirty="0"/>
              <a:t>Alaska Stat. § 12.55.035 Fines</a:t>
            </a:r>
            <a:endParaRPr lang="en-US" sz="1200" dirty="0"/>
          </a:p>
          <a:p>
            <a:endParaRPr lang="en-US" dirty="0"/>
          </a:p>
        </p:txBody>
      </p:sp>
      <p:grpSp>
        <p:nvGrpSpPr>
          <p:cNvPr id="7" name="Group 6">
            <a:extLst>
              <a:ext uri="{FF2B5EF4-FFF2-40B4-BE49-F238E27FC236}">
                <a16:creationId xmlns:a16="http://schemas.microsoft.com/office/drawing/2014/main" id="{1544C060-E0B2-B040-A4AC-87FE92298ACE}"/>
              </a:ext>
            </a:extLst>
          </p:cNvPr>
          <p:cNvGrpSpPr/>
          <p:nvPr/>
        </p:nvGrpSpPr>
        <p:grpSpPr>
          <a:xfrm>
            <a:off x="5609765" y="1183309"/>
            <a:ext cx="2492751" cy="503928"/>
            <a:chOff x="1995" y="171193"/>
            <a:chExt cx="1040631" cy="728408"/>
          </a:xfrm>
        </p:grpSpPr>
        <p:sp>
          <p:nvSpPr>
            <p:cNvPr id="8" name="Rectangle 7">
              <a:extLst>
                <a:ext uri="{FF2B5EF4-FFF2-40B4-BE49-F238E27FC236}">
                  <a16:creationId xmlns:a16="http://schemas.microsoft.com/office/drawing/2014/main" id="{CDB478AA-AB23-7840-B642-1E168E724630}"/>
                </a:ext>
              </a:extLst>
            </p:cNvPr>
            <p:cNvSpPr/>
            <p:nvPr/>
          </p:nvSpPr>
          <p:spPr>
            <a:xfrm>
              <a:off x="1995" y="171193"/>
              <a:ext cx="1040631" cy="728408"/>
            </a:xfrm>
            <a:prstGeom prst="rect">
              <a:avLst/>
            </a:prstGeom>
            <a:solidFill>
              <a:srgbClr val="981E32">
                <a:hueOff val="0"/>
                <a:satOff val="0"/>
                <a:lumOff val="0"/>
                <a:alphaOff val="0"/>
              </a:srgbClr>
            </a:solidFill>
            <a:ln w="25400" cap="flat" cmpd="sng" algn="ctr">
              <a:noFill/>
              <a:prstDash val="solid"/>
            </a:ln>
            <a:effectLst/>
          </p:spPr>
        </p:sp>
        <p:sp>
          <p:nvSpPr>
            <p:cNvPr id="9" name="Rectangle 8">
              <a:extLst>
                <a:ext uri="{FF2B5EF4-FFF2-40B4-BE49-F238E27FC236}">
                  <a16:creationId xmlns:a16="http://schemas.microsoft.com/office/drawing/2014/main" id="{2F819592-6A72-AF4E-B552-F7703279238D}"/>
                </a:ext>
              </a:extLst>
            </p:cNvPr>
            <p:cNvSpPr/>
            <p:nvPr/>
          </p:nvSpPr>
          <p:spPr>
            <a:xfrm>
              <a:off x="1995" y="171193"/>
              <a:ext cx="1040631" cy="728408"/>
            </a:xfrm>
            <a:prstGeom prst="rect">
              <a:avLst/>
            </a:prstGeom>
            <a:noFill/>
            <a:ln>
              <a:noFill/>
            </a:ln>
            <a:effectLst/>
          </p:spPr>
          <p:txBody>
            <a:bodyPr spcFirstLastPara="0" vert="horz" wrap="square" lIns="66040" tIns="66040" rIns="66040" bIns="66040" numCol="1" spcCol="1270" anchor="ctr" anchorCtr="0">
              <a:noAutofit/>
            </a:bodyPr>
            <a:lstStyle/>
            <a:p>
              <a:pPr algn="ctr" defTabSz="770447">
                <a:lnSpc>
                  <a:spcPct val="90000"/>
                </a:lnSpc>
                <a:spcBef>
                  <a:spcPct val="0"/>
                </a:spcBef>
                <a:spcAft>
                  <a:spcPct val="35000"/>
                </a:spcAft>
                <a:defRPr/>
              </a:pPr>
              <a:r>
                <a:rPr lang="en-US" sz="1733" kern="0" dirty="0">
                  <a:solidFill>
                    <a:prstClr val="white"/>
                  </a:solidFill>
                  <a:latin typeface="Arial"/>
                </a:rPr>
                <a:t>Alaska Master Sheet</a:t>
              </a:r>
            </a:p>
          </p:txBody>
        </p:sp>
      </p:grpSp>
      <p:sp>
        <p:nvSpPr>
          <p:cNvPr id="10" name="Rectangle 9">
            <a:extLst>
              <a:ext uri="{FF2B5EF4-FFF2-40B4-BE49-F238E27FC236}">
                <a16:creationId xmlns:a16="http://schemas.microsoft.com/office/drawing/2014/main" id="{9A956BFC-1F14-AB49-BD32-E42E8ABD6B71}"/>
              </a:ext>
            </a:extLst>
          </p:cNvPr>
          <p:cNvSpPr/>
          <p:nvPr/>
        </p:nvSpPr>
        <p:spPr>
          <a:xfrm>
            <a:off x="5360590" y="2664112"/>
            <a:ext cx="2294218" cy="307777"/>
          </a:xfrm>
          <a:prstGeom prst="rect">
            <a:avLst/>
          </a:prstGeom>
        </p:spPr>
        <p:txBody>
          <a:bodyPr wrap="none">
            <a:spAutoFit/>
          </a:bodyPr>
          <a:lstStyle/>
          <a:p>
            <a:pPr marL="285750" indent="-285750">
              <a:buFont typeface="Arial" panose="020B0604020202020204" pitchFamily="34" charset="0"/>
              <a:buChar char="•"/>
            </a:pPr>
            <a:r>
              <a:rPr lang="en-US"/>
              <a:t>SLA 2016, </a:t>
            </a:r>
            <a:r>
              <a:rPr lang="en-US" err="1"/>
              <a:t>ch.</a:t>
            </a:r>
            <a:r>
              <a:rPr lang="en-US"/>
              <a:t> 36 § 72 </a:t>
            </a:r>
          </a:p>
        </p:txBody>
      </p:sp>
      <p:sp>
        <p:nvSpPr>
          <p:cNvPr id="11" name="Rectangle 10">
            <a:extLst>
              <a:ext uri="{FF2B5EF4-FFF2-40B4-BE49-F238E27FC236}">
                <a16:creationId xmlns:a16="http://schemas.microsoft.com/office/drawing/2014/main" id="{18F3C4AF-27E3-BD47-BB70-42900E1F9733}"/>
              </a:ext>
            </a:extLst>
          </p:cNvPr>
          <p:cNvSpPr/>
          <p:nvPr/>
        </p:nvSpPr>
        <p:spPr>
          <a:xfrm>
            <a:off x="5752362" y="2948010"/>
            <a:ext cx="2092239" cy="276999"/>
          </a:xfrm>
          <a:prstGeom prst="rect">
            <a:avLst/>
          </a:prstGeom>
        </p:spPr>
        <p:txBody>
          <a:bodyPr wrap="none">
            <a:spAutoFit/>
          </a:bodyPr>
          <a:lstStyle/>
          <a:p>
            <a:pPr marL="171450" lvl="4" indent="-171450">
              <a:buClr>
                <a:schemeClr val="tx1"/>
              </a:buClr>
              <a:buFont typeface="Courier New" panose="02070309020205020404" pitchFamily="49" charset="0"/>
              <a:buChar char="o"/>
            </a:pPr>
            <a:r>
              <a:rPr lang="en-US" sz="1200"/>
              <a:t>Effective October 9, 2016</a:t>
            </a:r>
          </a:p>
        </p:txBody>
      </p:sp>
      <p:sp>
        <p:nvSpPr>
          <p:cNvPr id="13" name="Rectangle 12">
            <a:extLst>
              <a:ext uri="{FF2B5EF4-FFF2-40B4-BE49-F238E27FC236}">
                <a16:creationId xmlns:a16="http://schemas.microsoft.com/office/drawing/2014/main" id="{0D94DC37-5A7B-9A4B-B7CA-E033BD7C13D7}"/>
              </a:ext>
            </a:extLst>
          </p:cNvPr>
          <p:cNvSpPr/>
          <p:nvPr/>
        </p:nvSpPr>
        <p:spPr>
          <a:xfrm>
            <a:off x="5360590" y="2169705"/>
            <a:ext cx="2880917" cy="307777"/>
          </a:xfrm>
          <a:prstGeom prst="rect">
            <a:avLst/>
          </a:prstGeom>
        </p:spPr>
        <p:txBody>
          <a:bodyPr wrap="none">
            <a:spAutoFit/>
          </a:bodyPr>
          <a:lstStyle/>
          <a:p>
            <a:pPr marL="285750" indent="-285750">
              <a:buFont typeface="Arial" panose="020B0604020202020204" pitchFamily="34" charset="0"/>
              <a:buChar char="•"/>
            </a:pPr>
            <a:r>
              <a:rPr lang="en-US" dirty="0"/>
              <a:t>3rd Sp. Sess. 2012, ch.1, § 19</a:t>
            </a:r>
          </a:p>
        </p:txBody>
      </p:sp>
      <p:cxnSp>
        <p:nvCxnSpPr>
          <p:cNvPr id="15" name="Straight Arrow Connector 14">
            <a:extLst>
              <a:ext uri="{FF2B5EF4-FFF2-40B4-BE49-F238E27FC236}">
                <a16:creationId xmlns:a16="http://schemas.microsoft.com/office/drawing/2014/main" id="{A1EC8679-30A3-344F-9113-7A2C7B33BD07}"/>
              </a:ext>
            </a:extLst>
          </p:cNvPr>
          <p:cNvCxnSpPr>
            <a:cxnSpLocks/>
          </p:cNvCxnSpPr>
          <p:nvPr/>
        </p:nvCxnSpPr>
        <p:spPr>
          <a:xfrm flipV="1">
            <a:off x="3056021" y="2599985"/>
            <a:ext cx="2696341" cy="437337"/>
          </a:xfrm>
          <a:prstGeom prst="straightConnector1">
            <a:avLst/>
          </a:prstGeom>
          <a:noFill/>
          <a:ln w="25400" cap="flat" cmpd="sng" algn="ctr">
            <a:solidFill>
              <a:srgbClr val="981E32"/>
            </a:solidFill>
            <a:prstDash val="solid"/>
            <a:tailEnd type="arrow"/>
          </a:ln>
          <a:effectLst/>
        </p:spPr>
      </p:cxnSp>
      <p:cxnSp>
        <p:nvCxnSpPr>
          <p:cNvPr id="18" name="Straight Arrow Connector 17">
            <a:extLst>
              <a:ext uri="{FF2B5EF4-FFF2-40B4-BE49-F238E27FC236}">
                <a16:creationId xmlns:a16="http://schemas.microsoft.com/office/drawing/2014/main" id="{02233435-CA1A-2244-82B9-1F7EF144B0B9}"/>
              </a:ext>
            </a:extLst>
          </p:cNvPr>
          <p:cNvCxnSpPr>
            <a:cxnSpLocks/>
          </p:cNvCxnSpPr>
          <p:nvPr/>
        </p:nvCxnSpPr>
        <p:spPr>
          <a:xfrm flipV="1">
            <a:off x="3903875" y="2379971"/>
            <a:ext cx="1521213" cy="185562"/>
          </a:xfrm>
          <a:prstGeom prst="straightConnector1">
            <a:avLst/>
          </a:prstGeom>
          <a:noFill/>
          <a:ln w="25400" cap="flat" cmpd="sng" algn="ctr">
            <a:solidFill>
              <a:srgbClr val="981E32"/>
            </a:solidFill>
            <a:prstDash val="solid"/>
            <a:tailEnd type="arrow"/>
          </a:ln>
          <a:effectLst/>
        </p:spPr>
      </p:cxnSp>
      <p:cxnSp>
        <p:nvCxnSpPr>
          <p:cNvPr id="20" name="Straight Arrow Connector 19">
            <a:extLst>
              <a:ext uri="{FF2B5EF4-FFF2-40B4-BE49-F238E27FC236}">
                <a16:creationId xmlns:a16="http://schemas.microsoft.com/office/drawing/2014/main" id="{9D29B23D-3585-0241-A309-6C34E25ADABB}"/>
              </a:ext>
            </a:extLst>
          </p:cNvPr>
          <p:cNvCxnSpPr>
            <a:cxnSpLocks/>
          </p:cNvCxnSpPr>
          <p:nvPr/>
        </p:nvCxnSpPr>
        <p:spPr>
          <a:xfrm>
            <a:off x="3731864" y="2112042"/>
            <a:ext cx="1628726" cy="0"/>
          </a:xfrm>
          <a:prstGeom prst="straightConnector1">
            <a:avLst/>
          </a:prstGeom>
          <a:noFill/>
          <a:ln w="25400" cap="flat" cmpd="sng" algn="ctr">
            <a:solidFill>
              <a:srgbClr val="981E32"/>
            </a:solidFill>
            <a:prstDash val="solid"/>
            <a:tailEnd type="arrow"/>
          </a:ln>
          <a:effectLst/>
        </p:spPr>
      </p:cxnSp>
    </p:spTree>
    <p:extLst>
      <p:ext uri="{BB962C8B-B14F-4D97-AF65-F5344CB8AC3E}">
        <p14:creationId xmlns:p14="http://schemas.microsoft.com/office/powerpoint/2010/main" val="4954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1ED8-798A-D847-9FD1-8DB9DC0E79C3}"/>
              </a:ext>
            </a:extLst>
          </p:cNvPr>
          <p:cNvSpPr>
            <a:spLocks noGrp="1"/>
          </p:cNvSpPr>
          <p:nvPr>
            <p:ph type="title"/>
          </p:nvPr>
        </p:nvSpPr>
        <p:spPr/>
        <p:txBody>
          <a:bodyPr/>
          <a:lstStyle/>
          <a:p>
            <a:r>
              <a:rPr lang="en-US" dirty="0"/>
              <a:t>Organizing citations hierarchically</a:t>
            </a:r>
          </a:p>
        </p:txBody>
      </p:sp>
      <p:sp>
        <p:nvSpPr>
          <p:cNvPr id="3" name="Text Placeholder 2">
            <a:extLst>
              <a:ext uri="{FF2B5EF4-FFF2-40B4-BE49-F238E27FC236}">
                <a16:creationId xmlns:a16="http://schemas.microsoft.com/office/drawing/2014/main" id="{B9375A59-7503-1849-AD2A-EDC4C3C9C299}"/>
              </a:ext>
            </a:extLst>
          </p:cNvPr>
          <p:cNvSpPr>
            <a:spLocks noGrp="1"/>
          </p:cNvSpPr>
          <p:nvPr>
            <p:ph type="body" idx="1"/>
          </p:nvPr>
        </p:nvSpPr>
        <p:spPr/>
        <p:txBody>
          <a:bodyPr/>
          <a:lstStyle/>
          <a:p>
            <a:pPr marL="139700" indent="0">
              <a:buNone/>
            </a:pPr>
            <a:r>
              <a:rPr lang="en-US" dirty="0"/>
              <a:t>Sort the laws in the Master Sheets by organizing them hierarchically</a:t>
            </a:r>
          </a:p>
          <a:p>
            <a:pPr marL="939800" lvl="1" indent="-342900">
              <a:buFont typeface="+mj-lt"/>
              <a:buAutoNum type="arabicPeriod"/>
            </a:pPr>
            <a:r>
              <a:rPr lang="en-US" b="1" dirty="0">
                <a:latin typeface="+mj-lt"/>
              </a:rPr>
              <a:t>By jurisdiction </a:t>
            </a:r>
            <a:r>
              <a:rPr lang="en-US" dirty="0">
                <a:latin typeface="+mj-lt"/>
              </a:rPr>
              <a:t>(federal, state, local)</a:t>
            </a:r>
          </a:p>
          <a:p>
            <a:pPr marL="939800" lvl="1" indent="-342900">
              <a:buFont typeface="+mj-lt"/>
              <a:buAutoNum type="arabicPeriod"/>
            </a:pPr>
            <a:r>
              <a:rPr lang="en-US" b="1" dirty="0">
                <a:latin typeface="+mj-lt"/>
              </a:rPr>
              <a:t>By type of law </a:t>
            </a:r>
            <a:r>
              <a:rPr lang="en-US" dirty="0">
                <a:latin typeface="+mj-lt"/>
              </a:rPr>
              <a:t>(statute, regulation, ordinance)</a:t>
            </a:r>
          </a:p>
          <a:p>
            <a:pPr marL="939800" lvl="1" indent="-342900">
              <a:buFont typeface="+mj-lt"/>
              <a:buAutoNum type="arabicPeriod"/>
            </a:pPr>
            <a:r>
              <a:rPr lang="en-US" b="1" dirty="0">
                <a:latin typeface="+mj-lt"/>
              </a:rPr>
              <a:t>By chapter and citation number </a:t>
            </a:r>
            <a:r>
              <a:rPr lang="en-US" dirty="0">
                <a:latin typeface="+mj-lt"/>
              </a:rPr>
              <a:t>(12.55.135 comes before 12.55.150)</a:t>
            </a:r>
            <a:endParaRPr lang="en-US" b="1" dirty="0">
              <a:latin typeface="+mj-lt"/>
            </a:endParaRPr>
          </a:p>
        </p:txBody>
      </p:sp>
      <p:graphicFrame>
        <p:nvGraphicFramePr>
          <p:cNvPr id="4" name="Diagram 3">
            <a:extLst>
              <a:ext uri="{FF2B5EF4-FFF2-40B4-BE49-F238E27FC236}">
                <a16:creationId xmlns:a16="http://schemas.microsoft.com/office/drawing/2014/main" id="{8365BC49-61EE-4347-8B22-2BA638F12003}"/>
              </a:ext>
            </a:extLst>
          </p:cNvPr>
          <p:cNvGraphicFramePr/>
          <p:nvPr>
            <p:extLst>
              <p:ext uri="{D42A27DB-BD31-4B8C-83A1-F6EECF244321}">
                <p14:modId xmlns:p14="http://schemas.microsoft.com/office/powerpoint/2010/main" val="1748675347"/>
              </p:ext>
            </p:extLst>
          </p:nvPr>
        </p:nvGraphicFramePr>
        <p:xfrm>
          <a:off x="4934875" y="947060"/>
          <a:ext cx="4037680" cy="376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B569-65E8-344F-A18C-476EBBAF8468}"/>
              </a:ext>
            </a:extLst>
          </p:cNvPr>
          <p:cNvSpPr>
            <a:spLocks noGrp="1"/>
          </p:cNvSpPr>
          <p:nvPr>
            <p:ph type="title"/>
          </p:nvPr>
        </p:nvSpPr>
        <p:spPr/>
        <p:txBody>
          <a:bodyPr/>
          <a:lstStyle/>
          <a:p>
            <a:r>
              <a:rPr lang="en-US" dirty="0"/>
              <a:t>Organizing citations chronologically</a:t>
            </a:r>
            <a:br>
              <a:rPr lang="en-US" dirty="0"/>
            </a:br>
            <a:r>
              <a:rPr lang="en-US" dirty="0"/>
              <a:t>for longitudinal projects</a:t>
            </a:r>
          </a:p>
        </p:txBody>
      </p:sp>
      <p:sp>
        <p:nvSpPr>
          <p:cNvPr id="3" name="Text Placeholder 2">
            <a:extLst>
              <a:ext uri="{FF2B5EF4-FFF2-40B4-BE49-F238E27FC236}">
                <a16:creationId xmlns:a16="http://schemas.microsoft.com/office/drawing/2014/main" id="{BCE05B15-7726-6F40-99AA-BDCC24B4E781}"/>
              </a:ext>
            </a:extLst>
          </p:cNvPr>
          <p:cNvSpPr>
            <a:spLocks noGrp="1"/>
          </p:cNvSpPr>
          <p:nvPr>
            <p:ph type="body" idx="1"/>
          </p:nvPr>
        </p:nvSpPr>
        <p:spPr>
          <a:xfrm>
            <a:off x="161525" y="1115002"/>
            <a:ext cx="8520600" cy="3618000"/>
          </a:xfrm>
        </p:spPr>
        <p:txBody>
          <a:bodyPr/>
          <a:lstStyle/>
          <a:p>
            <a:pPr marL="114300" indent="0">
              <a:buNone/>
            </a:pPr>
            <a:r>
              <a:rPr lang="en-US" dirty="0"/>
              <a:t>Collecting the law for policy surveillance (longitudinal) projects includes </a:t>
            </a:r>
            <a:r>
              <a:rPr lang="en-US" b="1" dirty="0"/>
              <a:t>organizing laws hierarchically</a:t>
            </a:r>
            <a:r>
              <a:rPr lang="en-US" dirty="0"/>
              <a:t> as you would in a legal epidemiology project, and </a:t>
            </a:r>
            <a:r>
              <a:rPr lang="en-US" b="1" dirty="0"/>
              <a:t>then organizing them in chronological order </a:t>
            </a:r>
            <a:r>
              <a:rPr lang="en-US" dirty="0"/>
              <a:t>to show how a law has changed in a jurisdiction over time.</a:t>
            </a:r>
          </a:p>
        </p:txBody>
      </p:sp>
      <p:sp>
        <p:nvSpPr>
          <p:cNvPr id="4" name="Notched Right Arrow 3">
            <a:extLst>
              <a:ext uri="{FF2B5EF4-FFF2-40B4-BE49-F238E27FC236}">
                <a16:creationId xmlns:a16="http://schemas.microsoft.com/office/drawing/2014/main" id="{7A9A4067-9632-4044-AE19-3FD06D91D0C0}"/>
              </a:ext>
            </a:extLst>
          </p:cNvPr>
          <p:cNvSpPr/>
          <p:nvPr/>
        </p:nvSpPr>
        <p:spPr>
          <a:xfrm>
            <a:off x="1535723" y="2832507"/>
            <a:ext cx="6072554" cy="938316"/>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0DC89B55-3E30-5F42-847A-874467F52EB6}"/>
              </a:ext>
            </a:extLst>
          </p:cNvPr>
          <p:cNvGrpSpPr/>
          <p:nvPr/>
        </p:nvGrpSpPr>
        <p:grpSpPr>
          <a:xfrm>
            <a:off x="1908185" y="3440599"/>
            <a:ext cx="2230227" cy="1023051"/>
            <a:chOff x="63915" y="1286152"/>
            <a:chExt cx="2744339" cy="1023051"/>
          </a:xfrm>
        </p:grpSpPr>
        <p:sp>
          <p:nvSpPr>
            <p:cNvPr id="11" name="Rectangle 10">
              <a:extLst>
                <a:ext uri="{FF2B5EF4-FFF2-40B4-BE49-F238E27FC236}">
                  <a16:creationId xmlns:a16="http://schemas.microsoft.com/office/drawing/2014/main" id="{D08C41F5-0B70-EB4C-9004-495E880E87A8}"/>
                </a:ext>
              </a:extLst>
            </p:cNvPr>
            <p:cNvSpPr/>
            <p:nvPr/>
          </p:nvSpPr>
          <p:spPr>
            <a:xfrm>
              <a:off x="63915" y="1501904"/>
              <a:ext cx="2665934" cy="8072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A9EF49B4-9301-D648-8E5A-2654DE4A7F7A}"/>
                </a:ext>
              </a:extLst>
            </p:cNvPr>
            <p:cNvSpPr txBox="1"/>
            <p:nvPr/>
          </p:nvSpPr>
          <p:spPr>
            <a:xfrm>
              <a:off x="142320" y="1286152"/>
              <a:ext cx="2665934" cy="8072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b="1" kern="1200" dirty="0">
                  <a:latin typeface="+mj-lt"/>
                  <a:ea typeface="+mn-ea"/>
                  <a:cs typeface="+mn-cs"/>
                </a:rPr>
                <a:t>Sept. 18, 2009 version of law</a:t>
              </a:r>
            </a:p>
          </p:txBody>
        </p:sp>
      </p:grpSp>
      <p:sp>
        <p:nvSpPr>
          <p:cNvPr id="6" name="Oval 5">
            <a:extLst>
              <a:ext uri="{FF2B5EF4-FFF2-40B4-BE49-F238E27FC236}">
                <a16:creationId xmlns:a16="http://schemas.microsoft.com/office/drawing/2014/main" id="{7EAE3F29-F713-5347-844F-EABE536BF68D}"/>
              </a:ext>
            </a:extLst>
          </p:cNvPr>
          <p:cNvSpPr/>
          <p:nvPr/>
        </p:nvSpPr>
        <p:spPr>
          <a:xfrm>
            <a:off x="2937867" y="3179276"/>
            <a:ext cx="234579" cy="23457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7" name="Group 6">
            <a:extLst>
              <a:ext uri="{FF2B5EF4-FFF2-40B4-BE49-F238E27FC236}">
                <a16:creationId xmlns:a16="http://schemas.microsoft.com/office/drawing/2014/main" id="{367AE5CE-7AD6-AA4F-B0CC-CE981BBA928D}"/>
              </a:ext>
            </a:extLst>
          </p:cNvPr>
          <p:cNvGrpSpPr/>
          <p:nvPr/>
        </p:nvGrpSpPr>
        <p:grpSpPr>
          <a:xfrm>
            <a:off x="4634050" y="3504989"/>
            <a:ext cx="2322550" cy="621219"/>
            <a:chOff x="2789780" y="1350542"/>
            <a:chExt cx="2857944" cy="621219"/>
          </a:xfrm>
        </p:grpSpPr>
        <p:sp>
          <p:nvSpPr>
            <p:cNvPr id="9" name="Rectangle 8">
              <a:extLst>
                <a:ext uri="{FF2B5EF4-FFF2-40B4-BE49-F238E27FC236}">
                  <a16:creationId xmlns:a16="http://schemas.microsoft.com/office/drawing/2014/main" id="{760371A1-07C7-3946-97F4-C266FE8D2908}"/>
                </a:ext>
              </a:extLst>
            </p:cNvPr>
            <p:cNvSpPr/>
            <p:nvPr/>
          </p:nvSpPr>
          <p:spPr>
            <a:xfrm>
              <a:off x="2789780" y="1350542"/>
              <a:ext cx="2665934" cy="5316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2E000D54-ADA3-5A4A-BD8C-9364E7A282EF}"/>
                </a:ext>
              </a:extLst>
            </p:cNvPr>
            <p:cNvSpPr txBox="1"/>
            <p:nvPr/>
          </p:nvSpPr>
          <p:spPr>
            <a:xfrm>
              <a:off x="2981790" y="1440093"/>
              <a:ext cx="2665934" cy="531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b="1" kern="1200" dirty="0">
                  <a:latin typeface="+mj-lt"/>
                  <a:ea typeface="+mn-ea"/>
                  <a:cs typeface="+mn-cs"/>
                </a:rPr>
                <a:t>May 11, 2012 version of law</a:t>
              </a:r>
            </a:p>
          </p:txBody>
        </p:sp>
      </p:grpSp>
      <p:sp>
        <p:nvSpPr>
          <p:cNvPr id="8" name="Oval 7">
            <a:extLst>
              <a:ext uri="{FF2B5EF4-FFF2-40B4-BE49-F238E27FC236}">
                <a16:creationId xmlns:a16="http://schemas.microsoft.com/office/drawing/2014/main" id="{B9C6A70C-8408-7245-A6BE-68F31AD05AE1}"/>
              </a:ext>
            </a:extLst>
          </p:cNvPr>
          <p:cNvSpPr/>
          <p:nvPr/>
        </p:nvSpPr>
        <p:spPr>
          <a:xfrm>
            <a:off x="5756055" y="3211416"/>
            <a:ext cx="234579" cy="23457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61691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78C4-A645-CA4F-8F8D-9FFC0BB717A9}"/>
              </a:ext>
            </a:extLst>
          </p:cNvPr>
          <p:cNvSpPr>
            <a:spLocks noGrp="1"/>
          </p:cNvSpPr>
          <p:nvPr>
            <p:ph type="title"/>
          </p:nvPr>
        </p:nvSpPr>
        <p:spPr/>
        <p:txBody>
          <a:bodyPr/>
          <a:lstStyle/>
          <a:p>
            <a:r>
              <a:rPr lang="en-US" dirty="0"/>
              <a:t>4. Organize the law into folders</a:t>
            </a:r>
          </a:p>
        </p:txBody>
      </p:sp>
      <p:sp>
        <p:nvSpPr>
          <p:cNvPr id="3" name="Text Placeholder 2">
            <a:extLst>
              <a:ext uri="{FF2B5EF4-FFF2-40B4-BE49-F238E27FC236}">
                <a16:creationId xmlns:a16="http://schemas.microsoft.com/office/drawing/2014/main" id="{B3122098-141B-144E-940A-7C1F93C31200}"/>
              </a:ext>
            </a:extLst>
          </p:cNvPr>
          <p:cNvSpPr>
            <a:spLocks noGrp="1"/>
          </p:cNvSpPr>
          <p:nvPr>
            <p:ph type="body" idx="1"/>
          </p:nvPr>
        </p:nvSpPr>
        <p:spPr/>
        <p:txBody>
          <a:bodyPr/>
          <a:lstStyle/>
          <a:p>
            <a:pPr marL="114300" indent="0">
              <a:buNone/>
            </a:pPr>
            <a:r>
              <a:rPr lang="en-US" dirty="0"/>
              <a:t>Each jurisdiction should have its own folder that contains documents relevant to that jurisdiction, including:</a:t>
            </a:r>
          </a:p>
          <a:p>
            <a:pPr marL="114300" indent="0">
              <a:buNone/>
            </a:pPr>
            <a:endParaRPr lang="en-US" dirty="0"/>
          </a:p>
        </p:txBody>
      </p:sp>
      <p:grpSp>
        <p:nvGrpSpPr>
          <p:cNvPr id="4" name="Group 3">
            <a:extLst>
              <a:ext uri="{FF2B5EF4-FFF2-40B4-BE49-F238E27FC236}">
                <a16:creationId xmlns:a16="http://schemas.microsoft.com/office/drawing/2014/main" id="{35BD9576-C6A1-A24D-B0CC-17E05C7467CE}"/>
              </a:ext>
            </a:extLst>
          </p:cNvPr>
          <p:cNvGrpSpPr/>
          <p:nvPr/>
        </p:nvGrpSpPr>
        <p:grpSpPr>
          <a:xfrm>
            <a:off x="3711019" y="3529492"/>
            <a:ext cx="1481333" cy="1481333"/>
            <a:chOff x="2122786" y="1764052"/>
            <a:chExt cx="1481333" cy="1481333"/>
          </a:xfrm>
        </p:grpSpPr>
        <p:sp>
          <p:nvSpPr>
            <p:cNvPr id="17" name="Oval 16">
              <a:extLst>
                <a:ext uri="{FF2B5EF4-FFF2-40B4-BE49-F238E27FC236}">
                  <a16:creationId xmlns:a16="http://schemas.microsoft.com/office/drawing/2014/main" id="{581C9035-6B0F-A64E-9862-FAC6D86AE650}"/>
                </a:ext>
              </a:extLst>
            </p:cNvPr>
            <p:cNvSpPr/>
            <p:nvPr/>
          </p:nvSpPr>
          <p:spPr>
            <a:xfrm>
              <a:off x="2122786" y="1764052"/>
              <a:ext cx="1481333" cy="1481333"/>
            </a:xfrm>
            <a:prstGeom prst="ellipse">
              <a:avLst/>
            </a:prstGeom>
            <a:solidFill>
              <a:srgbClr val="0033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836CD105-DA98-4C45-BBE7-1A35A1191004}"/>
                </a:ext>
              </a:extLst>
            </p:cNvPr>
            <p:cNvSpPr txBox="1"/>
            <p:nvPr/>
          </p:nvSpPr>
          <p:spPr>
            <a:xfrm>
              <a:off x="2339722" y="1980988"/>
              <a:ext cx="1047461" cy="1047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1600" b="1" kern="1200" dirty="0">
                  <a:latin typeface="+mj-lt"/>
                  <a:cs typeface="Arial"/>
                </a:rPr>
                <a:t>Alaska Folder</a:t>
              </a:r>
            </a:p>
          </p:txBody>
        </p:sp>
      </p:grpSp>
      <p:sp>
        <p:nvSpPr>
          <p:cNvPr id="5" name="Left Arrow 4">
            <a:extLst>
              <a:ext uri="{FF2B5EF4-FFF2-40B4-BE49-F238E27FC236}">
                <a16:creationId xmlns:a16="http://schemas.microsoft.com/office/drawing/2014/main" id="{CD34CC90-E652-CD4F-8E0B-9CAF2F6D39E0}"/>
              </a:ext>
            </a:extLst>
          </p:cNvPr>
          <p:cNvSpPr/>
          <p:nvPr/>
        </p:nvSpPr>
        <p:spPr>
          <a:xfrm rot="12900000">
            <a:off x="2759421" y="3271158"/>
            <a:ext cx="1134023" cy="422180"/>
          </a:xfrm>
          <a:prstGeom prst="leftArrow">
            <a:avLst>
              <a:gd name="adj1" fmla="val 60000"/>
              <a:gd name="adj2" fmla="val 50000"/>
            </a:avLst>
          </a:prstGeom>
          <a:solidFill>
            <a:srgbClr val="981E32"/>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grpSp>
        <p:nvGrpSpPr>
          <p:cNvPr id="6" name="Group 5">
            <a:extLst>
              <a:ext uri="{FF2B5EF4-FFF2-40B4-BE49-F238E27FC236}">
                <a16:creationId xmlns:a16="http://schemas.microsoft.com/office/drawing/2014/main" id="{18F49064-D1AD-1542-B101-B1085B1382EC}"/>
              </a:ext>
            </a:extLst>
          </p:cNvPr>
          <p:cNvGrpSpPr/>
          <p:nvPr/>
        </p:nvGrpSpPr>
        <p:grpSpPr>
          <a:xfrm>
            <a:off x="2158330" y="2594117"/>
            <a:ext cx="1407266" cy="1125813"/>
            <a:chOff x="570097" y="828677"/>
            <a:chExt cx="1407266" cy="1125813"/>
          </a:xfrm>
        </p:grpSpPr>
        <p:sp>
          <p:nvSpPr>
            <p:cNvPr id="15" name="Rectangle 14">
              <a:extLst>
                <a:ext uri="{FF2B5EF4-FFF2-40B4-BE49-F238E27FC236}">
                  <a16:creationId xmlns:a16="http://schemas.microsoft.com/office/drawing/2014/main" id="{CD3F8EFB-A0BA-664F-B1E0-D8DB5288084A}"/>
                </a:ext>
              </a:extLst>
            </p:cNvPr>
            <p:cNvSpPr/>
            <p:nvPr/>
          </p:nvSpPr>
          <p:spPr>
            <a:xfrm>
              <a:off x="570097" y="828677"/>
              <a:ext cx="1407266" cy="1125813"/>
            </a:xfrm>
            <a:prstGeom prst="rect">
              <a:avLst/>
            </a:prstGeom>
            <a:solidFill>
              <a:srgbClr val="981E3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77729157-15CD-ED48-9667-702A5E23437F}"/>
                </a:ext>
              </a:extLst>
            </p:cNvPr>
            <p:cNvSpPr txBox="1"/>
            <p:nvPr/>
          </p:nvSpPr>
          <p:spPr>
            <a:xfrm>
              <a:off x="570097" y="828677"/>
              <a:ext cx="1407266" cy="1125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600" b="1" kern="1200" dirty="0">
                  <a:latin typeface="+mj-lt"/>
                  <a:cs typeface="Arial"/>
                </a:rPr>
                <a:t>The Master Sheet</a:t>
              </a:r>
            </a:p>
          </p:txBody>
        </p:sp>
      </p:grpSp>
      <p:sp>
        <p:nvSpPr>
          <p:cNvPr id="7" name="Left Arrow 6">
            <a:extLst>
              <a:ext uri="{FF2B5EF4-FFF2-40B4-BE49-F238E27FC236}">
                <a16:creationId xmlns:a16="http://schemas.microsoft.com/office/drawing/2014/main" id="{F6E3953A-FC61-0B4A-9688-24651E42CE13}"/>
              </a:ext>
            </a:extLst>
          </p:cNvPr>
          <p:cNvSpPr/>
          <p:nvPr/>
        </p:nvSpPr>
        <p:spPr>
          <a:xfrm rot="16200000">
            <a:off x="3884674" y="2685389"/>
            <a:ext cx="1134023" cy="42218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8" name="Group 7">
            <a:extLst>
              <a:ext uri="{FF2B5EF4-FFF2-40B4-BE49-F238E27FC236}">
                <a16:creationId xmlns:a16="http://schemas.microsoft.com/office/drawing/2014/main" id="{B918DF37-CCF3-A645-9868-F0EED3D3361E}"/>
              </a:ext>
            </a:extLst>
          </p:cNvPr>
          <p:cNvGrpSpPr/>
          <p:nvPr/>
        </p:nvGrpSpPr>
        <p:grpSpPr>
          <a:xfrm>
            <a:off x="3748052" y="1766560"/>
            <a:ext cx="1407266" cy="1125813"/>
            <a:chOff x="2159819" y="1120"/>
            <a:chExt cx="1407266" cy="1125813"/>
          </a:xfrm>
        </p:grpSpPr>
        <p:sp>
          <p:nvSpPr>
            <p:cNvPr id="13" name="Rectangle 12">
              <a:extLst>
                <a:ext uri="{FF2B5EF4-FFF2-40B4-BE49-F238E27FC236}">
                  <a16:creationId xmlns:a16="http://schemas.microsoft.com/office/drawing/2014/main" id="{7BF62FF5-6570-BF48-BACF-8C3D42E56FBE}"/>
                </a:ext>
              </a:extLst>
            </p:cNvPr>
            <p:cNvSpPr/>
            <p:nvPr/>
          </p:nvSpPr>
          <p:spPr>
            <a:xfrm>
              <a:off x="2159819" y="1120"/>
              <a:ext cx="1407266" cy="1125813"/>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11CCA282-57BB-554C-BA50-C1614E22C7E6}"/>
                </a:ext>
              </a:extLst>
            </p:cNvPr>
            <p:cNvSpPr txBox="1"/>
            <p:nvPr/>
          </p:nvSpPr>
          <p:spPr>
            <a:xfrm>
              <a:off x="2159819" y="1120"/>
              <a:ext cx="1407266" cy="1125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600" b="1" kern="1200" dirty="0">
                  <a:latin typeface="+mj-lt"/>
                  <a:cs typeface="Arial"/>
                </a:rPr>
                <a:t>Collected laws</a:t>
              </a:r>
            </a:p>
          </p:txBody>
        </p:sp>
      </p:grpSp>
      <p:sp>
        <p:nvSpPr>
          <p:cNvPr id="9" name="Left Arrow 8">
            <a:extLst>
              <a:ext uri="{FF2B5EF4-FFF2-40B4-BE49-F238E27FC236}">
                <a16:creationId xmlns:a16="http://schemas.microsoft.com/office/drawing/2014/main" id="{ED0CC081-B077-0B41-BEB0-842181F350AD}"/>
              </a:ext>
            </a:extLst>
          </p:cNvPr>
          <p:cNvSpPr/>
          <p:nvPr/>
        </p:nvSpPr>
        <p:spPr>
          <a:xfrm rot="19500000">
            <a:off x="5009926" y="3271158"/>
            <a:ext cx="1134023" cy="422180"/>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ED7576D7-22EB-974E-B481-71EB252B7F91}"/>
              </a:ext>
            </a:extLst>
          </p:cNvPr>
          <p:cNvGrpSpPr/>
          <p:nvPr/>
        </p:nvGrpSpPr>
        <p:grpSpPr>
          <a:xfrm>
            <a:off x="5337774" y="2594117"/>
            <a:ext cx="1407266" cy="1125813"/>
            <a:chOff x="3749541" y="828677"/>
            <a:chExt cx="1407266" cy="1125813"/>
          </a:xfrm>
        </p:grpSpPr>
        <p:sp>
          <p:nvSpPr>
            <p:cNvPr id="11" name="Rectangle 10">
              <a:extLst>
                <a:ext uri="{FF2B5EF4-FFF2-40B4-BE49-F238E27FC236}">
                  <a16:creationId xmlns:a16="http://schemas.microsoft.com/office/drawing/2014/main" id="{3A8402D5-04DA-5A40-B3D6-56E9ADC42D82}"/>
                </a:ext>
              </a:extLst>
            </p:cNvPr>
            <p:cNvSpPr/>
            <p:nvPr/>
          </p:nvSpPr>
          <p:spPr>
            <a:xfrm>
              <a:off x="3749541" y="828677"/>
              <a:ext cx="1407266" cy="1125813"/>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3D04EC88-DF24-D74E-BE65-665A2030E495}"/>
                </a:ext>
              </a:extLst>
            </p:cNvPr>
            <p:cNvSpPr txBox="1"/>
            <p:nvPr/>
          </p:nvSpPr>
          <p:spPr>
            <a:xfrm>
              <a:off x="3749541" y="828677"/>
              <a:ext cx="1407266" cy="1125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600" b="1" kern="1200" dirty="0">
                  <a:latin typeface="+mj-lt"/>
                  <a:cs typeface="Arial"/>
                </a:rPr>
                <a:t>The Amendment Tracker</a:t>
              </a:r>
            </a:p>
          </p:txBody>
        </p:sp>
      </p:grpSp>
    </p:spTree>
    <p:extLst>
      <p:ext uri="{BB962C8B-B14F-4D97-AF65-F5344CB8AC3E}">
        <p14:creationId xmlns:p14="http://schemas.microsoft.com/office/powerpoint/2010/main" val="23731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BB68-9069-404F-A58E-CBF36CEE0FF7}"/>
              </a:ext>
            </a:extLst>
          </p:cNvPr>
          <p:cNvSpPr>
            <a:spLocks noGrp="1"/>
          </p:cNvSpPr>
          <p:nvPr>
            <p:ph type="title"/>
          </p:nvPr>
        </p:nvSpPr>
        <p:spPr/>
        <p:txBody>
          <a:bodyPr/>
          <a:lstStyle/>
          <a:p>
            <a:r>
              <a:rPr lang="en-US" dirty="0"/>
              <a:t>5. Transfer and combine collected</a:t>
            </a:r>
            <a:br>
              <a:rPr lang="en-US" dirty="0"/>
            </a:br>
            <a:r>
              <a:rPr lang="en-US" dirty="0"/>
              <a:t>laws into legal text document</a:t>
            </a:r>
          </a:p>
        </p:txBody>
      </p:sp>
      <p:sp>
        <p:nvSpPr>
          <p:cNvPr id="3" name="Text Placeholder 2">
            <a:extLst>
              <a:ext uri="{FF2B5EF4-FFF2-40B4-BE49-F238E27FC236}">
                <a16:creationId xmlns:a16="http://schemas.microsoft.com/office/drawing/2014/main" id="{48A845C5-8B22-8345-9095-1CAED75FCBB7}"/>
              </a:ext>
            </a:extLst>
          </p:cNvPr>
          <p:cNvSpPr>
            <a:spLocks noGrp="1"/>
          </p:cNvSpPr>
          <p:nvPr>
            <p:ph type="body" idx="1"/>
          </p:nvPr>
        </p:nvSpPr>
        <p:spPr>
          <a:xfrm>
            <a:off x="161525" y="1155107"/>
            <a:ext cx="8520600" cy="3618000"/>
          </a:xfrm>
        </p:spPr>
        <p:txBody>
          <a:bodyPr/>
          <a:lstStyle/>
          <a:p>
            <a:pPr marL="114300" indent="0">
              <a:buNone/>
            </a:pPr>
            <a:r>
              <a:rPr lang="en-US" dirty="0"/>
              <a:t>The “legal text” is the organized version of the relevant law for a jurisdiction:</a:t>
            </a:r>
          </a:p>
          <a:p>
            <a:r>
              <a:rPr lang="en-US" dirty="0"/>
              <a:t>Legal assessment (cross-sectional) – one legal text, for one jurisdiction, at one point in time</a:t>
            </a:r>
          </a:p>
          <a:p>
            <a:r>
              <a:rPr lang="en-US" dirty="0"/>
              <a:t>Policy surveillance (longitudinal) – multiple legal texts, for one jurisdiction, over a period of time</a:t>
            </a:r>
          </a:p>
          <a:p>
            <a:r>
              <a:rPr lang="en-US" dirty="0"/>
              <a:t>The legal text is used to code the law</a:t>
            </a:r>
          </a:p>
        </p:txBody>
      </p:sp>
    </p:spTree>
    <p:extLst>
      <p:ext uri="{BB962C8B-B14F-4D97-AF65-F5344CB8AC3E}">
        <p14:creationId xmlns:p14="http://schemas.microsoft.com/office/powerpoint/2010/main" val="400642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41B3-313E-3B48-B584-FD7749C99936}"/>
              </a:ext>
            </a:extLst>
          </p:cNvPr>
          <p:cNvSpPr>
            <a:spLocks noGrp="1"/>
          </p:cNvSpPr>
          <p:nvPr>
            <p:ph type="title"/>
          </p:nvPr>
        </p:nvSpPr>
        <p:spPr/>
        <p:txBody>
          <a:bodyPr/>
          <a:lstStyle/>
          <a:p>
            <a:r>
              <a:rPr lang="en-US" dirty="0"/>
              <a:t>Transfer and combine collected laws into legal text document</a:t>
            </a:r>
          </a:p>
        </p:txBody>
      </p:sp>
      <p:sp>
        <p:nvSpPr>
          <p:cNvPr id="3" name="Rectangle 1">
            <a:extLst>
              <a:ext uri="{FF2B5EF4-FFF2-40B4-BE49-F238E27FC236}">
                <a16:creationId xmlns:a16="http://schemas.microsoft.com/office/drawing/2014/main" id="{D583121B-9F55-A543-902D-C29B8B151013}"/>
              </a:ext>
            </a:extLst>
          </p:cNvPr>
          <p:cNvSpPr>
            <a:spLocks noChangeArrowheads="1"/>
          </p:cNvSpPr>
          <p:nvPr/>
        </p:nvSpPr>
        <p:spPr bwMode="auto">
          <a:xfrm>
            <a:off x="4363537" y="1937034"/>
            <a:ext cx="4625457" cy="2492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fontAlgn="base">
              <a:spcBef>
                <a:spcPct val="0"/>
              </a:spcBef>
              <a:spcAft>
                <a:spcPct val="0"/>
              </a:spcAft>
            </a:pPr>
            <a:r>
              <a:rPr lang="en-US" altLang="en-US" sz="1200" b="1" dirty="0">
                <a:solidFill>
                  <a:prstClr val="black"/>
                </a:solidFill>
                <a:latin typeface="Arial" pitchFamily="34" charset="0"/>
                <a:ea typeface="Times New Roman" pitchFamily="18" charset="0"/>
                <a:cs typeface="Arial" pitchFamily="34" charset="0"/>
              </a:rPr>
              <a:t>Alaska Stat. § 12.55.035 Fines (2012 Amendment, 3rd Sp. Sess. 2012, ch. 1, § 19)</a:t>
            </a:r>
          </a:p>
          <a:p>
            <a:pPr marL="228600" indent="-228600" defTabSz="457200" fontAlgn="base">
              <a:spcBef>
                <a:spcPct val="0"/>
              </a:spcBef>
              <a:spcAft>
                <a:spcPct val="0"/>
              </a:spcAft>
              <a:buFontTx/>
              <a:buAutoNum type="alphaLcParenBoth"/>
            </a:pPr>
            <a:r>
              <a:rPr lang="en-US" altLang="en-US" sz="1200" dirty="0">
                <a:solidFill>
                  <a:prstClr val="black"/>
                </a:solidFill>
                <a:latin typeface="Arial" pitchFamily="34" charset="0"/>
                <a:ea typeface="Times New Roman" pitchFamily="18" charset="0"/>
                <a:cs typeface="Arial" pitchFamily="34" charset="0"/>
              </a:rPr>
              <a:t>Upon conviction of an offense, a defendant may be sentenced to pay a fine as authorized in this section or as otherwise authorized by law……</a:t>
            </a:r>
          </a:p>
          <a:p>
            <a:pPr marL="228600" indent="-228600" defTabSz="457200" fontAlgn="base">
              <a:spcBef>
                <a:spcPct val="0"/>
              </a:spcBef>
              <a:spcAft>
                <a:spcPct val="0"/>
              </a:spcAft>
              <a:buFontTx/>
              <a:buAutoNum type="alphaLcParenBoth"/>
            </a:pPr>
            <a:endParaRPr lang="en-US" altLang="en-US" sz="1200" dirty="0">
              <a:solidFill>
                <a:prstClr val="black"/>
              </a:solidFill>
              <a:latin typeface="Arial" pitchFamily="34" charset="0"/>
              <a:ea typeface="Times New Roman" pitchFamily="18" charset="0"/>
              <a:cs typeface="Arial" pitchFamily="34" charset="0"/>
            </a:endParaRPr>
          </a:p>
          <a:p>
            <a:pPr marL="228600" indent="-228600" defTabSz="457200" fontAlgn="base">
              <a:spcBef>
                <a:spcPct val="0"/>
              </a:spcBef>
              <a:spcAft>
                <a:spcPct val="0"/>
              </a:spcAft>
              <a:buFontTx/>
              <a:buAutoNum type="alphaLcParenBoth"/>
            </a:pPr>
            <a:endParaRPr lang="en-US" altLang="en-US" sz="1200" dirty="0">
              <a:solidFill>
                <a:prstClr val="black"/>
              </a:solidFill>
              <a:latin typeface="Arial" pitchFamily="34" charset="0"/>
              <a:ea typeface="Times New Roman" pitchFamily="18" charset="0"/>
              <a:cs typeface="Arial" pitchFamily="34" charset="0"/>
            </a:endParaRPr>
          </a:p>
          <a:p>
            <a:pP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Alaska Stat. § 12.55.135 Sentences of imprisonment for misdemeanors (2006 Amendment, </a:t>
            </a:r>
            <a:r>
              <a:rPr lang="en-US" altLang="en-US" sz="1200" b="1" dirty="0">
                <a:solidFill>
                  <a:prstClr val="black"/>
                </a:solidFill>
                <a:latin typeface="Arial" pitchFamily="34" charset="0"/>
                <a:ea typeface="Times New Roman" pitchFamily="18" charset="0"/>
                <a:cs typeface="Arial" pitchFamily="34" charset="0"/>
              </a:rPr>
              <a:t>SLA 2006, ch. 87, §§ 4, 5</a:t>
            </a:r>
            <a:r>
              <a:rPr lang="en-US" sz="1200" b="1" dirty="0">
                <a:solidFill>
                  <a:prstClr val="black"/>
                </a:solidFill>
                <a:latin typeface="Arial" panose="020B0604020202020204" pitchFamily="34" charset="0"/>
                <a:cs typeface="Arial" panose="020B0604020202020204" pitchFamily="34" charset="0"/>
              </a:rPr>
              <a:t>)</a:t>
            </a:r>
          </a:p>
          <a:p>
            <a:pPr marL="228600" indent="-228600" defTabSz="457200" fontAlgn="base">
              <a:spcBef>
                <a:spcPct val="0"/>
              </a:spcBef>
              <a:spcAft>
                <a:spcPct val="0"/>
              </a:spcAft>
              <a:buFontTx/>
              <a:buAutoNum type="alphaLcParenBoth"/>
            </a:pPr>
            <a:r>
              <a:rPr lang="en-US" sz="1200" dirty="0">
                <a:solidFill>
                  <a:prstClr val="black"/>
                </a:solidFill>
                <a:latin typeface="Arial" pitchFamily="34" charset="0"/>
                <a:ea typeface="Times New Roman" pitchFamily="18" charset="0"/>
                <a:cs typeface="Arial" pitchFamily="34" charset="0"/>
              </a:rPr>
              <a:t>A defendant convicted of a class A misdemeanor may be sentenced to a definite term of imprisonment of not more than one year……</a:t>
            </a:r>
          </a:p>
          <a:p>
            <a:pPr defTabSz="457200" fontAlgn="base">
              <a:spcBef>
                <a:spcPct val="0"/>
              </a:spcBef>
              <a:spcAft>
                <a:spcPct val="0"/>
              </a:spcAft>
            </a:pPr>
            <a:endParaRPr lang="en-US" altLang="en-US" sz="1200" dirty="0">
              <a:solidFill>
                <a:prstClr val="black"/>
              </a:solidFill>
              <a:latin typeface="Arial" pitchFamily="34" charset="0"/>
              <a:ea typeface="Times New Roman" pitchFamily="18" charset="0"/>
              <a:cs typeface="Arial" pitchFamily="34" charset="0"/>
            </a:endParaRPr>
          </a:p>
        </p:txBody>
      </p:sp>
      <p:sp>
        <p:nvSpPr>
          <p:cNvPr id="4" name="Rectangle 2">
            <a:extLst>
              <a:ext uri="{FF2B5EF4-FFF2-40B4-BE49-F238E27FC236}">
                <a16:creationId xmlns:a16="http://schemas.microsoft.com/office/drawing/2014/main" id="{50407119-DCE7-074A-BE9C-B27766F72AF2}"/>
              </a:ext>
            </a:extLst>
          </p:cNvPr>
          <p:cNvSpPr>
            <a:spLocks noChangeArrowheads="1"/>
          </p:cNvSpPr>
          <p:nvPr/>
        </p:nvSpPr>
        <p:spPr bwMode="auto">
          <a:xfrm>
            <a:off x="217216" y="1937033"/>
            <a:ext cx="2692902" cy="2139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defTabSz="457200" eaLnBrk="0" fontAlgn="base" hangingPunct="0">
              <a:spcBef>
                <a:spcPct val="0"/>
              </a:spcBef>
              <a:spcAft>
                <a:spcPct val="0"/>
              </a:spcAft>
            </a:pPr>
            <a:r>
              <a:rPr lang="en-US" altLang="en-US" sz="1200" b="1" dirty="0">
                <a:solidFill>
                  <a:prstClr val="black"/>
                </a:solidFill>
                <a:latin typeface="Arial" pitchFamily="34" charset="0"/>
                <a:ea typeface="Times New Roman" pitchFamily="18" charset="0"/>
                <a:cs typeface="Arial" pitchFamily="34" charset="0"/>
              </a:rPr>
              <a:t>Alaska Stat. § 12.55.035 Fines</a:t>
            </a:r>
          </a:p>
          <a:p>
            <a:pPr defTabSz="457200" eaLnBrk="0" fontAlgn="base" hangingPunct="0">
              <a:spcBef>
                <a:spcPct val="0"/>
              </a:spcBef>
              <a:spcAft>
                <a:spcPct val="0"/>
              </a:spcAft>
            </a:pPr>
            <a:endParaRPr lang="en-US" altLang="en-US" sz="700" b="1" dirty="0">
              <a:solidFill>
                <a:prstClr val="black"/>
              </a:solidFill>
              <a:latin typeface="Arial" pitchFamily="34" charset="0"/>
              <a:cs typeface="Arial" pitchFamily="34" charset="0"/>
            </a:endParaRPr>
          </a:p>
          <a:p>
            <a:pPr marL="171450" indent="-171450" defTabSz="4572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Arial" pitchFamily="34" charset="0"/>
                <a:ea typeface="Times New Roman" pitchFamily="18" charset="0"/>
                <a:cs typeface="Arial" pitchFamily="34" charset="0"/>
              </a:rPr>
              <a:t>3rd Sp. Sess. 2012, ch. 1, § 19</a:t>
            </a:r>
          </a:p>
          <a:p>
            <a:pPr marL="628650" lvl="1" indent="-171450" defTabSz="4572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Arial" pitchFamily="34" charset="0"/>
                <a:ea typeface="Times New Roman" pitchFamily="18" charset="0"/>
                <a:cs typeface="Arial" pitchFamily="34" charset="0"/>
              </a:rPr>
              <a:t>Effective July 1, 2012</a:t>
            </a:r>
          </a:p>
          <a:p>
            <a:pPr marL="628650" lvl="1" indent="-171450" defTabSz="457200" eaLnBrk="0" fontAlgn="base" hangingPunct="0">
              <a:spcBef>
                <a:spcPct val="0"/>
              </a:spcBef>
              <a:spcAft>
                <a:spcPct val="0"/>
              </a:spcAft>
              <a:buFont typeface="Arial" panose="020B0604020202020204" pitchFamily="34" charset="0"/>
              <a:buChar char="•"/>
            </a:pPr>
            <a:endParaRPr lang="en-US" altLang="en-US" sz="1200" dirty="0">
              <a:solidFill>
                <a:prstClr val="black"/>
              </a:solidFill>
              <a:latin typeface="Arial" pitchFamily="34" charset="0"/>
              <a:ea typeface="Times New Roman" pitchFamily="18" charset="0"/>
              <a:cs typeface="Arial" pitchFamily="34" charset="0"/>
            </a:endParaRPr>
          </a:p>
          <a:p>
            <a:pPr defTabSz="457200" eaLnBrk="0" fontAlgn="base" hangingPunct="0">
              <a:spcBef>
                <a:spcPct val="0"/>
              </a:spcBef>
              <a:spcAft>
                <a:spcPct val="0"/>
              </a:spcAft>
            </a:pPr>
            <a:endParaRPr lang="en-US" altLang="en-US" sz="1200" b="1" dirty="0">
              <a:solidFill>
                <a:prstClr val="black"/>
              </a:solidFill>
              <a:latin typeface="Arial" pitchFamily="34" charset="0"/>
              <a:ea typeface="Times New Roman" pitchFamily="18" charset="0"/>
              <a:cs typeface="Arial" pitchFamily="34" charset="0"/>
            </a:endParaRPr>
          </a:p>
          <a:p>
            <a:pPr defTabSz="457200" eaLnBrk="0" fontAlgn="base" hangingPunct="0">
              <a:spcBef>
                <a:spcPct val="0"/>
              </a:spcBef>
              <a:spcAft>
                <a:spcPct val="0"/>
              </a:spcAft>
            </a:pPr>
            <a:r>
              <a:rPr lang="en-US" altLang="en-US" sz="1200" b="1" dirty="0">
                <a:solidFill>
                  <a:prstClr val="black"/>
                </a:solidFill>
                <a:latin typeface="Arial" pitchFamily="34" charset="0"/>
                <a:ea typeface="Times New Roman" pitchFamily="18" charset="0"/>
                <a:cs typeface="Arial" pitchFamily="34" charset="0"/>
              </a:rPr>
              <a:t>Alaska Stat. § 12.55.135 </a:t>
            </a:r>
            <a:r>
              <a:rPr lang="en-US" sz="1200" b="1" dirty="0">
                <a:solidFill>
                  <a:prstClr val="black"/>
                </a:solidFill>
                <a:latin typeface="Arial" pitchFamily="34" charset="0"/>
                <a:ea typeface="Times New Roman" pitchFamily="18" charset="0"/>
                <a:cs typeface="Arial" pitchFamily="34" charset="0"/>
              </a:rPr>
              <a:t>Sentences of imprisonment for misdemeanors </a:t>
            </a:r>
          </a:p>
          <a:p>
            <a:pPr defTabSz="457200" eaLnBrk="0" fontAlgn="base" hangingPunct="0">
              <a:spcBef>
                <a:spcPct val="0"/>
              </a:spcBef>
              <a:spcAft>
                <a:spcPct val="0"/>
              </a:spcAft>
            </a:pPr>
            <a:endParaRPr lang="en-US" altLang="en-US" sz="1200" b="1" dirty="0">
              <a:solidFill>
                <a:prstClr val="black"/>
              </a:solidFill>
              <a:latin typeface="Arial" pitchFamily="34" charset="0"/>
              <a:ea typeface="Times New Roman" pitchFamily="18" charset="0"/>
              <a:cs typeface="Arial" pitchFamily="34" charset="0"/>
            </a:endParaRPr>
          </a:p>
          <a:p>
            <a:pPr marL="171450" indent="-171450" defTabSz="4572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Arial" pitchFamily="34" charset="0"/>
                <a:ea typeface="Times New Roman" pitchFamily="18" charset="0"/>
                <a:cs typeface="Arial" pitchFamily="34" charset="0"/>
              </a:rPr>
              <a:t>SLA 2006, ch. 87, §§ 4, 5 </a:t>
            </a:r>
          </a:p>
          <a:p>
            <a:pPr marL="628650" lvl="1" indent="-171450" defTabSz="4572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Arial" pitchFamily="34" charset="0"/>
                <a:ea typeface="Times New Roman" pitchFamily="18" charset="0"/>
                <a:cs typeface="Arial" pitchFamily="34" charset="0"/>
              </a:rPr>
              <a:t>Effective October 4, 2006</a:t>
            </a:r>
            <a:endParaRPr lang="en-US" altLang="en-US" sz="1200" b="1" dirty="0">
              <a:solidFill>
                <a:prstClr val="black"/>
              </a:solidFill>
              <a:latin typeface="Arial" pitchFamily="34" charset="0"/>
              <a:ea typeface="Times New Roman" pitchFamily="18" charset="0"/>
              <a:cs typeface="Arial" pitchFamily="34" charset="0"/>
            </a:endParaRPr>
          </a:p>
        </p:txBody>
      </p:sp>
      <p:sp>
        <p:nvSpPr>
          <p:cNvPr id="5" name="Oval 4">
            <a:extLst>
              <a:ext uri="{FF2B5EF4-FFF2-40B4-BE49-F238E27FC236}">
                <a16:creationId xmlns:a16="http://schemas.microsoft.com/office/drawing/2014/main" id="{18C438E1-A291-4F4A-9F38-37B5DF5C2B39}"/>
              </a:ext>
            </a:extLst>
          </p:cNvPr>
          <p:cNvSpPr/>
          <p:nvPr/>
        </p:nvSpPr>
        <p:spPr>
          <a:xfrm>
            <a:off x="106484" y="2141792"/>
            <a:ext cx="2803634" cy="619393"/>
          </a:xfrm>
          <a:prstGeom prst="ellipse">
            <a:avLst/>
          </a:prstGeom>
          <a:noFill/>
          <a:ln w="25400" cap="flat" cmpd="sng" algn="ctr">
            <a:solidFill>
              <a:srgbClr val="981E32">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6F75204A-BF9D-2249-AF21-6FE5C08672D9}"/>
              </a:ext>
            </a:extLst>
          </p:cNvPr>
          <p:cNvSpPr/>
          <p:nvPr/>
        </p:nvSpPr>
        <p:spPr>
          <a:xfrm>
            <a:off x="106484" y="3517093"/>
            <a:ext cx="2803634" cy="619393"/>
          </a:xfrm>
          <a:prstGeom prst="ellipse">
            <a:avLst/>
          </a:prstGeom>
          <a:noFill/>
          <a:ln w="25400" cap="flat" cmpd="sng" algn="ctr">
            <a:solidFill>
              <a:srgbClr val="981E32">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C4DE0F6-1A4E-9B45-A6DB-18A5D5E2A9B5}"/>
              </a:ext>
            </a:extLst>
          </p:cNvPr>
          <p:cNvSpPr txBox="1"/>
          <p:nvPr/>
        </p:nvSpPr>
        <p:spPr>
          <a:xfrm>
            <a:off x="280809" y="1297547"/>
            <a:ext cx="2608406" cy="307777"/>
          </a:xfrm>
          <a:prstGeom prst="rect">
            <a:avLst/>
          </a:prstGeom>
          <a:noFill/>
        </p:spPr>
        <p:txBody>
          <a:bodyPr wrap="none" rtlCol="0">
            <a:spAutoFit/>
          </a:bodyPr>
          <a:lstStyle/>
          <a:p>
            <a:pPr algn="ctr" defTabSz="457200"/>
            <a:r>
              <a:rPr lang="en-US" b="1" dirty="0">
                <a:solidFill>
                  <a:srgbClr val="666666"/>
                </a:solidFill>
                <a:latin typeface="Arial"/>
              </a:rPr>
              <a:t>MASTER SHEET CITATIONS</a:t>
            </a:r>
          </a:p>
        </p:txBody>
      </p:sp>
      <p:sp>
        <p:nvSpPr>
          <p:cNvPr id="8" name="TextBox 7">
            <a:extLst>
              <a:ext uri="{FF2B5EF4-FFF2-40B4-BE49-F238E27FC236}">
                <a16:creationId xmlns:a16="http://schemas.microsoft.com/office/drawing/2014/main" id="{3F9A1F59-F9A8-5C49-BFC5-8064546C6089}"/>
              </a:ext>
            </a:extLst>
          </p:cNvPr>
          <p:cNvSpPr txBox="1"/>
          <p:nvPr/>
        </p:nvSpPr>
        <p:spPr>
          <a:xfrm>
            <a:off x="4321385" y="1286951"/>
            <a:ext cx="4667609" cy="523220"/>
          </a:xfrm>
          <a:prstGeom prst="rect">
            <a:avLst/>
          </a:prstGeom>
          <a:noFill/>
        </p:spPr>
        <p:txBody>
          <a:bodyPr wrap="square" rtlCol="0">
            <a:spAutoFit/>
          </a:bodyPr>
          <a:lstStyle/>
          <a:p>
            <a:pPr algn="ctr" defTabSz="457200"/>
            <a:r>
              <a:rPr lang="en-US" b="1" dirty="0">
                <a:solidFill>
                  <a:srgbClr val="666666"/>
                </a:solidFill>
                <a:latin typeface="Arial"/>
              </a:rPr>
              <a:t>FULL TEXT ORDERED HIERARCHICALLY </a:t>
            </a:r>
          </a:p>
          <a:p>
            <a:pPr algn="ctr" defTabSz="457200"/>
            <a:r>
              <a:rPr lang="en-US" b="1" dirty="0">
                <a:solidFill>
                  <a:srgbClr val="666666"/>
                </a:solidFill>
                <a:latin typeface="Arial"/>
              </a:rPr>
              <a:t>IN ONE DOCUMENT</a:t>
            </a:r>
          </a:p>
        </p:txBody>
      </p:sp>
      <p:cxnSp>
        <p:nvCxnSpPr>
          <p:cNvPr id="9" name="Straight Arrow Connector 8">
            <a:extLst>
              <a:ext uri="{FF2B5EF4-FFF2-40B4-BE49-F238E27FC236}">
                <a16:creationId xmlns:a16="http://schemas.microsoft.com/office/drawing/2014/main" id="{0F896D33-3552-564E-B54E-3C4194C02C5F}"/>
              </a:ext>
            </a:extLst>
          </p:cNvPr>
          <p:cNvCxnSpPr/>
          <p:nvPr/>
        </p:nvCxnSpPr>
        <p:spPr>
          <a:xfrm>
            <a:off x="3088510" y="2438661"/>
            <a:ext cx="1124720" cy="0"/>
          </a:xfrm>
          <a:prstGeom prst="straightConnector1">
            <a:avLst/>
          </a:prstGeom>
          <a:noFill/>
          <a:ln w="25400" cap="flat" cmpd="sng" algn="ctr">
            <a:solidFill>
              <a:srgbClr val="981E32"/>
            </a:solidFill>
            <a:prstDash val="solid"/>
            <a:tailEnd type="arrow"/>
          </a:ln>
          <a:effectLst/>
        </p:spPr>
      </p:cxnSp>
      <p:cxnSp>
        <p:nvCxnSpPr>
          <p:cNvPr id="10" name="Straight Arrow Connector 9">
            <a:extLst>
              <a:ext uri="{FF2B5EF4-FFF2-40B4-BE49-F238E27FC236}">
                <a16:creationId xmlns:a16="http://schemas.microsoft.com/office/drawing/2014/main" id="{061FCBC4-7AB0-574C-897F-1A8B1A95DA72}"/>
              </a:ext>
            </a:extLst>
          </p:cNvPr>
          <p:cNvCxnSpPr/>
          <p:nvPr/>
        </p:nvCxnSpPr>
        <p:spPr>
          <a:xfrm>
            <a:off x="3088510" y="3803132"/>
            <a:ext cx="1124720" cy="0"/>
          </a:xfrm>
          <a:prstGeom prst="straightConnector1">
            <a:avLst/>
          </a:prstGeom>
          <a:noFill/>
          <a:ln w="25400" cap="flat" cmpd="sng" algn="ctr">
            <a:solidFill>
              <a:srgbClr val="981E32"/>
            </a:solidFill>
            <a:prstDash val="solid"/>
            <a:tailEnd type="arrow"/>
          </a:ln>
          <a:effectLst/>
        </p:spPr>
      </p:cxnSp>
    </p:spTree>
    <p:extLst>
      <p:ext uri="{BB962C8B-B14F-4D97-AF65-F5344CB8AC3E}">
        <p14:creationId xmlns:p14="http://schemas.microsoft.com/office/powerpoint/2010/main" val="53237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AE85-4A95-B04D-BED3-4EA26E5FB472}"/>
              </a:ext>
            </a:extLst>
          </p:cNvPr>
          <p:cNvSpPr>
            <a:spLocks noGrp="1"/>
          </p:cNvSpPr>
          <p:nvPr>
            <p:ph type="title"/>
          </p:nvPr>
        </p:nvSpPr>
        <p:spPr/>
        <p:txBody>
          <a:bodyPr/>
          <a:lstStyle/>
          <a:p>
            <a:r>
              <a:rPr lang="en-US" dirty="0"/>
              <a:t>6. Create an Amendment Tracker</a:t>
            </a:r>
          </a:p>
        </p:txBody>
      </p:sp>
      <p:sp>
        <p:nvSpPr>
          <p:cNvPr id="3" name="Text Placeholder 2">
            <a:extLst>
              <a:ext uri="{FF2B5EF4-FFF2-40B4-BE49-F238E27FC236}">
                <a16:creationId xmlns:a16="http://schemas.microsoft.com/office/drawing/2014/main" id="{68C6C0A1-684A-8148-8559-7552518B9796}"/>
              </a:ext>
            </a:extLst>
          </p:cNvPr>
          <p:cNvSpPr>
            <a:spLocks noGrp="1"/>
          </p:cNvSpPr>
          <p:nvPr>
            <p:ph type="body" idx="1"/>
          </p:nvPr>
        </p:nvSpPr>
        <p:spPr/>
        <p:txBody>
          <a:bodyPr/>
          <a:lstStyle/>
          <a:p>
            <a:pPr marL="114300" indent="0">
              <a:buNone/>
            </a:pPr>
            <a:r>
              <a:rPr lang="en-US" dirty="0"/>
              <a:t>The “Amendment Tracker” document</a:t>
            </a:r>
          </a:p>
          <a:p>
            <a:r>
              <a:rPr lang="en-US" dirty="0"/>
              <a:t>Lists amendments to relevant laws in one jurisdiction, in chronological order</a:t>
            </a:r>
          </a:p>
          <a:p>
            <a:r>
              <a:rPr lang="en-US" dirty="0"/>
              <a:t>Created to serve as a guide when creating the legal text for a policy surveillance project</a:t>
            </a:r>
          </a:p>
        </p:txBody>
      </p:sp>
    </p:spTree>
    <p:extLst>
      <p:ext uri="{BB962C8B-B14F-4D97-AF65-F5344CB8AC3E}">
        <p14:creationId xmlns:p14="http://schemas.microsoft.com/office/powerpoint/2010/main" val="21355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14D0-D733-9946-8C6F-807ECB782599}"/>
              </a:ext>
            </a:extLst>
          </p:cNvPr>
          <p:cNvSpPr>
            <a:spLocks noGrp="1"/>
          </p:cNvSpPr>
          <p:nvPr>
            <p:ph type="title"/>
          </p:nvPr>
        </p:nvSpPr>
        <p:spPr/>
        <p:txBody>
          <a:bodyPr/>
          <a:lstStyle/>
          <a:p>
            <a:r>
              <a:rPr lang="en-US" dirty="0"/>
              <a:t>Creating an Amendment Tracker</a:t>
            </a:r>
          </a:p>
        </p:txBody>
      </p:sp>
      <p:pic>
        <p:nvPicPr>
          <p:cNvPr id="4" name="Content Placeholder 3">
            <a:extLst>
              <a:ext uri="{FF2B5EF4-FFF2-40B4-BE49-F238E27FC236}">
                <a16:creationId xmlns:a16="http://schemas.microsoft.com/office/drawing/2014/main" id="{4F260D5D-A633-A84E-A7D6-5D9C32DF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0" y="941550"/>
            <a:ext cx="8373300" cy="32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9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A533-3F8A-D34F-96F2-89CD25444474}"/>
              </a:ext>
            </a:extLst>
          </p:cNvPr>
          <p:cNvSpPr>
            <a:spLocks noGrp="1"/>
          </p:cNvSpPr>
          <p:nvPr>
            <p:ph type="title"/>
          </p:nvPr>
        </p:nvSpPr>
        <p:spPr/>
        <p:txBody>
          <a:bodyPr/>
          <a:lstStyle/>
          <a:p>
            <a:r>
              <a:rPr lang="en-US" dirty="0"/>
              <a:t>7. Use amendment trackers to create one version of the legal text per change in the law over time</a:t>
            </a:r>
          </a:p>
        </p:txBody>
      </p:sp>
      <p:sp>
        <p:nvSpPr>
          <p:cNvPr id="5" name="Rectangle 4">
            <a:extLst>
              <a:ext uri="{FF2B5EF4-FFF2-40B4-BE49-F238E27FC236}">
                <a16:creationId xmlns:a16="http://schemas.microsoft.com/office/drawing/2014/main" id="{4212C0AB-8358-F845-BC00-5D4979ACA25E}"/>
              </a:ext>
            </a:extLst>
          </p:cNvPr>
          <p:cNvSpPr/>
          <p:nvPr/>
        </p:nvSpPr>
        <p:spPr>
          <a:xfrm>
            <a:off x="736446" y="1662895"/>
            <a:ext cx="3408571" cy="1815882"/>
          </a:xfrm>
          <a:prstGeom prst="rect">
            <a:avLst/>
          </a:prstGeom>
          <a:ln>
            <a:solidFill>
              <a:srgbClr val="000000"/>
            </a:solidFill>
          </a:ln>
        </p:spPr>
        <p:txBody>
          <a:bodyPr wrap="square">
            <a:spAutoFit/>
          </a:bodyPr>
          <a:lstStyle/>
          <a:p>
            <a:pPr defTabSz="457200"/>
            <a:r>
              <a:rPr lang="en-US" sz="800" b="1" dirty="0">
                <a:solidFill>
                  <a:prstClr val="black"/>
                </a:solidFill>
                <a:latin typeface="Arial"/>
              </a:rPr>
              <a:t>Alaska Stat. § 12.55.035 Fines</a:t>
            </a:r>
            <a:endParaRPr lang="en-US" sz="800" dirty="0">
              <a:solidFill>
                <a:prstClr val="black"/>
              </a:solidFill>
              <a:latin typeface="Arial"/>
            </a:endParaRPr>
          </a:p>
          <a:p>
            <a:pPr marL="171450" indent="-171450" defTabSz="457200">
              <a:buFont typeface="Arial" panose="020B0604020202020204" pitchFamily="34" charset="0"/>
              <a:buChar char="•"/>
            </a:pPr>
            <a:r>
              <a:rPr lang="en-US" sz="800" dirty="0">
                <a:solidFill>
                  <a:prstClr val="black"/>
                </a:solidFill>
                <a:latin typeface="Arial"/>
              </a:rPr>
              <a:t>SLA 2010, ch. 110, §§ 1, 4 </a:t>
            </a:r>
          </a:p>
          <a:p>
            <a:pPr marL="628650" lvl="1" indent="-171450" defTabSz="457200">
              <a:buFont typeface="Arial" panose="020B0604020202020204" pitchFamily="34" charset="0"/>
              <a:buChar char="•"/>
            </a:pPr>
            <a:r>
              <a:rPr lang="en-US" sz="800" dirty="0">
                <a:solidFill>
                  <a:prstClr val="black"/>
                </a:solidFill>
                <a:latin typeface="Arial"/>
              </a:rPr>
              <a:t>Effective September 26, 2010</a:t>
            </a:r>
          </a:p>
          <a:p>
            <a:pPr marL="171450" indent="-171450" defTabSz="457200">
              <a:buFont typeface="Arial" panose="020B0604020202020204" pitchFamily="34" charset="0"/>
              <a:buChar char="•"/>
            </a:pPr>
            <a:r>
              <a:rPr lang="en-US" sz="800" dirty="0">
                <a:solidFill>
                  <a:prstClr val="black"/>
                </a:solidFill>
                <a:latin typeface="Arial"/>
              </a:rPr>
              <a:t>3rd Sp. Sess. 2012, ch. 1, § 19</a:t>
            </a:r>
          </a:p>
          <a:p>
            <a:pPr marL="628650" lvl="1" indent="-171450" defTabSz="457200">
              <a:buFont typeface="Arial" panose="020B0604020202020204" pitchFamily="34" charset="0"/>
              <a:buChar char="•"/>
            </a:pPr>
            <a:r>
              <a:rPr lang="en-US" sz="800" dirty="0">
                <a:solidFill>
                  <a:prstClr val="black"/>
                </a:solidFill>
                <a:latin typeface="Arial"/>
              </a:rPr>
              <a:t>Effective July 1, 2012</a:t>
            </a:r>
          </a:p>
          <a:p>
            <a:pPr defTabSz="457200"/>
            <a:r>
              <a:rPr lang="en-US" sz="800" b="1" dirty="0">
                <a:solidFill>
                  <a:prstClr val="black"/>
                </a:solidFill>
                <a:latin typeface="Arial"/>
              </a:rPr>
              <a:t>Alaska Stat. § 28.01.010 Provisions uniform throughout state </a:t>
            </a:r>
            <a:endParaRPr lang="en-US" sz="800" dirty="0">
              <a:solidFill>
                <a:prstClr val="black"/>
              </a:solidFill>
              <a:latin typeface="Arial"/>
            </a:endParaRPr>
          </a:p>
          <a:p>
            <a:pPr marL="285750" indent="-285750" defTabSz="457200">
              <a:buFont typeface="Arial" panose="020B0604020202020204" pitchFamily="34" charset="0"/>
              <a:buChar char="•"/>
            </a:pPr>
            <a:r>
              <a:rPr lang="en-US" sz="800" dirty="0">
                <a:solidFill>
                  <a:prstClr val="black"/>
                </a:solidFill>
                <a:latin typeface="Arial"/>
              </a:rPr>
              <a:t>SLA 2010, ch. 29, § 38 </a:t>
            </a:r>
          </a:p>
          <a:p>
            <a:pPr marL="742950" lvl="1" indent="-285750" defTabSz="457200">
              <a:buFont typeface="Arial" panose="020B0604020202020204" pitchFamily="34" charset="0"/>
              <a:buChar char="•"/>
            </a:pPr>
            <a:r>
              <a:rPr lang="en-US" sz="800" dirty="0">
                <a:solidFill>
                  <a:prstClr val="black"/>
                </a:solidFill>
                <a:latin typeface="Arial"/>
              </a:rPr>
              <a:t>Effective July 1, 2010</a:t>
            </a:r>
          </a:p>
          <a:p>
            <a:pPr defTabSz="457200"/>
            <a:r>
              <a:rPr lang="en-US" sz="800" b="1" dirty="0">
                <a:solidFill>
                  <a:prstClr val="black"/>
                </a:solidFill>
                <a:latin typeface="Arial"/>
              </a:rPr>
              <a:t>Alaska Stat. § 28.35.161 Use of electronic devices while driving; unlawful installation of television, monitor, or similar device</a:t>
            </a:r>
            <a:endParaRPr lang="en-US" sz="800" dirty="0">
              <a:solidFill>
                <a:prstClr val="black"/>
              </a:solidFill>
              <a:latin typeface="Arial"/>
            </a:endParaRPr>
          </a:p>
          <a:p>
            <a:pPr marL="285750" indent="-285750" defTabSz="457200">
              <a:buFont typeface="Arial" panose="020B0604020202020204" pitchFamily="34" charset="0"/>
              <a:buChar char="•"/>
            </a:pPr>
            <a:r>
              <a:rPr lang="en-US" sz="800" dirty="0">
                <a:solidFill>
                  <a:prstClr val="black"/>
                </a:solidFill>
                <a:latin typeface="Arial"/>
              </a:rPr>
              <a:t>SLA 2009, ch. 42, § 1</a:t>
            </a:r>
          </a:p>
          <a:p>
            <a:pPr marL="742950" lvl="1" indent="-285750" defTabSz="457200">
              <a:buFont typeface="Arial" panose="020B0604020202020204" pitchFamily="34" charset="0"/>
              <a:buChar char="•"/>
            </a:pPr>
            <a:r>
              <a:rPr lang="en-US" sz="800" dirty="0">
                <a:solidFill>
                  <a:prstClr val="black"/>
                </a:solidFill>
                <a:latin typeface="Arial"/>
              </a:rPr>
              <a:t>Effective September 18, 2009</a:t>
            </a:r>
          </a:p>
          <a:p>
            <a:pPr marL="285750" indent="-285750" defTabSz="457200">
              <a:buFont typeface="Arial" panose="020B0604020202020204" pitchFamily="34" charset="0"/>
              <a:buChar char="•"/>
            </a:pPr>
            <a:r>
              <a:rPr lang="en-US" sz="800" dirty="0">
                <a:solidFill>
                  <a:prstClr val="black"/>
                </a:solidFill>
                <a:latin typeface="Arial"/>
              </a:rPr>
              <a:t>SLA 2012, ch. 14, §§ 2-5 </a:t>
            </a:r>
          </a:p>
          <a:p>
            <a:pPr marL="742950" lvl="1" indent="-285750" defTabSz="457200">
              <a:buFont typeface="Arial" panose="020B0604020202020204" pitchFamily="34" charset="0"/>
              <a:buChar char="•"/>
            </a:pPr>
            <a:r>
              <a:rPr lang="en-US" sz="800" dirty="0">
                <a:solidFill>
                  <a:prstClr val="black"/>
                </a:solidFill>
                <a:latin typeface="Arial"/>
              </a:rPr>
              <a:t>Effective May 11, 2012</a:t>
            </a:r>
          </a:p>
        </p:txBody>
      </p:sp>
      <p:sp>
        <p:nvSpPr>
          <p:cNvPr id="6" name="Rectangle 1">
            <a:extLst>
              <a:ext uri="{FF2B5EF4-FFF2-40B4-BE49-F238E27FC236}">
                <a16:creationId xmlns:a16="http://schemas.microsoft.com/office/drawing/2014/main" id="{FACE6AFC-D6CE-FB48-B8DD-E588BECB7444}"/>
              </a:ext>
            </a:extLst>
          </p:cNvPr>
          <p:cNvSpPr>
            <a:spLocks noChangeArrowheads="1"/>
          </p:cNvSpPr>
          <p:nvPr/>
        </p:nvSpPr>
        <p:spPr bwMode="auto">
          <a:xfrm>
            <a:off x="4953950" y="1662895"/>
            <a:ext cx="3408570" cy="181588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fontAlgn="base">
              <a:spcBef>
                <a:spcPct val="0"/>
              </a:spcBef>
              <a:spcAft>
                <a:spcPct val="0"/>
              </a:spcAft>
            </a:pPr>
            <a:r>
              <a:rPr lang="en-US" altLang="en-US" sz="800" b="1" dirty="0">
                <a:solidFill>
                  <a:prstClr val="black"/>
                </a:solidFill>
                <a:latin typeface="Arial"/>
                <a:ea typeface="Times New Roman" pitchFamily="18" charset="0"/>
                <a:cs typeface="Arial" pitchFamily="34" charset="0"/>
              </a:rPr>
              <a:t>Alaska Stat. § 12.55.035 Fines (no changes)</a:t>
            </a:r>
          </a:p>
          <a:p>
            <a:pPr marL="228600" indent="-228600" defTabSz="457200" fontAlgn="base">
              <a:spcBef>
                <a:spcPct val="0"/>
              </a:spcBef>
              <a:spcAft>
                <a:spcPct val="0"/>
              </a:spcAft>
              <a:buFontTx/>
              <a:buAutoNum type="alphaLcParenBoth"/>
            </a:pPr>
            <a:r>
              <a:rPr lang="en-US" altLang="en-US" sz="800" dirty="0">
                <a:solidFill>
                  <a:prstClr val="black"/>
                </a:solidFill>
                <a:latin typeface="Arial"/>
                <a:ea typeface="Times New Roman" pitchFamily="18" charset="0"/>
                <a:cs typeface="Arial" pitchFamily="34" charset="0"/>
              </a:rPr>
              <a:t>Upon conviction of an offense, a defendant may be sentenced to pay a fine as authorized in this section or as otherwise authorized by law…..</a:t>
            </a:r>
          </a:p>
          <a:p>
            <a:pPr defTabSz="457200" fontAlgn="base">
              <a:spcBef>
                <a:spcPct val="0"/>
              </a:spcBef>
              <a:spcAft>
                <a:spcPct val="0"/>
              </a:spcAft>
            </a:pPr>
            <a:r>
              <a:rPr lang="en-US" sz="800" b="1" dirty="0">
                <a:solidFill>
                  <a:prstClr val="black"/>
                </a:solidFill>
                <a:latin typeface="Arial"/>
              </a:rPr>
              <a:t>Alaska Stat. § 28.01.010 Provisions uniform throughout state (no changes)</a:t>
            </a:r>
          </a:p>
          <a:p>
            <a:pPr marL="228600" indent="-228600" defTabSz="457200" fontAlgn="base">
              <a:spcBef>
                <a:spcPct val="0"/>
              </a:spcBef>
              <a:spcAft>
                <a:spcPct val="0"/>
              </a:spcAft>
              <a:buFontTx/>
              <a:buAutoNum type="alphaLcParenBoth"/>
            </a:pPr>
            <a:r>
              <a:rPr lang="en-US" sz="800" dirty="0">
                <a:solidFill>
                  <a:prstClr val="black"/>
                </a:solidFill>
                <a:latin typeface="Arial"/>
                <a:ea typeface="Times New Roman" pitchFamily="18" charset="0"/>
                <a:cs typeface="Arial" pitchFamily="34" charset="0"/>
              </a:rPr>
              <a:t>The provisions of this title and the regulations adopted under this title are applicable within all municipalities of the state.…..</a:t>
            </a:r>
          </a:p>
          <a:p>
            <a:pPr defTabSz="457200" fontAlgn="base">
              <a:spcBef>
                <a:spcPct val="0"/>
              </a:spcBef>
              <a:spcAft>
                <a:spcPct val="0"/>
              </a:spcAft>
            </a:pPr>
            <a:r>
              <a:rPr lang="en-US" sz="800" b="1" dirty="0">
                <a:solidFill>
                  <a:prstClr val="black"/>
                </a:solidFill>
                <a:latin typeface="Arial"/>
              </a:rPr>
              <a:t>Alaska Stat. § 28.35.161 Use of electronic devices while driving; unlawful installation of television, monitor, or similar device (2012 Amendment, ch. 14 §§ 2-5)</a:t>
            </a:r>
            <a:endParaRPr lang="en-US" sz="800" dirty="0">
              <a:solidFill>
                <a:prstClr val="black"/>
              </a:solidFill>
              <a:latin typeface="Arial"/>
            </a:endParaRPr>
          </a:p>
          <a:p>
            <a:pPr marL="228600" indent="-228600" defTabSz="457200" fontAlgn="base">
              <a:spcBef>
                <a:spcPct val="0"/>
              </a:spcBef>
              <a:spcAft>
                <a:spcPct val="0"/>
              </a:spcAft>
              <a:buFontTx/>
              <a:buAutoNum type="alphaLcParenBoth"/>
            </a:pPr>
            <a:r>
              <a:rPr lang="en-US" sz="800" dirty="0">
                <a:solidFill>
                  <a:prstClr val="black"/>
                </a:solidFill>
                <a:latin typeface="Arial"/>
                <a:ea typeface="Times New Roman" pitchFamily="18" charset="0"/>
                <a:cs typeface="Arial" pitchFamily="34" charset="0"/>
              </a:rPr>
              <a:t>A person commits the crime of driving while texting, while communicating on a computer, or while a screen device is operating if the person is driving a motor vehicle, and……</a:t>
            </a:r>
          </a:p>
        </p:txBody>
      </p:sp>
      <p:sp>
        <p:nvSpPr>
          <p:cNvPr id="7" name="TextBox 6">
            <a:extLst>
              <a:ext uri="{FF2B5EF4-FFF2-40B4-BE49-F238E27FC236}">
                <a16:creationId xmlns:a16="http://schemas.microsoft.com/office/drawing/2014/main" id="{2CE6692C-5179-AA41-B03D-5162DE000C77}"/>
              </a:ext>
            </a:extLst>
          </p:cNvPr>
          <p:cNvSpPr txBox="1"/>
          <p:nvPr/>
        </p:nvSpPr>
        <p:spPr>
          <a:xfrm>
            <a:off x="1159484" y="1245930"/>
            <a:ext cx="2562496" cy="307777"/>
          </a:xfrm>
          <a:prstGeom prst="rect">
            <a:avLst/>
          </a:prstGeom>
          <a:noFill/>
        </p:spPr>
        <p:txBody>
          <a:bodyPr wrap="none" rtlCol="0">
            <a:spAutoFit/>
          </a:bodyPr>
          <a:lstStyle/>
          <a:p>
            <a:pPr algn="ctr" defTabSz="457200"/>
            <a:r>
              <a:rPr lang="en-US" sz="1400" b="1" dirty="0">
                <a:solidFill>
                  <a:srgbClr val="666666"/>
                </a:solidFill>
                <a:latin typeface="Arial"/>
              </a:rPr>
              <a:t>MASTER SHEET CITATIONS</a:t>
            </a:r>
          </a:p>
        </p:txBody>
      </p:sp>
      <p:sp>
        <p:nvSpPr>
          <p:cNvPr id="8" name="TextBox 7">
            <a:extLst>
              <a:ext uri="{FF2B5EF4-FFF2-40B4-BE49-F238E27FC236}">
                <a16:creationId xmlns:a16="http://schemas.microsoft.com/office/drawing/2014/main" id="{355C39B0-3922-F24D-A616-34EA40DEA358}"/>
              </a:ext>
            </a:extLst>
          </p:cNvPr>
          <p:cNvSpPr txBox="1"/>
          <p:nvPr/>
        </p:nvSpPr>
        <p:spPr>
          <a:xfrm>
            <a:off x="4855106" y="1273232"/>
            <a:ext cx="3606257" cy="307777"/>
          </a:xfrm>
          <a:prstGeom prst="rect">
            <a:avLst/>
          </a:prstGeom>
          <a:noFill/>
        </p:spPr>
        <p:txBody>
          <a:bodyPr wrap="square" rtlCol="0">
            <a:spAutoFit/>
          </a:bodyPr>
          <a:lstStyle/>
          <a:p>
            <a:pPr algn="ctr" defTabSz="457200"/>
            <a:r>
              <a:rPr lang="en-US" sz="1400" b="1" dirty="0">
                <a:solidFill>
                  <a:srgbClr val="666666"/>
                </a:solidFill>
                <a:latin typeface="Arial"/>
              </a:rPr>
              <a:t>    FULL LEGAL TEXT FOR MAY 11, 2012</a:t>
            </a:r>
          </a:p>
        </p:txBody>
      </p:sp>
      <p:sp>
        <p:nvSpPr>
          <p:cNvPr id="9" name="TextBox 8">
            <a:extLst>
              <a:ext uri="{FF2B5EF4-FFF2-40B4-BE49-F238E27FC236}">
                <a16:creationId xmlns:a16="http://schemas.microsoft.com/office/drawing/2014/main" id="{B6298614-059E-FF48-B15B-12B51CE3964D}"/>
              </a:ext>
            </a:extLst>
          </p:cNvPr>
          <p:cNvSpPr txBox="1"/>
          <p:nvPr/>
        </p:nvSpPr>
        <p:spPr>
          <a:xfrm>
            <a:off x="1300835" y="3642561"/>
            <a:ext cx="2279791" cy="307777"/>
          </a:xfrm>
          <a:prstGeom prst="rect">
            <a:avLst/>
          </a:prstGeom>
          <a:noFill/>
        </p:spPr>
        <p:txBody>
          <a:bodyPr wrap="none" rtlCol="0">
            <a:spAutoFit/>
          </a:bodyPr>
          <a:lstStyle/>
          <a:p>
            <a:pPr algn="ctr" defTabSz="457200"/>
            <a:r>
              <a:rPr lang="en-US" sz="1400" b="1" dirty="0">
                <a:solidFill>
                  <a:srgbClr val="666666"/>
                </a:solidFill>
                <a:latin typeface="Arial"/>
              </a:rPr>
              <a:t>AMENDMENT TRACKER</a:t>
            </a:r>
          </a:p>
        </p:txBody>
      </p:sp>
      <p:sp>
        <p:nvSpPr>
          <p:cNvPr id="10" name="Oval 9">
            <a:extLst>
              <a:ext uri="{FF2B5EF4-FFF2-40B4-BE49-F238E27FC236}">
                <a16:creationId xmlns:a16="http://schemas.microsoft.com/office/drawing/2014/main" id="{158E8F1C-9496-454A-8F97-1FEAF039F19F}"/>
              </a:ext>
            </a:extLst>
          </p:cNvPr>
          <p:cNvSpPr/>
          <p:nvPr/>
        </p:nvSpPr>
        <p:spPr>
          <a:xfrm>
            <a:off x="667580" y="3169188"/>
            <a:ext cx="2619885" cy="263941"/>
          </a:xfrm>
          <a:prstGeom prst="ellipse">
            <a:avLst/>
          </a:prstGeom>
          <a:noFill/>
          <a:ln w="6350" cap="flat" cmpd="sng" algn="ctr">
            <a:solidFill>
              <a:srgbClr val="981E32">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5FE95918-BBCE-EC48-BB1D-AA1CE5F5E17B}"/>
              </a:ext>
            </a:extLst>
          </p:cNvPr>
          <p:cNvCxnSpPr>
            <a:cxnSpLocks/>
          </p:cNvCxnSpPr>
          <p:nvPr/>
        </p:nvCxnSpPr>
        <p:spPr>
          <a:xfrm>
            <a:off x="4572000" y="1422870"/>
            <a:ext cx="0" cy="2366289"/>
          </a:xfrm>
          <a:prstGeom prst="line">
            <a:avLst/>
          </a:prstGeom>
          <a:noFill/>
          <a:ln w="25400" cap="flat" cmpd="sng" algn="ctr">
            <a:solidFill>
              <a:srgbClr val="981E32"/>
            </a:solidFill>
            <a:prstDash val="solid"/>
          </a:ln>
          <a:effectLst/>
        </p:spPr>
      </p:cxnSp>
      <p:cxnSp>
        <p:nvCxnSpPr>
          <p:cNvPr id="12" name="Straight Connector 11">
            <a:extLst>
              <a:ext uri="{FF2B5EF4-FFF2-40B4-BE49-F238E27FC236}">
                <a16:creationId xmlns:a16="http://schemas.microsoft.com/office/drawing/2014/main" id="{4AE2B751-917F-4847-8B00-7D1C6D530E35}"/>
              </a:ext>
            </a:extLst>
          </p:cNvPr>
          <p:cNvCxnSpPr/>
          <p:nvPr/>
        </p:nvCxnSpPr>
        <p:spPr>
          <a:xfrm flipH="1">
            <a:off x="3723733" y="3789159"/>
            <a:ext cx="860967" cy="0"/>
          </a:xfrm>
          <a:prstGeom prst="line">
            <a:avLst/>
          </a:prstGeom>
          <a:noFill/>
          <a:ln w="25400" cap="flat" cmpd="sng" algn="ctr">
            <a:solidFill>
              <a:srgbClr val="981E32"/>
            </a:solidFill>
            <a:prstDash val="solid"/>
          </a:ln>
          <a:effectLst/>
        </p:spPr>
      </p:cxnSp>
      <p:cxnSp>
        <p:nvCxnSpPr>
          <p:cNvPr id="13" name="Straight Arrow Connector 12">
            <a:extLst>
              <a:ext uri="{FF2B5EF4-FFF2-40B4-BE49-F238E27FC236}">
                <a16:creationId xmlns:a16="http://schemas.microsoft.com/office/drawing/2014/main" id="{A0CF8919-700A-A244-9114-C70CAB7CEA29}"/>
              </a:ext>
            </a:extLst>
          </p:cNvPr>
          <p:cNvCxnSpPr>
            <a:cxnSpLocks/>
          </p:cNvCxnSpPr>
          <p:nvPr/>
        </p:nvCxnSpPr>
        <p:spPr>
          <a:xfrm>
            <a:off x="4562475" y="1432395"/>
            <a:ext cx="463134" cy="0"/>
          </a:xfrm>
          <a:prstGeom prst="straightConnector1">
            <a:avLst/>
          </a:prstGeom>
          <a:noFill/>
          <a:ln w="25400" cap="flat" cmpd="sng" algn="ctr">
            <a:solidFill>
              <a:srgbClr val="981E32"/>
            </a:solidFill>
            <a:prstDash val="solid"/>
            <a:tailEnd type="arrow"/>
          </a:ln>
          <a:effectLst/>
        </p:spPr>
      </p:cxnSp>
      <p:graphicFrame>
        <p:nvGraphicFramePr>
          <p:cNvPr id="14" name="Content Placeholder 3">
            <a:extLst>
              <a:ext uri="{FF2B5EF4-FFF2-40B4-BE49-F238E27FC236}">
                <a16:creationId xmlns:a16="http://schemas.microsoft.com/office/drawing/2014/main" id="{972B3E7E-6A5F-2B4D-9FAC-8082B4A3EEB5}"/>
              </a:ext>
            </a:extLst>
          </p:cNvPr>
          <p:cNvGraphicFramePr>
            <a:graphicFrameLocks/>
          </p:cNvGraphicFramePr>
          <p:nvPr>
            <p:extLst>
              <p:ext uri="{D42A27DB-BD31-4B8C-83A1-F6EECF244321}">
                <p14:modId xmlns:p14="http://schemas.microsoft.com/office/powerpoint/2010/main" val="1242505820"/>
              </p:ext>
            </p:extLst>
          </p:nvPr>
        </p:nvGraphicFramePr>
        <p:xfrm>
          <a:off x="639842" y="4017940"/>
          <a:ext cx="7864316" cy="873068"/>
        </p:xfrm>
        <a:graphic>
          <a:graphicData uri="http://schemas.openxmlformats.org/drawingml/2006/table">
            <a:tbl>
              <a:tblPr firstRow="1" firstCol="1" bandRow="1"/>
              <a:tblGrid>
                <a:gridCol w="781172">
                  <a:extLst>
                    <a:ext uri="{9D8B030D-6E8A-4147-A177-3AD203B41FA5}">
                      <a16:colId xmlns:a16="http://schemas.microsoft.com/office/drawing/2014/main" val="20000"/>
                    </a:ext>
                  </a:extLst>
                </a:gridCol>
                <a:gridCol w="1714748">
                  <a:extLst>
                    <a:ext uri="{9D8B030D-6E8A-4147-A177-3AD203B41FA5}">
                      <a16:colId xmlns:a16="http://schemas.microsoft.com/office/drawing/2014/main" val="20001"/>
                    </a:ext>
                  </a:extLst>
                </a:gridCol>
                <a:gridCol w="1669920">
                  <a:extLst>
                    <a:ext uri="{9D8B030D-6E8A-4147-A177-3AD203B41FA5}">
                      <a16:colId xmlns:a16="http://schemas.microsoft.com/office/drawing/2014/main" val="20002"/>
                    </a:ext>
                  </a:extLst>
                </a:gridCol>
                <a:gridCol w="3698476">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Iteration</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Date</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Amendment</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Changes</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extLst>
                  <a:ext uri="{0D108BD9-81ED-4DB2-BD59-A6C34878D82A}">
                    <a16:rowId xmlns:a16="http://schemas.microsoft.com/office/drawing/2014/main" val="10000"/>
                  </a:ext>
                </a:extLst>
              </a:tr>
              <a:tr h="4762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spcBef>
                          <a:spcPts val="0"/>
                        </a:spcBef>
                        <a:spcAft>
                          <a:spcPts val="0"/>
                        </a:spcAft>
                      </a:pPr>
                      <a:r>
                        <a:rPr lang="en-US" sz="1000" dirty="0">
                          <a:effectLst/>
                          <a:latin typeface="+mn-lt"/>
                        </a:rPr>
                        <a:t>2.</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mn-lt"/>
                          <a:ea typeface="+mn-ea"/>
                          <a:cs typeface="+mn-cs"/>
                        </a:rPr>
                        <a:t>May</a:t>
                      </a:r>
                      <a:r>
                        <a:rPr lang="en-US" sz="1000" baseline="0" dirty="0">
                          <a:effectLst/>
                          <a:latin typeface="+mn-lt"/>
                          <a:ea typeface="+mn-ea"/>
                          <a:cs typeface="+mn-cs"/>
                        </a:rPr>
                        <a:t> 11, 2012</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tabLst>
                          <a:tab pos="1303655" algn="l"/>
                        </a:tabLst>
                      </a:pPr>
                      <a:r>
                        <a:rPr lang="en-US" sz="1000" dirty="0">
                          <a:effectLst/>
                          <a:latin typeface="+mn-lt"/>
                        </a:rPr>
                        <a:t>Alaska Stat. § 28.35.161</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mn-lt"/>
                        </a:rPr>
                        <a:t>ch. 14, §§ 2-5; added texting ban to (a); adjusted internal reference; changed “verbal” to “voice” in subsection (c); added text to emergency use provision in subsection (d)</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5" name="Straight Connector 14">
            <a:extLst>
              <a:ext uri="{FF2B5EF4-FFF2-40B4-BE49-F238E27FC236}">
                <a16:creationId xmlns:a16="http://schemas.microsoft.com/office/drawing/2014/main" id="{6F631538-540C-2348-A083-2C614478778E}"/>
              </a:ext>
            </a:extLst>
          </p:cNvPr>
          <p:cNvCxnSpPr>
            <a:cxnSpLocks/>
          </p:cNvCxnSpPr>
          <p:nvPr/>
        </p:nvCxnSpPr>
        <p:spPr>
          <a:xfrm>
            <a:off x="312754" y="3241675"/>
            <a:ext cx="0" cy="1210658"/>
          </a:xfrm>
          <a:prstGeom prst="line">
            <a:avLst/>
          </a:prstGeom>
          <a:noFill/>
          <a:ln w="25400" cap="flat" cmpd="sng" algn="ctr">
            <a:solidFill>
              <a:srgbClr val="981E32"/>
            </a:solidFill>
            <a:prstDash val="solid"/>
          </a:ln>
          <a:effectLst/>
        </p:spPr>
      </p:cxnSp>
      <p:cxnSp>
        <p:nvCxnSpPr>
          <p:cNvPr id="16" name="Straight Arrow Connector 15">
            <a:extLst>
              <a:ext uri="{FF2B5EF4-FFF2-40B4-BE49-F238E27FC236}">
                <a16:creationId xmlns:a16="http://schemas.microsoft.com/office/drawing/2014/main" id="{A3E8851D-19B7-6F4C-8824-B9B60AEEEAE4}"/>
              </a:ext>
            </a:extLst>
          </p:cNvPr>
          <p:cNvCxnSpPr>
            <a:cxnSpLocks/>
          </p:cNvCxnSpPr>
          <p:nvPr/>
        </p:nvCxnSpPr>
        <p:spPr>
          <a:xfrm>
            <a:off x="309579" y="3252135"/>
            <a:ext cx="306101" cy="0"/>
          </a:xfrm>
          <a:prstGeom prst="straightConnector1">
            <a:avLst/>
          </a:prstGeom>
          <a:noFill/>
          <a:ln w="25400" cap="flat" cmpd="sng" algn="ctr">
            <a:solidFill>
              <a:srgbClr val="981E32"/>
            </a:solidFill>
            <a:prstDash val="solid"/>
            <a:tailEnd type="arrow"/>
          </a:ln>
          <a:effectLst/>
        </p:spPr>
      </p:cxnSp>
      <p:cxnSp>
        <p:nvCxnSpPr>
          <p:cNvPr id="17" name="Straight Connector 16">
            <a:extLst>
              <a:ext uri="{FF2B5EF4-FFF2-40B4-BE49-F238E27FC236}">
                <a16:creationId xmlns:a16="http://schemas.microsoft.com/office/drawing/2014/main" id="{0B3240CE-7949-9248-86DE-80F4009EC424}"/>
              </a:ext>
            </a:extLst>
          </p:cNvPr>
          <p:cNvCxnSpPr>
            <a:cxnSpLocks/>
          </p:cNvCxnSpPr>
          <p:nvPr/>
        </p:nvCxnSpPr>
        <p:spPr>
          <a:xfrm flipH="1">
            <a:off x="298023" y="4454475"/>
            <a:ext cx="330158" cy="0"/>
          </a:xfrm>
          <a:prstGeom prst="line">
            <a:avLst/>
          </a:prstGeom>
          <a:noFill/>
          <a:ln w="25400" cap="flat" cmpd="sng" algn="ctr">
            <a:solidFill>
              <a:srgbClr val="981E32"/>
            </a:solidFill>
            <a:prstDash val="solid"/>
          </a:ln>
          <a:effectLst/>
        </p:spPr>
      </p:cxnSp>
    </p:spTree>
    <p:extLst>
      <p:ext uri="{BB962C8B-B14F-4D97-AF65-F5344CB8AC3E}">
        <p14:creationId xmlns:p14="http://schemas.microsoft.com/office/powerpoint/2010/main" val="425291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1C98-5447-D94F-9C17-E7F14003EBEA}"/>
              </a:ext>
            </a:extLst>
          </p:cNvPr>
          <p:cNvSpPr>
            <a:spLocks noGrp="1"/>
          </p:cNvSpPr>
          <p:nvPr>
            <p:ph type="title"/>
          </p:nvPr>
        </p:nvSpPr>
        <p:spPr/>
        <p:txBody>
          <a:bodyPr/>
          <a:lstStyle/>
          <a:p>
            <a:r>
              <a:rPr lang="en-US" dirty="0"/>
              <a:t>Using an amendment tracker to create the legal text</a:t>
            </a:r>
          </a:p>
        </p:txBody>
      </p:sp>
      <p:sp>
        <p:nvSpPr>
          <p:cNvPr id="3" name="TextBox 2">
            <a:extLst>
              <a:ext uri="{FF2B5EF4-FFF2-40B4-BE49-F238E27FC236}">
                <a16:creationId xmlns:a16="http://schemas.microsoft.com/office/drawing/2014/main" id="{34ABF3E2-7449-734D-A810-E8602B06FAA7}"/>
              </a:ext>
            </a:extLst>
          </p:cNvPr>
          <p:cNvSpPr txBox="1"/>
          <p:nvPr/>
        </p:nvSpPr>
        <p:spPr>
          <a:xfrm>
            <a:off x="407921" y="1167232"/>
            <a:ext cx="2137124" cy="307777"/>
          </a:xfrm>
          <a:prstGeom prst="rect">
            <a:avLst/>
          </a:prstGeom>
          <a:noFill/>
        </p:spPr>
        <p:txBody>
          <a:bodyPr wrap="none" rtlCol="0">
            <a:spAutoFit/>
          </a:bodyPr>
          <a:lstStyle/>
          <a:p>
            <a:r>
              <a:rPr lang="en-US" sz="1400" b="1" dirty="0">
                <a:solidFill>
                  <a:schemeClr val="tx1"/>
                </a:solidFill>
                <a:latin typeface="+mj-lt"/>
                <a:cs typeface="Arial" panose="020B0604020202020204" pitchFamily="34" charset="0"/>
              </a:rPr>
              <a:t>MAY 11, 2012 VERSION</a:t>
            </a:r>
          </a:p>
        </p:txBody>
      </p:sp>
      <p:sp>
        <p:nvSpPr>
          <p:cNvPr id="4" name="TextBox 3">
            <a:extLst>
              <a:ext uri="{FF2B5EF4-FFF2-40B4-BE49-F238E27FC236}">
                <a16:creationId xmlns:a16="http://schemas.microsoft.com/office/drawing/2014/main" id="{AB71AC3F-A17D-0D42-99F5-5E869204CDEE}"/>
              </a:ext>
            </a:extLst>
          </p:cNvPr>
          <p:cNvSpPr txBox="1"/>
          <p:nvPr/>
        </p:nvSpPr>
        <p:spPr>
          <a:xfrm>
            <a:off x="5008881" y="1127176"/>
            <a:ext cx="2071401" cy="307777"/>
          </a:xfrm>
          <a:prstGeom prst="rect">
            <a:avLst/>
          </a:prstGeom>
          <a:noFill/>
        </p:spPr>
        <p:txBody>
          <a:bodyPr wrap="none" rtlCol="0">
            <a:spAutoFit/>
          </a:bodyPr>
          <a:lstStyle/>
          <a:p>
            <a:r>
              <a:rPr lang="en-US" sz="1400" b="1" dirty="0">
                <a:solidFill>
                  <a:schemeClr val="tx1"/>
                </a:solidFill>
                <a:latin typeface="+mj-lt"/>
                <a:cs typeface="Arial" panose="020B0604020202020204" pitchFamily="34" charset="0"/>
              </a:rPr>
              <a:t>JULY 1, 2012 VERSION</a:t>
            </a:r>
          </a:p>
        </p:txBody>
      </p:sp>
      <p:pic>
        <p:nvPicPr>
          <p:cNvPr id="5" name="Picture 3">
            <a:extLst>
              <a:ext uri="{FF2B5EF4-FFF2-40B4-BE49-F238E27FC236}">
                <a16:creationId xmlns:a16="http://schemas.microsoft.com/office/drawing/2014/main" id="{A718D33E-08E8-CC4F-A328-CB4A3FF9D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881" y="1533159"/>
            <a:ext cx="3894973" cy="263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5A01A8E5-6338-454A-9248-3C1F91CAE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21" y="1553722"/>
            <a:ext cx="3727200" cy="263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35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8EA7-5DD8-5147-8BE9-B3746E8A3E1F}"/>
              </a:ext>
            </a:extLst>
          </p:cNvPr>
          <p:cNvSpPr>
            <a:spLocks noGrp="1"/>
          </p:cNvSpPr>
          <p:nvPr>
            <p:ph type="title"/>
          </p:nvPr>
        </p:nvSpPr>
        <p:spPr/>
        <p:txBody>
          <a:bodyPr/>
          <a:lstStyle/>
          <a:p>
            <a:r>
              <a:rPr lang="en-US" dirty="0"/>
              <a:t>Learning objective</a:t>
            </a:r>
          </a:p>
        </p:txBody>
      </p:sp>
      <p:sp>
        <p:nvSpPr>
          <p:cNvPr id="3" name="Text Placeholder 2">
            <a:extLst>
              <a:ext uri="{FF2B5EF4-FFF2-40B4-BE49-F238E27FC236}">
                <a16:creationId xmlns:a16="http://schemas.microsoft.com/office/drawing/2014/main" id="{DEB86C66-42EA-D548-BBDB-86EA292E9662}"/>
              </a:ext>
            </a:extLst>
          </p:cNvPr>
          <p:cNvSpPr>
            <a:spLocks noGrp="1"/>
          </p:cNvSpPr>
          <p:nvPr>
            <p:ph type="body" idx="1"/>
          </p:nvPr>
        </p:nvSpPr>
        <p:spPr/>
        <p:txBody>
          <a:bodyPr/>
          <a:lstStyle/>
          <a:p>
            <a:r>
              <a:rPr lang="en-US" dirty="0"/>
              <a:t>Refine citations collected during Five State Memorandum</a:t>
            </a:r>
          </a:p>
          <a:p>
            <a:r>
              <a:rPr lang="en-US" dirty="0"/>
              <a:t>Define “collecting the law”</a:t>
            </a:r>
          </a:p>
          <a:p>
            <a:r>
              <a:rPr lang="en-US" dirty="0"/>
              <a:t>Learn the steps to collect the law</a:t>
            </a:r>
          </a:p>
          <a:p>
            <a:pPr marL="939800" lvl="1" indent="-342900">
              <a:spcBef>
                <a:spcPts val="1000"/>
              </a:spcBef>
              <a:buFont typeface="+mj-lt"/>
              <a:buAutoNum type="arabicPeriod"/>
            </a:pPr>
            <a:r>
              <a:rPr lang="en-US" dirty="0"/>
              <a:t>Identify relevant laws</a:t>
            </a:r>
          </a:p>
          <a:p>
            <a:pPr marL="939800" lvl="1" indent="-342900">
              <a:spcBef>
                <a:spcPts val="1000"/>
              </a:spcBef>
              <a:buFont typeface="+mj-lt"/>
              <a:buAutoNum type="arabicPeriod"/>
            </a:pPr>
            <a:r>
              <a:rPr lang="en-US" dirty="0"/>
              <a:t>Record citations on Master Sheet</a:t>
            </a:r>
          </a:p>
          <a:p>
            <a:pPr marL="939800" lvl="1" indent="-342900">
              <a:spcBef>
                <a:spcPts val="1000"/>
              </a:spcBef>
              <a:buFont typeface="+mj-lt"/>
              <a:buAutoNum type="arabicPeriod"/>
            </a:pPr>
            <a:r>
              <a:rPr lang="en-US" dirty="0"/>
              <a:t>Collect individual laws using citations on Master Sheets</a:t>
            </a:r>
          </a:p>
          <a:p>
            <a:pPr marL="939800" lvl="1" indent="-342900">
              <a:spcBef>
                <a:spcPts val="1000"/>
              </a:spcBef>
              <a:buFont typeface="+mj-lt"/>
              <a:buAutoNum type="arabicPeriod"/>
            </a:pPr>
            <a:r>
              <a:rPr lang="en-US" dirty="0"/>
              <a:t>Organize law into folders</a:t>
            </a:r>
          </a:p>
          <a:p>
            <a:pPr marL="939800" lvl="1" indent="-342900">
              <a:spcBef>
                <a:spcPts val="1000"/>
              </a:spcBef>
              <a:buFont typeface="+mj-lt"/>
              <a:buAutoNum type="arabicPeriod"/>
            </a:pPr>
            <a:r>
              <a:rPr lang="en-US" dirty="0"/>
              <a:t>Transfer and combine collected laws into legal text document</a:t>
            </a:r>
          </a:p>
          <a:p>
            <a:pPr marL="939800" lvl="1" indent="-342900">
              <a:spcBef>
                <a:spcPts val="1000"/>
              </a:spcBef>
              <a:buFont typeface="+mj-lt"/>
              <a:buAutoNum type="arabicPeriod"/>
            </a:pPr>
            <a:r>
              <a:rPr lang="en-US" dirty="0"/>
              <a:t>Create an amendment tracker (policy surveillance only)</a:t>
            </a:r>
          </a:p>
          <a:p>
            <a:pPr marL="939800" lvl="1" indent="-342900">
              <a:spcBef>
                <a:spcPts val="1000"/>
              </a:spcBef>
              <a:buFont typeface="+mj-lt"/>
              <a:buAutoNum type="arabicPeriod"/>
            </a:pPr>
            <a:r>
              <a:rPr lang="en-US" dirty="0"/>
              <a:t>Use amendment trackers to create one version of the legal text per change in the law over time (policy surveillance only)</a:t>
            </a:r>
          </a:p>
        </p:txBody>
      </p:sp>
    </p:spTree>
    <p:extLst>
      <p:ext uri="{BB962C8B-B14F-4D97-AF65-F5344CB8AC3E}">
        <p14:creationId xmlns:p14="http://schemas.microsoft.com/office/powerpoint/2010/main" val="265582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C8F-F991-C549-B401-395DBC070D64}"/>
              </a:ext>
            </a:extLst>
          </p:cNvPr>
          <p:cNvSpPr>
            <a:spLocks noGrp="1"/>
          </p:cNvSpPr>
          <p:nvPr>
            <p:ph type="title"/>
          </p:nvPr>
        </p:nvSpPr>
        <p:spPr/>
        <p:txBody>
          <a:bodyPr/>
          <a:lstStyle/>
          <a:p>
            <a:r>
              <a:rPr lang="en-US" sz="3200" dirty="0">
                <a:solidFill>
                  <a:schemeClr val="tx2"/>
                </a:solidFill>
              </a:rPr>
              <a:t>Most commercial legal databases (e.g., Lexis, Westlaw) impose contractual limits on users’ rights to store and republish laws obtained from the database.</a:t>
            </a:r>
          </a:p>
        </p:txBody>
      </p:sp>
      <p:sp>
        <p:nvSpPr>
          <p:cNvPr id="3" name="Subtitle 2">
            <a:extLst>
              <a:ext uri="{FF2B5EF4-FFF2-40B4-BE49-F238E27FC236}">
                <a16:creationId xmlns:a16="http://schemas.microsoft.com/office/drawing/2014/main" id="{552FCA54-0FAC-AC49-B751-B1E7B4362DE7}"/>
              </a:ext>
            </a:extLst>
          </p:cNvPr>
          <p:cNvSpPr>
            <a:spLocks noGrp="1"/>
          </p:cNvSpPr>
          <p:nvPr>
            <p:ph type="subTitle" idx="1"/>
          </p:nvPr>
        </p:nvSpPr>
        <p:spPr>
          <a:xfrm>
            <a:off x="311700" y="3330688"/>
            <a:ext cx="8520600" cy="792600"/>
          </a:xfrm>
        </p:spPr>
        <p:txBody>
          <a:bodyPr/>
          <a:lstStyle/>
          <a:p>
            <a:r>
              <a:rPr lang="en-US" sz="2000" i="1" dirty="0">
                <a:solidFill>
                  <a:schemeClr val="tx1"/>
                </a:solidFill>
              </a:rPr>
              <a:t>See </a:t>
            </a:r>
            <a:r>
              <a:rPr lang="en-US" sz="2000" i="1" dirty="0" err="1">
                <a:solidFill>
                  <a:schemeClr val="tx1"/>
                </a:solidFill>
              </a:rPr>
              <a:t>LawAtlas.org</a:t>
            </a:r>
            <a:r>
              <a:rPr lang="en-US" sz="2000" i="1" dirty="0">
                <a:solidFill>
                  <a:schemeClr val="tx1"/>
                </a:solidFill>
              </a:rPr>
              <a:t> for more information on obtaining or creating open-source legal text for use in </a:t>
            </a:r>
            <a:r>
              <a:rPr lang="en-US" sz="2000" i="1" dirty="0" err="1">
                <a:solidFill>
                  <a:schemeClr val="tx1"/>
                </a:solidFill>
              </a:rPr>
              <a:t>LawAtlas</a:t>
            </a:r>
            <a:r>
              <a:rPr lang="en-US" sz="2000" i="1" dirty="0">
                <a:solidFill>
                  <a:schemeClr val="tx1"/>
                </a:solidFill>
              </a:rPr>
              <a:t> datasets.</a:t>
            </a:r>
          </a:p>
        </p:txBody>
      </p:sp>
    </p:spTree>
    <p:extLst>
      <p:ext uri="{BB962C8B-B14F-4D97-AF65-F5344CB8AC3E}">
        <p14:creationId xmlns:p14="http://schemas.microsoft.com/office/powerpoint/2010/main" val="285160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C8F-F991-C549-B401-395DBC070D64}"/>
              </a:ext>
            </a:extLst>
          </p:cNvPr>
          <p:cNvSpPr>
            <a:spLocks noGrp="1"/>
          </p:cNvSpPr>
          <p:nvPr>
            <p:ph type="title"/>
          </p:nvPr>
        </p:nvSpPr>
        <p:spPr/>
        <p:txBody>
          <a:bodyPr/>
          <a:lstStyle/>
          <a:p>
            <a:r>
              <a:rPr lang="en-US" sz="3200" dirty="0">
                <a:solidFill>
                  <a:schemeClr val="tx2"/>
                </a:solidFill>
              </a:rPr>
              <a:t>Users who are collecting laws should carefully review the terms of service from the legal database they use.</a:t>
            </a:r>
          </a:p>
        </p:txBody>
      </p:sp>
      <p:sp>
        <p:nvSpPr>
          <p:cNvPr id="3" name="Subtitle 2">
            <a:extLst>
              <a:ext uri="{FF2B5EF4-FFF2-40B4-BE49-F238E27FC236}">
                <a16:creationId xmlns:a16="http://schemas.microsoft.com/office/drawing/2014/main" id="{552FCA54-0FAC-AC49-B751-B1E7B4362DE7}"/>
              </a:ext>
            </a:extLst>
          </p:cNvPr>
          <p:cNvSpPr>
            <a:spLocks noGrp="1"/>
          </p:cNvSpPr>
          <p:nvPr>
            <p:ph type="subTitle" idx="1"/>
          </p:nvPr>
        </p:nvSpPr>
        <p:spPr>
          <a:xfrm>
            <a:off x="311700" y="3330688"/>
            <a:ext cx="8520600" cy="792600"/>
          </a:xfrm>
        </p:spPr>
        <p:txBody>
          <a:bodyPr/>
          <a:lstStyle/>
          <a:p>
            <a:r>
              <a:rPr lang="en-US" sz="2000" dirty="0">
                <a:solidFill>
                  <a:schemeClr val="tx1"/>
                </a:solidFill>
              </a:rPr>
              <a:t>State legislative websites typically have a section which indicates any copyright restrictions which apply to using law listed on their sites.</a:t>
            </a:r>
          </a:p>
        </p:txBody>
      </p:sp>
    </p:spTree>
    <p:extLst>
      <p:ext uri="{BB962C8B-B14F-4D97-AF65-F5344CB8AC3E}">
        <p14:creationId xmlns:p14="http://schemas.microsoft.com/office/powerpoint/2010/main" val="201279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C38B-0365-5C43-A176-867025C7A1D0}"/>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C90B971E-BB3B-CA44-8152-AE38E6953B67}"/>
              </a:ext>
            </a:extLst>
          </p:cNvPr>
          <p:cNvSpPr>
            <a:spLocks noGrp="1"/>
          </p:cNvSpPr>
          <p:nvPr>
            <p:ph type="body" idx="1"/>
          </p:nvPr>
        </p:nvSpPr>
        <p:spPr/>
        <p:txBody>
          <a:bodyPr/>
          <a:lstStyle/>
          <a:p>
            <a:r>
              <a:rPr lang="en-US" sz="1400" dirty="0"/>
              <a:t>Prior to collecting the law, refine citations collected during five stat memo based on the current scope of the project</a:t>
            </a:r>
          </a:p>
          <a:p>
            <a:r>
              <a:rPr lang="en-US" sz="1400" dirty="0"/>
              <a:t>“Collecting the law” consists of researchers finding and gathering important information about laws relevant to a topic in each jurisdiction being studied</a:t>
            </a:r>
          </a:p>
          <a:p>
            <a:r>
              <a:rPr lang="en-US" sz="1400" dirty="0"/>
              <a:t>The steps required to collect the laws are:</a:t>
            </a:r>
          </a:p>
          <a:p>
            <a:pPr marL="939800" lvl="1" indent="-342900">
              <a:spcBef>
                <a:spcPts val="1000"/>
              </a:spcBef>
              <a:buFont typeface="+mj-lt"/>
              <a:buAutoNum type="arabicPeriod"/>
            </a:pPr>
            <a:r>
              <a:rPr lang="en-US" sz="1200" dirty="0"/>
              <a:t>Identify relevant laws</a:t>
            </a:r>
          </a:p>
          <a:p>
            <a:pPr marL="939800" lvl="1" indent="-342900">
              <a:spcBef>
                <a:spcPts val="1000"/>
              </a:spcBef>
              <a:buFont typeface="+mj-lt"/>
              <a:buAutoNum type="arabicPeriod"/>
            </a:pPr>
            <a:r>
              <a:rPr lang="en-US" sz="1200" dirty="0"/>
              <a:t>Record citations on Master Sheet</a:t>
            </a:r>
          </a:p>
          <a:p>
            <a:pPr marL="939800" lvl="1" indent="-342900">
              <a:spcBef>
                <a:spcPts val="1000"/>
              </a:spcBef>
              <a:buFont typeface="+mj-lt"/>
              <a:buAutoNum type="arabicPeriod"/>
            </a:pPr>
            <a:r>
              <a:rPr lang="en-US" sz="1200" dirty="0"/>
              <a:t>Collect individual laws using citations on Master Sheets</a:t>
            </a:r>
          </a:p>
          <a:p>
            <a:pPr marL="939800" lvl="1" indent="-342900">
              <a:spcBef>
                <a:spcPts val="1000"/>
              </a:spcBef>
              <a:buFont typeface="+mj-lt"/>
              <a:buAutoNum type="arabicPeriod"/>
            </a:pPr>
            <a:r>
              <a:rPr lang="en-US" sz="1200" dirty="0"/>
              <a:t>Organize law into folders</a:t>
            </a:r>
          </a:p>
          <a:p>
            <a:pPr marL="939800" lvl="1" indent="-342900">
              <a:spcBef>
                <a:spcPts val="1000"/>
              </a:spcBef>
              <a:buFont typeface="+mj-lt"/>
              <a:buAutoNum type="arabicPeriod"/>
            </a:pPr>
            <a:r>
              <a:rPr lang="en-US" sz="1200" dirty="0"/>
              <a:t>Transfer and combine collected laws into legal text document</a:t>
            </a:r>
          </a:p>
          <a:p>
            <a:pPr marL="939800" lvl="1" indent="-342900">
              <a:spcBef>
                <a:spcPts val="1000"/>
              </a:spcBef>
              <a:buFont typeface="+mj-lt"/>
              <a:buAutoNum type="arabicPeriod"/>
            </a:pPr>
            <a:r>
              <a:rPr lang="en-US" sz="1200" dirty="0"/>
              <a:t>Create an amendment tracker (policy surveillance only)</a:t>
            </a:r>
          </a:p>
          <a:p>
            <a:pPr marL="939800" lvl="1" indent="-342900">
              <a:spcBef>
                <a:spcPts val="1000"/>
              </a:spcBef>
              <a:buFont typeface="+mj-lt"/>
              <a:buAutoNum type="arabicPeriod"/>
            </a:pPr>
            <a:r>
              <a:rPr lang="en-US" sz="1200" dirty="0"/>
              <a:t>Use amendment trackers to create one version of the legal text per change in the law over time (policy surveillance only)</a:t>
            </a:r>
          </a:p>
          <a:p>
            <a:pPr marL="596900" lvl="1" indent="0">
              <a:buNone/>
            </a:pPr>
            <a:r>
              <a:rPr lang="en-US" sz="1200" dirty="0"/>
              <a:t> </a:t>
            </a:r>
          </a:p>
          <a:p>
            <a:endParaRPr lang="en-US" sz="1200" dirty="0"/>
          </a:p>
        </p:txBody>
      </p:sp>
    </p:spTree>
    <p:extLst>
      <p:ext uri="{BB962C8B-B14F-4D97-AF65-F5344CB8AC3E}">
        <p14:creationId xmlns:p14="http://schemas.microsoft.com/office/powerpoint/2010/main" val="284671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CF5A7F-427A-6941-AFF6-D178854BF2D2}"/>
              </a:ext>
            </a:extLst>
          </p:cNvPr>
          <p:cNvSpPr>
            <a:spLocks noGrp="1"/>
          </p:cNvSpPr>
          <p:nvPr>
            <p:ph type="title"/>
          </p:nvPr>
        </p:nvSpPr>
        <p:spPr/>
        <p:txBody>
          <a:bodyPr/>
          <a:lstStyle/>
          <a:p>
            <a:r>
              <a:rPr lang="en-US" dirty="0"/>
              <a:t>Collecting the law</a:t>
            </a:r>
          </a:p>
        </p:txBody>
      </p:sp>
      <p:sp>
        <p:nvSpPr>
          <p:cNvPr id="5" name="Circular Arrow 4">
            <a:extLst>
              <a:ext uri="{FF2B5EF4-FFF2-40B4-BE49-F238E27FC236}">
                <a16:creationId xmlns:a16="http://schemas.microsoft.com/office/drawing/2014/main" id="{29305305-F997-054C-A699-E0F808964ECA}"/>
              </a:ext>
            </a:extLst>
          </p:cNvPr>
          <p:cNvSpPr/>
          <p:nvPr/>
        </p:nvSpPr>
        <p:spPr>
          <a:xfrm>
            <a:off x="1995831" y="734513"/>
            <a:ext cx="5152336" cy="4436116"/>
          </a:xfrm>
          <a:prstGeom prst="circularArrow">
            <a:avLst>
              <a:gd name="adj1" fmla="val 5544"/>
              <a:gd name="adj2" fmla="val 330680"/>
              <a:gd name="adj3" fmla="val 14298307"/>
              <a:gd name="adj4" fmla="val 17075574"/>
              <a:gd name="adj5" fmla="val 5757"/>
            </a:avLst>
          </a:prstGeom>
          <a:solidFill>
            <a:schemeClr val="accent4"/>
          </a:solidFill>
          <a:ln w="76200"/>
        </p:spPr>
        <p:style>
          <a:lnRef idx="0">
            <a:scrgbClr r="0" g="0" b="0"/>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9" name="Rectangle 18">
            <a:extLst>
              <a:ext uri="{FF2B5EF4-FFF2-40B4-BE49-F238E27FC236}">
                <a16:creationId xmlns:a16="http://schemas.microsoft.com/office/drawing/2014/main" id="{A8C25ADA-856D-EF4C-9916-1BC01645F8A7}"/>
              </a:ext>
            </a:extLst>
          </p:cNvPr>
          <p:cNvSpPr/>
          <p:nvPr/>
        </p:nvSpPr>
        <p:spPr>
          <a:xfrm>
            <a:off x="4032760" y="628028"/>
            <a:ext cx="1679349" cy="745880"/>
          </a:xfrm>
          <a:prstGeom prst="rect">
            <a:avLst/>
          </a:prstGeom>
          <a:solidFill>
            <a:schemeClr val="tx2"/>
          </a:solidFill>
          <a:ln>
            <a:noFill/>
          </a:ln>
          <a:effectLst>
            <a:glow rad="228600">
              <a:schemeClr val="accent6">
                <a:satMod val="175000"/>
                <a:alpha val="0"/>
              </a:schemeClr>
            </a:glow>
          </a:effectLst>
        </p:spPr>
        <p:style>
          <a:lnRef idx="2">
            <a:scrgbClr r="0" g="0" b="0"/>
          </a:lnRef>
          <a:fillRef idx="1">
            <a:scrgbClr r="0" g="0" b="0"/>
          </a:fillRef>
          <a:effectRef idx="0">
            <a:scrgbClr r="0" g="0" b="0"/>
          </a:effectRef>
          <a:fontRef idx="minor">
            <a:schemeClr val="lt1"/>
          </a:fontRef>
        </p:style>
        <p:txBody>
          <a:bodyPr anchor="ctr"/>
          <a:lstStyle/>
          <a:p>
            <a:pPr algn="ctr"/>
            <a:r>
              <a:rPr lang="en-US" b="1" dirty="0">
                <a:latin typeface="+mj-lt"/>
              </a:rPr>
              <a:t>Identify relevant laws</a:t>
            </a:r>
          </a:p>
        </p:txBody>
      </p:sp>
      <p:sp>
        <p:nvSpPr>
          <p:cNvPr id="21" name="Rectangle 20">
            <a:extLst>
              <a:ext uri="{FF2B5EF4-FFF2-40B4-BE49-F238E27FC236}">
                <a16:creationId xmlns:a16="http://schemas.microsoft.com/office/drawing/2014/main" id="{906596D4-D4DE-AF40-AFD9-A2F13A3B70EE}"/>
              </a:ext>
            </a:extLst>
          </p:cNvPr>
          <p:cNvSpPr/>
          <p:nvPr/>
        </p:nvSpPr>
        <p:spPr>
          <a:xfrm>
            <a:off x="3431890" y="2113001"/>
            <a:ext cx="2280219" cy="1679139"/>
          </a:xfrm>
          <a:prstGeom prst="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800" b="1" dirty="0">
                <a:solidFill>
                  <a:schemeClr val="bg1"/>
                </a:solidFill>
                <a:latin typeface="+mj-lt"/>
                <a:cs typeface="Arial" panose="020B0604020202020204" pitchFamily="34" charset="0"/>
              </a:rPr>
              <a:t>Repeat this cycle with batches of 10 jurisdictions</a:t>
            </a:r>
          </a:p>
        </p:txBody>
      </p:sp>
      <p:sp>
        <p:nvSpPr>
          <p:cNvPr id="22" name="Rectangle 21">
            <a:extLst>
              <a:ext uri="{FF2B5EF4-FFF2-40B4-BE49-F238E27FC236}">
                <a16:creationId xmlns:a16="http://schemas.microsoft.com/office/drawing/2014/main" id="{B0748DA1-009E-6E48-A611-5F7B983FBEE6}"/>
              </a:ext>
            </a:extLst>
          </p:cNvPr>
          <p:cNvSpPr/>
          <p:nvPr/>
        </p:nvSpPr>
        <p:spPr>
          <a:xfrm>
            <a:off x="6308492" y="1825869"/>
            <a:ext cx="1679349" cy="745880"/>
          </a:xfrm>
          <a:prstGeom prst="rect">
            <a:avLst/>
          </a:prstGeom>
          <a:solidFill>
            <a:schemeClr val="tx2"/>
          </a:solidFill>
          <a:ln>
            <a:noFill/>
          </a:ln>
          <a:effectLst>
            <a:glow rad="228600">
              <a:schemeClr val="accent6">
                <a:satMod val="175000"/>
                <a:alpha val="0"/>
              </a:schemeClr>
            </a:glow>
          </a:effectLst>
        </p:spPr>
        <p:style>
          <a:lnRef idx="2">
            <a:scrgbClr r="0" g="0" b="0"/>
          </a:lnRef>
          <a:fillRef idx="1">
            <a:scrgbClr r="0" g="0" b="0"/>
          </a:fillRef>
          <a:effectRef idx="0">
            <a:scrgbClr r="0" g="0" b="0"/>
          </a:effectRef>
          <a:fontRef idx="minor">
            <a:schemeClr val="lt1"/>
          </a:fontRef>
        </p:style>
        <p:txBody>
          <a:bodyPr anchor="ctr"/>
          <a:lstStyle/>
          <a:p>
            <a:pPr algn="ctr"/>
            <a:r>
              <a:rPr lang="en-US" b="1" dirty="0">
                <a:latin typeface="+mj-lt"/>
              </a:rPr>
              <a:t>Record citations on Master Sheet</a:t>
            </a:r>
          </a:p>
        </p:txBody>
      </p:sp>
      <p:sp>
        <p:nvSpPr>
          <p:cNvPr id="23" name="Rectangle 22">
            <a:extLst>
              <a:ext uri="{FF2B5EF4-FFF2-40B4-BE49-F238E27FC236}">
                <a16:creationId xmlns:a16="http://schemas.microsoft.com/office/drawing/2014/main" id="{4B919C30-8A4C-2E4E-A4F4-4F19FA75BA96}"/>
              </a:ext>
            </a:extLst>
          </p:cNvPr>
          <p:cNvSpPr/>
          <p:nvPr/>
        </p:nvSpPr>
        <p:spPr>
          <a:xfrm>
            <a:off x="5712109" y="4036046"/>
            <a:ext cx="1679349" cy="745880"/>
          </a:xfrm>
          <a:prstGeom prst="rect">
            <a:avLst/>
          </a:prstGeom>
          <a:solidFill>
            <a:schemeClr val="tx2"/>
          </a:solidFill>
          <a:ln>
            <a:noFill/>
          </a:ln>
          <a:effectLst>
            <a:glow rad="228600">
              <a:schemeClr val="accent6">
                <a:satMod val="175000"/>
                <a:alpha val="0"/>
              </a:schemeClr>
            </a:glow>
          </a:effectLst>
        </p:spPr>
        <p:style>
          <a:lnRef idx="2">
            <a:scrgbClr r="0" g="0" b="0"/>
          </a:lnRef>
          <a:fillRef idx="1">
            <a:scrgbClr r="0" g="0" b="0"/>
          </a:fillRef>
          <a:effectRef idx="0">
            <a:scrgbClr r="0" g="0" b="0"/>
          </a:effectRef>
          <a:fontRef idx="minor">
            <a:schemeClr val="lt1"/>
          </a:fontRef>
        </p:style>
        <p:txBody>
          <a:bodyPr anchor="ctr"/>
          <a:lstStyle/>
          <a:p>
            <a:pPr algn="ctr"/>
            <a:r>
              <a:rPr lang="en-US" b="1">
                <a:latin typeface="+mj-lt"/>
              </a:rPr>
              <a:t>Collect individual laws</a:t>
            </a:r>
          </a:p>
        </p:txBody>
      </p:sp>
      <p:sp>
        <p:nvSpPr>
          <p:cNvPr id="24" name="Rectangle 23">
            <a:extLst>
              <a:ext uri="{FF2B5EF4-FFF2-40B4-BE49-F238E27FC236}">
                <a16:creationId xmlns:a16="http://schemas.microsoft.com/office/drawing/2014/main" id="{594D1F0B-8603-2747-8CB1-81B71FDADA56}"/>
              </a:ext>
            </a:extLst>
          </p:cNvPr>
          <p:cNvSpPr/>
          <p:nvPr/>
        </p:nvSpPr>
        <p:spPr>
          <a:xfrm>
            <a:off x="1995831" y="4036046"/>
            <a:ext cx="1679349" cy="745880"/>
          </a:xfrm>
          <a:prstGeom prst="rect">
            <a:avLst/>
          </a:prstGeom>
          <a:solidFill>
            <a:schemeClr val="tx2"/>
          </a:solidFill>
          <a:ln>
            <a:noFill/>
          </a:ln>
          <a:effectLst>
            <a:glow rad="228600">
              <a:schemeClr val="accent6">
                <a:satMod val="175000"/>
                <a:alpha val="0"/>
              </a:schemeClr>
            </a:glow>
          </a:effectLst>
        </p:spPr>
        <p:style>
          <a:lnRef idx="2">
            <a:scrgbClr r="0" g="0" b="0"/>
          </a:lnRef>
          <a:fillRef idx="1">
            <a:scrgbClr r="0" g="0" b="0"/>
          </a:fillRef>
          <a:effectRef idx="0">
            <a:scrgbClr r="0" g="0" b="0"/>
          </a:effectRef>
          <a:fontRef idx="minor">
            <a:schemeClr val="lt1"/>
          </a:fontRef>
        </p:style>
        <p:txBody>
          <a:bodyPr anchor="ctr"/>
          <a:lstStyle/>
          <a:p>
            <a:pPr algn="ctr"/>
            <a:r>
              <a:rPr lang="en-US" b="1">
                <a:latin typeface="+mj-lt"/>
              </a:rPr>
              <a:t>Organize laws into folders</a:t>
            </a:r>
          </a:p>
        </p:txBody>
      </p:sp>
      <p:sp>
        <p:nvSpPr>
          <p:cNvPr id="25" name="Rectangle 24">
            <a:extLst>
              <a:ext uri="{FF2B5EF4-FFF2-40B4-BE49-F238E27FC236}">
                <a16:creationId xmlns:a16="http://schemas.microsoft.com/office/drawing/2014/main" id="{85A0A11A-C3B2-014D-B307-1AD0F87EB012}"/>
              </a:ext>
            </a:extLst>
          </p:cNvPr>
          <p:cNvSpPr/>
          <p:nvPr/>
        </p:nvSpPr>
        <p:spPr>
          <a:xfrm>
            <a:off x="1156156" y="1825869"/>
            <a:ext cx="1679349" cy="745880"/>
          </a:xfrm>
          <a:prstGeom prst="rect">
            <a:avLst/>
          </a:prstGeom>
          <a:solidFill>
            <a:schemeClr val="tx2"/>
          </a:solidFill>
          <a:ln>
            <a:noFill/>
          </a:ln>
          <a:effectLst>
            <a:glow rad="228600">
              <a:schemeClr val="accent6">
                <a:satMod val="175000"/>
                <a:alpha val="0"/>
              </a:schemeClr>
            </a:glow>
          </a:effectLst>
        </p:spPr>
        <p:style>
          <a:lnRef idx="2">
            <a:scrgbClr r="0" g="0" b="0"/>
          </a:lnRef>
          <a:fillRef idx="1">
            <a:scrgbClr r="0" g="0" b="0"/>
          </a:fillRef>
          <a:effectRef idx="0">
            <a:scrgbClr r="0" g="0" b="0"/>
          </a:effectRef>
          <a:fontRef idx="minor">
            <a:schemeClr val="lt1"/>
          </a:fontRef>
        </p:style>
        <p:txBody>
          <a:bodyPr anchor="ctr"/>
          <a:lstStyle/>
          <a:p>
            <a:pPr algn="ctr"/>
            <a:r>
              <a:rPr lang="en-US" b="1" dirty="0">
                <a:latin typeface="+mj-lt"/>
              </a:rPr>
              <a:t>Create the legal text</a:t>
            </a:r>
          </a:p>
        </p:txBody>
      </p:sp>
    </p:spTree>
    <p:extLst>
      <p:ext uri="{BB962C8B-B14F-4D97-AF65-F5344CB8AC3E}">
        <p14:creationId xmlns:p14="http://schemas.microsoft.com/office/powerpoint/2010/main" val="308423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F303-0061-A546-96F7-C358B981907E}"/>
              </a:ext>
            </a:extLst>
          </p:cNvPr>
          <p:cNvSpPr>
            <a:spLocks noGrp="1"/>
          </p:cNvSpPr>
          <p:nvPr>
            <p:ph type="title"/>
          </p:nvPr>
        </p:nvSpPr>
        <p:spPr/>
        <p:txBody>
          <a:bodyPr/>
          <a:lstStyle/>
          <a:p>
            <a:r>
              <a:rPr lang="en-US" dirty="0"/>
              <a:t>Refine citations collected during </a:t>
            </a:r>
            <a:br>
              <a:rPr lang="en-US" dirty="0"/>
            </a:br>
            <a:r>
              <a:rPr lang="en-US" dirty="0"/>
              <a:t>Five State Memorandum</a:t>
            </a:r>
          </a:p>
        </p:txBody>
      </p:sp>
      <p:sp>
        <p:nvSpPr>
          <p:cNvPr id="3" name="Text Placeholder 2">
            <a:extLst>
              <a:ext uri="{FF2B5EF4-FFF2-40B4-BE49-F238E27FC236}">
                <a16:creationId xmlns:a16="http://schemas.microsoft.com/office/drawing/2014/main" id="{E0D82517-C1DE-1C46-84D8-5791888189D5}"/>
              </a:ext>
            </a:extLst>
          </p:cNvPr>
          <p:cNvSpPr>
            <a:spLocks noGrp="1"/>
          </p:cNvSpPr>
          <p:nvPr>
            <p:ph type="body" idx="1"/>
          </p:nvPr>
        </p:nvSpPr>
        <p:spPr>
          <a:xfrm>
            <a:off x="161525" y="1254465"/>
            <a:ext cx="8520600" cy="3181759"/>
          </a:xfrm>
        </p:spPr>
        <p:txBody>
          <a:bodyPr/>
          <a:lstStyle/>
          <a:p>
            <a:r>
              <a:rPr lang="en-US" dirty="0"/>
              <a:t>Two researchers have collected relevant citations for 10 jurisdictions in their Five State Memorandum</a:t>
            </a:r>
          </a:p>
          <a:p>
            <a:r>
              <a:rPr lang="en-US" dirty="0"/>
              <a:t>Since the Five State Memorandum is written before finalizing coding questions, those citations must be refined as the scope is refined</a:t>
            </a:r>
          </a:p>
          <a:p>
            <a:pPr lvl="1"/>
            <a:r>
              <a:rPr lang="en-US" dirty="0"/>
              <a:t>Refine those citations by adding or removing relevant citations, based on the current scope of the project</a:t>
            </a:r>
          </a:p>
        </p:txBody>
      </p:sp>
    </p:spTree>
    <p:extLst>
      <p:ext uri="{BB962C8B-B14F-4D97-AF65-F5344CB8AC3E}">
        <p14:creationId xmlns:p14="http://schemas.microsoft.com/office/powerpoint/2010/main" val="47656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F31E-EBB1-0346-B631-2FE0589DFEC3}"/>
              </a:ext>
            </a:extLst>
          </p:cNvPr>
          <p:cNvSpPr>
            <a:spLocks noGrp="1"/>
          </p:cNvSpPr>
          <p:nvPr>
            <p:ph type="title"/>
          </p:nvPr>
        </p:nvSpPr>
        <p:spPr/>
        <p:txBody>
          <a:bodyPr/>
          <a:lstStyle/>
          <a:p>
            <a:r>
              <a:rPr lang="en-US" dirty="0"/>
              <a:t>Learn the steps to collect the law</a:t>
            </a:r>
          </a:p>
        </p:txBody>
      </p:sp>
      <p:grpSp>
        <p:nvGrpSpPr>
          <p:cNvPr id="18" name="Group 17">
            <a:extLst>
              <a:ext uri="{FF2B5EF4-FFF2-40B4-BE49-F238E27FC236}">
                <a16:creationId xmlns:a16="http://schemas.microsoft.com/office/drawing/2014/main" id="{E63CF451-4A44-1541-95EC-D2B386AB301B}"/>
              </a:ext>
            </a:extLst>
          </p:cNvPr>
          <p:cNvGrpSpPr/>
          <p:nvPr/>
        </p:nvGrpSpPr>
        <p:grpSpPr>
          <a:xfrm>
            <a:off x="1613470" y="1009067"/>
            <a:ext cx="5917060" cy="3862824"/>
            <a:chOff x="1647429" y="1009067"/>
            <a:chExt cx="5917060" cy="3862824"/>
          </a:xfrm>
        </p:grpSpPr>
        <p:sp>
          <p:nvSpPr>
            <p:cNvPr id="4" name="Freeform 3">
              <a:extLst>
                <a:ext uri="{FF2B5EF4-FFF2-40B4-BE49-F238E27FC236}">
                  <a16:creationId xmlns:a16="http://schemas.microsoft.com/office/drawing/2014/main" id="{44A13FF4-CFBB-6944-91C7-C4F7952F473F}"/>
                </a:ext>
              </a:extLst>
            </p:cNvPr>
            <p:cNvSpPr/>
            <p:nvPr/>
          </p:nvSpPr>
          <p:spPr>
            <a:xfrm>
              <a:off x="2841446" y="1099549"/>
              <a:ext cx="4723041" cy="296406"/>
            </a:xfrm>
            <a:custGeom>
              <a:avLst/>
              <a:gdLst>
                <a:gd name="connsiteX0" fmla="*/ 0 w 5503819"/>
                <a:gd name="connsiteY0" fmla="*/ 0 h 730844"/>
                <a:gd name="connsiteX1" fmla="*/ 5503819 w 5503819"/>
                <a:gd name="connsiteY1" fmla="*/ 0 h 730844"/>
                <a:gd name="connsiteX2" fmla="*/ 5503819 w 5503819"/>
                <a:gd name="connsiteY2" fmla="*/ 730844 h 730844"/>
                <a:gd name="connsiteX3" fmla="*/ 0 w 5503819"/>
                <a:gd name="connsiteY3" fmla="*/ 730844 h 730844"/>
                <a:gd name="connsiteX4" fmla="*/ 0 w 5503819"/>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819" h="730844">
                  <a:moveTo>
                    <a:pt x="0" y="0"/>
                  </a:moveTo>
                  <a:lnTo>
                    <a:pt x="5503819" y="0"/>
                  </a:lnTo>
                  <a:lnTo>
                    <a:pt x="5503819"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a:lnSpc>
                  <a:spcPct val="90000"/>
                </a:lnSpc>
                <a:spcBef>
                  <a:spcPct val="0"/>
                </a:spcBef>
                <a:spcAft>
                  <a:spcPct val="15000"/>
                </a:spcAft>
              </a:pPr>
              <a:r>
                <a:rPr lang="en-US" sz="1300" kern="1200" dirty="0">
                  <a:solidFill>
                    <a:schemeClr val="tx1"/>
                  </a:solidFill>
                </a:rPr>
                <a:t>Identify relevant laws</a:t>
              </a:r>
            </a:p>
          </p:txBody>
        </p:sp>
        <p:sp>
          <p:nvSpPr>
            <p:cNvPr id="5" name="Freeform 4">
              <a:extLst>
                <a:ext uri="{FF2B5EF4-FFF2-40B4-BE49-F238E27FC236}">
                  <a16:creationId xmlns:a16="http://schemas.microsoft.com/office/drawing/2014/main" id="{F298BA51-F63F-0E44-99D7-A904877732E8}"/>
                </a:ext>
              </a:extLst>
            </p:cNvPr>
            <p:cNvSpPr/>
            <p:nvPr/>
          </p:nvSpPr>
          <p:spPr>
            <a:xfrm>
              <a:off x="1647430" y="1009067"/>
              <a:ext cx="1042967" cy="471114"/>
            </a:xfrm>
            <a:custGeom>
              <a:avLst/>
              <a:gdLst>
                <a:gd name="connsiteX0" fmla="*/ 0 w 3239522"/>
                <a:gd name="connsiteY0" fmla="*/ 182711 h 730844"/>
                <a:gd name="connsiteX1" fmla="*/ 2874100 w 3239522"/>
                <a:gd name="connsiteY1" fmla="*/ 182711 h 730844"/>
                <a:gd name="connsiteX2" fmla="*/ 2874100 w 3239522"/>
                <a:gd name="connsiteY2" fmla="*/ 0 h 730844"/>
                <a:gd name="connsiteX3" fmla="*/ 3239522 w 3239522"/>
                <a:gd name="connsiteY3" fmla="*/ 365422 h 730844"/>
                <a:gd name="connsiteX4" fmla="*/ 2874100 w 3239522"/>
                <a:gd name="connsiteY4" fmla="*/ 730844 h 730844"/>
                <a:gd name="connsiteX5" fmla="*/ 2874100 w 3239522"/>
                <a:gd name="connsiteY5" fmla="*/ 548133 h 730844"/>
                <a:gd name="connsiteX6" fmla="*/ 0 w 3239522"/>
                <a:gd name="connsiteY6" fmla="*/ 548133 h 730844"/>
                <a:gd name="connsiteX7" fmla="*/ 0 w 3239522"/>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522" h="730844">
                  <a:moveTo>
                    <a:pt x="0" y="182711"/>
                  </a:moveTo>
                  <a:lnTo>
                    <a:pt x="2874100" y="182711"/>
                  </a:lnTo>
                  <a:lnTo>
                    <a:pt x="2874100" y="0"/>
                  </a:lnTo>
                  <a:lnTo>
                    <a:pt x="3239522" y="365422"/>
                  </a:lnTo>
                  <a:lnTo>
                    <a:pt x="2874100" y="730844"/>
                  </a:lnTo>
                  <a:lnTo>
                    <a:pt x="2874100" y="548133"/>
                  </a:lnTo>
                  <a:lnTo>
                    <a:pt x="0" y="548133"/>
                  </a:lnTo>
                  <a:lnTo>
                    <a:pt x="0" y="182711"/>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1</a:t>
              </a:r>
            </a:p>
          </p:txBody>
        </p:sp>
        <p:sp>
          <p:nvSpPr>
            <p:cNvPr id="6" name="Freeform 5">
              <a:extLst>
                <a:ext uri="{FF2B5EF4-FFF2-40B4-BE49-F238E27FC236}">
                  <a16:creationId xmlns:a16="http://schemas.microsoft.com/office/drawing/2014/main" id="{06AF62AA-FCE6-A94B-A679-EB2E945EEEE7}"/>
                </a:ext>
              </a:extLst>
            </p:cNvPr>
            <p:cNvSpPr/>
            <p:nvPr/>
          </p:nvSpPr>
          <p:spPr>
            <a:xfrm>
              <a:off x="2841446" y="1661706"/>
              <a:ext cx="4723041" cy="296406"/>
            </a:xfrm>
            <a:custGeom>
              <a:avLst/>
              <a:gdLst>
                <a:gd name="connsiteX0" fmla="*/ 0 w 5503787"/>
                <a:gd name="connsiteY0" fmla="*/ 0 h 730844"/>
                <a:gd name="connsiteX1" fmla="*/ 5503787 w 5503787"/>
                <a:gd name="connsiteY1" fmla="*/ 0 h 730844"/>
                <a:gd name="connsiteX2" fmla="*/ 5503787 w 5503787"/>
                <a:gd name="connsiteY2" fmla="*/ 730844 h 730844"/>
                <a:gd name="connsiteX3" fmla="*/ 0 w 5503787"/>
                <a:gd name="connsiteY3" fmla="*/ 730844 h 730844"/>
                <a:gd name="connsiteX4" fmla="*/ 0 w 5503787"/>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787" h="730844">
                  <a:moveTo>
                    <a:pt x="0" y="0"/>
                  </a:moveTo>
                  <a:lnTo>
                    <a:pt x="5503787" y="0"/>
                  </a:lnTo>
                  <a:lnTo>
                    <a:pt x="5503787"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a:lnSpc>
                  <a:spcPct val="90000"/>
                </a:lnSpc>
                <a:spcBef>
                  <a:spcPct val="0"/>
                </a:spcBef>
                <a:spcAft>
                  <a:spcPct val="15000"/>
                </a:spcAft>
              </a:pPr>
              <a:r>
                <a:rPr lang="en-US" sz="1300" kern="1200" dirty="0">
                  <a:solidFill>
                    <a:schemeClr val="tx1"/>
                  </a:solidFill>
                </a:rPr>
                <a:t>Record the research strategy</a:t>
              </a:r>
            </a:p>
          </p:txBody>
        </p:sp>
        <p:sp>
          <p:nvSpPr>
            <p:cNvPr id="7" name="Freeform 6">
              <a:extLst>
                <a:ext uri="{FF2B5EF4-FFF2-40B4-BE49-F238E27FC236}">
                  <a16:creationId xmlns:a16="http://schemas.microsoft.com/office/drawing/2014/main" id="{A9945EB7-6C37-9A4D-810B-078E1B82D213}"/>
                </a:ext>
              </a:extLst>
            </p:cNvPr>
            <p:cNvSpPr/>
            <p:nvPr/>
          </p:nvSpPr>
          <p:spPr>
            <a:xfrm>
              <a:off x="1647430" y="1574352"/>
              <a:ext cx="1042967" cy="471114"/>
            </a:xfrm>
            <a:custGeom>
              <a:avLst/>
              <a:gdLst>
                <a:gd name="connsiteX0" fmla="*/ 0 w 3242939"/>
                <a:gd name="connsiteY0" fmla="*/ 182711 h 730844"/>
                <a:gd name="connsiteX1" fmla="*/ 2877517 w 3242939"/>
                <a:gd name="connsiteY1" fmla="*/ 182711 h 730844"/>
                <a:gd name="connsiteX2" fmla="*/ 2877517 w 3242939"/>
                <a:gd name="connsiteY2" fmla="*/ 0 h 730844"/>
                <a:gd name="connsiteX3" fmla="*/ 3242939 w 3242939"/>
                <a:gd name="connsiteY3" fmla="*/ 365422 h 730844"/>
                <a:gd name="connsiteX4" fmla="*/ 2877517 w 3242939"/>
                <a:gd name="connsiteY4" fmla="*/ 730844 h 730844"/>
                <a:gd name="connsiteX5" fmla="*/ 2877517 w 3242939"/>
                <a:gd name="connsiteY5" fmla="*/ 548133 h 730844"/>
                <a:gd name="connsiteX6" fmla="*/ 0 w 3242939"/>
                <a:gd name="connsiteY6" fmla="*/ 548133 h 730844"/>
                <a:gd name="connsiteX7" fmla="*/ 0 w 3242939"/>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939" h="730844">
                  <a:moveTo>
                    <a:pt x="0" y="182711"/>
                  </a:moveTo>
                  <a:lnTo>
                    <a:pt x="2877517" y="182711"/>
                  </a:lnTo>
                  <a:lnTo>
                    <a:pt x="2877517" y="0"/>
                  </a:lnTo>
                  <a:lnTo>
                    <a:pt x="3242939" y="365422"/>
                  </a:lnTo>
                  <a:lnTo>
                    <a:pt x="2877517" y="730844"/>
                  </a:lnTo>
                  <a:lnTo>
                    <a:pt x="2877517" y="548133"/>
                  </a:lnTo>
                  <a:lnTo>
                    <a:pt x="0" y="548133"/>
                  </a:lnTo>
                  <a:lnTo>
                    <a:pt x="0" y="182711"/>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rPr>
                <a:t>2</a:t>
              </a:r>
            </a:p>
          </p:txBody>
        </p:sp>
        <p:sp>
          <p:nvSpPr>
            <p:cNvPr id="8" name="Freeform 7">
              <a:extLst>
                <a:ext uri="{FF2B5EF4-FFF2-40B4-BE49-F238E27FC236}">
                  <a16:creationId xmlns:a16="http://schemas.microsoft.com/office/drawing/2014/main" id="{0D586F7F-2840-2440-903D-72110663717A}"/>
                </a:ext>
              </a:extLst>
            </p:cNvPr>
            <p:cNvSpPr/>
            <p:nvPr/>
          </p:nvSpPr>
          <p:spPr>
            <a:xfrm>
              <a:off x="2841446" y="2222312"/>
              <a:ext cx="4723042" cy="296406"/>
            </a:xfrm>
            <a:custGeom>
              <a:avLst/>
              <a:gdLst>
                <a:gd name="connsiteX0" fmla="*/ 0 w 5508890"/>
                <a:gd name="connsiteY0" fmla="*/ 0 h 730844"/>
                <a:gd name="connsiteX1" fmla="*/ 5508890 w 5508890"/>
                <a:gd name="connsiteY1" fmla="*/ 0 h 730844"/>
                <a:gd name="connsiteX2" fmla="*/ 5508890 w 5508890"/>
                <a:gd name="connsiteY2" fmla="*/ 730844 h 730844"/>
                <a:gd name="connsiteX3" fmla="*/ 0 w 5508890"/>
                <a:gd name="connsiteY3" fmla="*/ 730844 h 730844"/>
                <a:gd name="connsiteX4" fmla="*/ 0 w 5508890"/>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890" h="730844">
                  <a:moveTo>
                    <a:pt x="0" y="0"/>
                  </a:moveTo>
                  <a:lnTo>
                    <a:pt x="5508890" y="0"/>
                  </a:lnTo>
                  <a:lnTo>
                    <a:pt x="5508890"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a:lnSpc>
                  <a:spcPct val="90000"/>
                </a:lnSpc>
                <a:spcBef>
                  <a:spcPct val="0"/>
                </a:spcBef>
                <a:spcAft>
                  <a:spcPct val="15000"/>
                </a:spcAft>
              </a:pPr>
              <a:r>
                <a:rPr lang="en-US" sz="1300" kern="1200" dirty="0">
                  <a:solidFill>
                    <a:schemeClr val="tx1"/>
                  </a:solidFill>
                </a:rPr>
                <a:t>Collect individual laws using citations on Master Sheets</a:t>
              </a:r>
            </a:p>
          </p:txBody>
        </p:sp>
        <p:sp>
          <p:nvSpPr>
            <p:cNvPr id="9" name="Freeform 8">
              <a:extLst>
                <a:ext uri="{FF2B5EF4-FFF2-40B4-BE49-F238E27FC236}">
                  <a16:creationId xmlns:a16="http://schemas.microsoft.com/office/drawing/2014/main" id="{3FDDDD86-D88A-534F-8868-810E31FC288B}"/>
                </a:ext>
              </a:extLst>
            </p:cNvPr>
            <p:cNvSpPr/>
            <p:nvPr/>
          </p:nvSpPr>
          <p:spPr>
            <a:xfrm>
              <a:off x="1647430" y="2139636"/>
              <a:ext cx="1042967" cy="471114"/>
            </a:xfrm>
            <a:custGeom>
              <a:avLst/>
              <a:gdLst>
                <a:gd name="connsiteX0" fmla="*/ 0 w 3230183"/>
                <a:gd name="connsiteY0" fmla="*/ 182711 h 730844"/>
                <a:gd name="connsiteX1" fmla="*/ 2864761 w 3230183"/>
                <a:gd name="connsiteY1" fmla="*/ 182711 h 730844"/>
                <a:gd name="connsiteX2" fmla="*/ 2864761 w 3230183"/>
                <a:gd name="connsiteY2" fmla="*/ 0 h 730844"/>
                <a:gd name="connsiteX3" fmla="*/ 3230183 w 3230183"/>
                <a:gd name="connsiteY3" fmla="*/ 365422 h 730844"/>
                <a:gd name="connsiteX4" fmla="*/ 2864761 w 3230183"/>
                <a:gd name="connsiteY4" fmla="*/ 730844 h 730844"/>
                <a:gd name="connsiteX5" fmla="*/ 2864761 w 3230183"/>
                <a:gd name="connsiteY5" fmla="*/ 548133 h 730844"/>
                <a:gd name="connsiteX6" fmla="*/ 0 w 3230183"/>
                <a:gd name="connsiteY6" fmla="*/ 548133 h 730844"/>
                <a:gd name="connsiteX7" fmla="*/ 0 w 3230183"/>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183" h="730844">
                  <a:moveTo>
                    <a:pt x="0" y="182711"/>
                  </a:moveTo>
                  <a:lnTo>
                    <a:pt x="2864761" y="182711"/>
                  </a:lnTo>
                  <a:lnTo>
                    <a:pt x="2864761" y="0"/>
                  </a:lnTo>
                  <a:lnTo>
                    <a:pt x="3230183" y="365422"/>
                  </a:lnTo>
                  <a:lnTo>
                    <a:pt x="2864761" y="730844"/>
                  </a:lnTo>
                  <a:lnTo>
                    <a:pt x="2864761" y="548133"/>
                  </a:lnTo>
                  <a:lnTo>
                    <a:pt x="0" y="548133"/>
                  </a:lnTo>
                  <a:lnTo>
                    <a:pt x="0" y="182711"/>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rPr>
                <a:t>3</a:t>
              </a:r>
            </a:p>
          </p:txBody>
        </p:sp>
        <p:sp>
          <p:nvSpPr>
            <p:cNvPr id="10" name="Freeform 9">
              <a:extLst>
                <a:ext uri="{FF2B5EF4-FFF2-40B4-BE49-F238E27FC236}">
                  <a16:creationId xmlns:a16="http://schemas.microsoft.com/office/drawing/2014/main" id="{38ABF171-F487-0C46-B734-6BFB51C3F934}"/>
                </a:ext>
              </a:extLst>
            </p:cNvPr>
            <p:cNvSpPr/>
            <p:nvPr/>
          </p:nvSpPr>
          <p:spPr>
            <a:xfrm>
              <a:off x="2841448" y="2791497"/>
              <a:ext cx="4723041" cy="296407"/>
            </a:xfrm>
            <a:custGeom>
              <a:avLst/>
              <a:gdLst>
                <a:gd name="connsiteX0" fmla="*/ 0 w 5507967"/>
                <a:gd name="connsiteY0" fmla="*/ 0 h 730844"/>
                <a:gd name="connsiteX1" fmla="*/ 5507967 w 5507967"/>
                <a:gd name="connsiteY1" fmla="*/ 0 h 730844"/>
                <a:gd name="connsiteX2" fmla="*/ 5507967 w 5507967"/>
                <a:gd name="connsiteY2" fmla="*/ 730844 h 730844"/>
                <a:gd name="connsiteX3" fmla="*/ 0 w 5507967"/>
                <a:gd name="connsiteY3" fmla="*/ 730844 h 730844"/>
                <a:gd name="connsiteX4" fmla="*/ 0 w 5507967"/>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67" h="730844">
                  <a:moveTo>
                    <a:pt x="0" y="0"/>
                  </a:moveTo>
                  <a:lnTo>
                    <a:pt x="5507967" y="0"/>
                  </a:lnTo>
                  <a:lnTo>
                    <a:pt x="5507967"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rtl="0">
                <a:lnSpc>
                  <a:spcPct val="90000"/>
                </a:lnSpc>
                <a:spcBef>
                  <a:spcPct val="0"/>
                </a:spcBef>
                <a:spcAft>
                  <a:spcPct val="15000"/>
                </a:spcAft>
              </a:pPr>
              <a:r>
                <a:rPr lang="en-US" sz="1300" kern="1200" dirty="0">
                  <a:solidFill>
                    <a:schemeClr val="tx1"/>
                  </a:solidFill>
                </a:rPr>
                <a:t>Organize law into folders</a:t>
              </a:r>
            </a:p>
          </p:txBody>
        </p:sp>
        <p:sp>
          <p:nvSpPr>
            <p:cNvPr id="11" name="Freeform 10">
              <a:extLst>
                <a:ext uri="{FF2B5EF4-FFF2-40B4-BE49-F238E27FC236}">
                  <a16:creationId xmlns:a16="http://schemas.microsoft.com/office/drawing/2014/main" id="{9A5B55F3-3238-3A4F-8C83-B5160728D3D2}"/>
                </a:ext>
              </a:extLst>
            </p:cNvPr>
            <p:cNvSpPr/>
            <p:nvPr/>
          </p:nvSpPr>
          <p:spPr>
            <a:xfrm>
              <a:off x="1647429" y="2704920"/>
              <a:ext cx="1042967" cy="471114"/>
            </a:xfrm>
            <a:custGeom>
              <a:avLst/>
              <a:gdLst>
                <a:gd name="connsiteX0" fmla="*/ 0 w 3232688"/>
                <a:gd name="connsiteY0" fmla="*/ 182711 h 730844"/>
                <a:gd name="connsiteX1" fmla="*/ 2867266 w 3232688"/>
                <a:gd name="connsiteY1" fmla="*/ 182711 h 730844"/>
                <a:gd name="connsiteX2" fmla="*/ 2867266 w 3232688"/>
                <a:gd name="connsiteY2" fmla="*/ 0 h 730844"/>
                <a:gd name="connsiteX3" fmla="*/ 3232688 w 3232688"/>
                <a:gd name="connsiteY3" fmla="*/ 365422 h 730844"/>
                <a:gd name="connsiteX4" fmla="*/ 2867266 w 3232688"/>
                <a:gd name="connsiteY4" fmla="*/ 730844 h 730844"/>
                <a:gd name="connsiteX5" fmla="*/ 2867266 w 3232688"/>
                <a:gd name="connsiteY5" fmla="*/ 548133 h 730844"/>
                <a:gd name="connsiteX6" fmla="*/ 0 w 3232688"/>
                <a:gd name="connsiteY6" fmla="*/ 548133 h 730844"/>
                <a:gd name="connsiteX7" fmla="*/ 0 w 3232688"/>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2688" h="730844">
                  <a:moveTo>
                    <a:pt x="0" y="182711"/>
                  </a:moveTo>
                  <a:lnTo>
                    <a:pt x="2867266" y="182711"/>
                  </a:lnTo>
                  <a:lnTo>
                    <a:pt x="2867266" y="0"/>
                  </a:lnTo>
                  <a:lnTo>
                    <a:pt x="3232688" y="365422"/>
                  </a:lnTo>
                  <a:lnTo>
                    <a:pt x="2867266" y="730844"/>
                  </a:lnTo>
                  <a:lnTo>
                    <a:pt x="2867266" y="548133"/>
                  </a:lnTo>
                  <a:lnTo>
                    <a:pt x="0" y="548133"/>
                  </a:lnTo>
                  <a:lnTo>
                    <a:pt x="0" y="182711"/>
                  </a:ln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rPr>
                <a:t>4</a:t>
              </a:r>
            </a:p>
          </p:txBody>
        </p:sp>
        <p:sp>
          <p:nvSpPr>
            <p:cNvPr id="12" name="Freeform 11">
              <a:extLst>
                <a:ext uri="{FF2B5EF4-FFF2-40B4-BE49-F238E27FC236}">
                  <a16:creationId xmlns:a16="http://schemas.microsoft.com/office/drawing/2014/main" id="{DC884C75-A44D-9341-A869-9CD92302140C}"/>
                </a:ext>
              </a:extLst>
            </p:cNvPr>
            <p:cNvSpPr/>
            <p:nvPr/>
          </p:nvSpPr>
          <p:spPr>
            <a:xfrm>
              <a:off x="2841446" y="3353655"/>
              <a:ext cx="4723043" cy="296408"/>
            </a:xfrm>
            <a:custGeom>
              <a:avLst/>
              <a:gdLst>
                <a:gd name="connsiteX0" fmla="*/ 0 w 5507967"/>
                <a:gd name="connsiteY0" fmla="*/ 0 h 730844"/>
                <a:gd name="connsiteX1" fmla="*/ 5507967 w 5507967"/>
                <a:gd name="connsiteY1" fmla="*/ 0 h 730844"/>
                <a:gd name="connsiteX2" fmla="*/ 5507967 w 5507967"/>
                <a:gd name="connsiteY2" fmla="*/ 730844 h 730844"/>
                <a:gd name="connsiteX3" fmla="*/ 0 w 5507967"/>
                <a:gd name="connsiteY3" fmla="*/ 730844 h 730844"/>
                <a:gd name="connsiteX4" fmla="*/ 0 w 5507967"/>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67" h="730844">
                  <a:moveTo>
                    <a:pt x="0" y="0"/>
                  </a:moveTo>
                  <a:lnTo>
                    <a:pt x="5507967" y="0"/>
                  </a:lnTo>
                  <a:lnTo>
                    <a:pt x="5507967"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rtl="0">
                <a:lnSpc>
                  <a:spcPct val="90000"/>
                </a:lnSpc>
                <a:spcBef>
                  <a:spcPct val="0"/>
                </a:spcBef>
                <a:spcAft>
                  <a:spcPct val="15000"/>
                </a:spcAft>
              </a:pPr>
              <a:r>
                <a:rPr lang="en-US" sz="1300" kern="1200" dirty="0">
                  <a:solidFill>
                    <a:schemeClr val="tx1"/>
                  </a:solidFill>
                </a:rPr>
                <a:t>Transfer and combine collected laws into legal text document</a:t>
              </a:r>
            </a:p>
          </p:txBody>
        </p:sp>
        <p:sp>
          <p:nvSpPr>
            <p:cNvPr id="13" name="Freeform 12">
              <a:extLst>
                <a:ext uri="{FF2B5EF4-FFF2-40B4-BE49-F238E27FC236}">
                  <a16:creationId xmlns:a16="http://schemas.microsoft.com/office/drawing/2014/main" id="{A384EDE3-C766-4A48-AA8A-D10968F333DA}"/>
                </a:ext>
              </a:extLst>
            </p:cNvPr>
            <p:cNvSpPr/>
            <p:nvPr/>
          </p:nvSpPr>
          <p:spPr>
            <a:xfrm>
              <a:off x="1647429" y="3270204"/>
              <a:ext cx="1042967" cy="471115"/>
            </a:xfrm>
            <a:custGeom>
              <a:avLst/>
              <a:gdLst>
                <a:gd name="connsiteX0" fmla="*/ 0 w 3232688"/>
                <a:gd name="connsiteY0" fmla="*/ 182711 h 730844"/>
                <a:gd name="connsiteX1" fmla="*/ 2867266 w 3232688"/>
                <a:gd name="connsiteY1" fmla="*/ 182711 h 730844"/>
                <a:gd name="connsiteX2" fmla="*/ 2867266 w 3232688"/>
                <a:gd name="connsiteY2" fmla="*/ 0 h 730844"/>
                <a:gd name="connsiteX3" fmla="*/ 3232688 w 3232688"/>
                <a:gd name="connsiteY3" fmla="*/ 365422 h 730844"/>
                <a:gd name="connsiteX4" fmla="*/ 2867266 w 3232688"/>
                <a:gd name="connsiteY4" fmla="*/ 730844 h 730844"/>
                <a:gd name="connsiteX5" fmla="*/ 2867266 w 3232688"/>
                <a:gd name="connsiteY5" fmla="*/ 548133 h 730844"/>
                <a:gd name="connsiteX6" fmla="*/ 0 w 3232688"/>
                <a:gd name="connsiteY6" fmla="*/ 548133 h 730844"/>
                <a:gd name="connsiteX7" fmla="*/ 0 w 3232688"/>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2688" h="730844">
                  <a:moveTo>
                    <a:pt x="0" y="182711"/>
                  </a:moveTo>
                  <a:lnTo>
                    <a:pt x="2867266" y="182711"/>
                  </a:lnTo>
                  <a:lnTo>
                    <a:pt x="2867266" y="0"/>
                  </a:lnTo>
                  <a:lnTo>
                    <a:pt x="3232688" y="365422"/>
                  </a:lnTo>
                  <a:lnTo>
                    <a:pt x="2867266" y="730844"/>
                  </a:lnTo>
                  <a:lnTo>
                    <a:pt x="2867266" y="548133"/>
                  </a:lnTo>
                  <a:lnTo>
                    <a:pt x="0" y="548133"/>
                  </a:lnTo>
                  <a:lnTo>
                    <a:pt x="0" y="182711"/>
                  </a:lnTo>
                  <a:close/>
                </a:path>
              </a:pathLst>
            </a:custGeom>
            <a:solidFill>
              <a:schemeClr val="accent6"/>
            </a:solidFill>
            <a:effectLst/>
          </p:spPr>
          <p:style>
            <a:lnRef idx="1">
              <a:schemeClr val="accent6"/>
            </a:lnRef>
            <a:fillRef idx="3">
              <a:schemeClr val="accent6"/>
            </a:fillRef>
            <a:effectRef idx="2">
              <a:schemeClr val="accent6"/>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rPr>
                <a:t>5</a:t>
              </a:r>
            </a:p>
          </p:txBody>
        </p:sp>
        <p:sp>
          <p:nvSpPr>
            <p:cNvPr id="14" name="Freeform 13">
              <a:extLst>
                <a:ext uri="{FF2B5EF4-FFF2-40B4-BE49-F238E27FC236}">
                  <a16:creationId xmlns:a16="http://schemas.microsoft.com/office/drawing/2014/main" id="{4B023073-F0C6-0447-8CE3-6B412E188EFC}"/>
                </a:ext>
              </a:extLst>
            </p:cNvPr>
            <p:cNvSpPr/>
            <p:nvPr/>
          </p:nvSpPr>
          <p:spPr>
            <a:xfrm>
              <a:off x="2841446" y="3922842"/>
              <a:ext cx="4723043" cy="296408"/>
            </a:xfrm>
            <a:custGeom>
              <a:avLst/>
              <a:gdLst>
                <a:gd name="connsiteX0" fmla="*/ 0 w 5507967"/>
                <a:gd name="connsiteY0" fmla="*/ 0 h 730844"/>
                <a:gd name="connsiteX1" fmla="*/ 5507967 w 5507967"/>
                <a:gd name="connsiteY1" fmla="*/ 0 h 730844"/>
                <a:gd name="connsiteX2" fmla="*/ 5507967 w 5507967"/>
                <a:gd name="connsiteY2" fmla="*/ 730844 h 730844"/>
                <a:gd name="connsiteX3" fmla="*/ 0 w 5507967"/>
                <a:gd name="connsiteY3" fmla="*/ 730844 h 730844"/>
                <a:gd name="connsiteX4" fmla="*/ 0 w 5507967"/>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67" h="730844">
                  <a:moveTo>
                    <a:pt x="0" y="0"/>
                  </a:moveTo>
                  <a:lnTo>
                    <a:pt x="5507967" y="0"/>
                  </a:lnTo>
                  <a:lnTo>
                    <a:pt x="5507967"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rtl="0">
                <a:lnSpc>
                  <a:spcPct val="90000"/>
                </a:lnSpc>
                <a:spcBef>
                  <a:spcPct val="0"/>
                </a:spcBef>
                <a:spcAft>
                  <a:spcPct val="15000"/>
                </a:spcAft>
              </a:pPr>
              <a:r>
                <a:rPr lang="en-US" sz="1300" kern="1200" dirty="0">
                  <a:solidFill>
                    <a:schemeClr val="tx1"/>
                  </a:solidFill>
                </a:rPr>
                <a:t>Create an amendment tracker</a:t>
              </a:r>
            </a:p>
          </p:txBody>
        </p:sp>
        <p:sp>
          <p:nvSpPr>
            <p:cNvPr id="15" name="Freeform 14">
              <a:extLst>
                <a:ext uri="{FF2B5EF4-FFF2-40B4-BE49-F238E27FC236}">
                  <a16:creationId xmlns:a16="http://schemas.microsoft.com/office/drawing/2014/main" id="{87B87A19-F79C-B745-A615-CDED74979796}"/>
                </a:ext>
              </a:extLst>
            </p:cNvPr>
            <p:cNvSpPr/>
            <p:nvPr/>
          </p:nvSpPr>
          <p:spPr>
            <a:xfrm>
              <a:off x="1647429" y="3835489"/>
              <a:ext cx="1042967" cy="471115"/>
            </a:xfrm>
            <a:custGeom>
              <a:avLst/>
              <a:gdLst>
                <a:gd name="connsiteX0" fmla="*/ 0 w 3232688"/>
                <a:gd name="connsiteY0" fmla="*/ 182711 h 730844"/>
                <a:gd name="connsiteX1" fmla="*/ 2867266 w 3232688"/>
                <a:gd name="connsiteY1" fmla="*/ 182711 h 730844"/>
                <a:gd name="connsiteX2" fmla="*/ 2867266 w 3232688"/>
                <a:gd name="connsiteY2" fmla="*/ 0 h 730844"/>
                <a:gd name="connsiteX3" fmla="*/ 3232688 w 3232688"/>
                <a:gd name="connsiteY3" fmla="*/ 365422 h 730844"/>
                <a:gd name="connsiteX4" fmla="*/ 2867266 w 3232688"/>
                <a:gd name="connsiteY4" fmla="*/ 730844 h 730844"/>
                <a:gd name="connsiteX5" fmla="*/ 2867266 w 3232688"/>
                <a:gd name="connsiteY5" fmla="*/ 548133 h 730844"/>
                <a:gd name="connsiteX6" fmla="*/ 0 w 3232688"/>
                <a:gd name="connsiteY6" fmla="*/ 548133 h 730844"/>
                <a:gd name="connsiteX7" fmla="*/ 0 w 3232688"/>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2688" h="730844">
                  <a:moveTo>
                    <a:pt x="0" y="182711"/>
                  </a:moveTo>
                  <a:lnTo>
                    <a:pt x="2867266" y="182711"/>
                  </a:lnTo>
                  <a:lnTo>
                    <a:pt x="2867266" y="0"/>
                  </a:lnTo>
                  <a:lnTo>
                    <a:pt x="3232688" y="365422"/>
                  </a:lnTo>
                  <a:lnTo>
                    <a:pt x="2867266" y="730844"/>
                  </a:lnTo>
                  <a:lnTo>
                    <a:pt x="2867266" y="548133"/>
                  </a:lnTo>
                  <a:lnTo>
                    <a:pt x="0" y="548133"/>
                  </a:lnTo>
                  <a:lnTo>
                    <a:pt x="0" y="182711"/>
                  </a:lnTo>
                  <a:close/>
                </a:path>
              </a:pathLst>
            </a:custGeom>
            <a:solidFill>
              <a:schemeClr val="accent3"/>
            </a:solidFill>
            <a:ln>
              <a:noFill/>
            </a:ln>
            <a:effectLst/>
          </p:spPr>
          <p:style>
            <a:lnRef idx="1">
              <a:schemeClr val="accent6"/>
            </a:lnRef>
            <a:fillRef idx="3">
              <a:schemeClr val="accent6"/>
            </a:fillRef>
            <a:effectRef idx="2">
              <a:schemeClr val="accent6"/>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rPr>
                <a:t>6</a:t>
              </a:r>
            </a:p>
          </p:txBody>
        </p:sp>
        <p:sp>
          <p:nvSpPr>
            <p:cNvPr id="16" name="Freeform 15">
              <a:extLst>
                <a:ext uri="{FF2B5EF4-FFF2-40B4-BE49-F238E27FC236}">
                  <a16:creationId xmlns:a16="http://schemas.microsoft.com/office/drawing/2014/main" id="{34E126D9-A5F0-E546-BA10-0749C08B39F5}"/>
                </a:ext>
              </a:extLst>
            </p:cNvPr>
            <p:cNvSpPr/>
            <p:nvPr/>
          </p:nvSpPr>
          <p:spPr>
            <a:xfrm>
              <a:off x="2841446" y="4415342"/>
              <a:ext cx="4723043" cy="441982"/>
            </a:xfrm>
            <a:custGeom>
              <a:avLst/>
              <a:gdLst>
                <a:gd name="connsiteX0" fmla="*/ 0 w 5507967"/>
                <a:gd name="connsiteY0" fmla="*/ 0 h 730844"/>
                <a:gd name="connsiteX1" fmla="*/ 5507967 w 5507967"/>
                <a:gd name="connsiteY1" fmla="*/ 0 h 730844"/>
                <a:gd name="connsiteX2" fmla="*/ 5507967 w 5507967"/>
                <a:gd name="connsiteY2" fmla="*/ 730844 h 730844"/>
                <a:gd name="connsiteX3" fmla="*/ 0 w 5507967"/>
                <a:gd name="connsiteY3" fmla="*/ 730844 h 730844"/>
                <a:gd name="connsiteX4" fmla="*/ 0 w 5507967"/>
                <a:gd name="connsiteY4" fmla="*/ 0 h 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67" h="730844">
                  <a:moveTo>
                    <a:pt x="0" y="0"/>
                  </a:moveTo>
                  <a:lnTo>
                    <a:pt x="5507967" y="0"/>
                  </a:lnTo>
                  <a:lnTo>
                    <a:pt x="5507967" y="730844"/>
                  </a:lnTo>
                  <a:lnTo>
                    <a:pt x="0" y="730844"/>
                  </a:lnTo>
                  <a:lnTo>
                    <a:pt x="0" y="0"/>
                  </a:lnTo>
                  <a:close/>
                </a:path>
              </a:pathLst>
            </a:custGeom>
            <a:solidFill>
              <a:schemeClr val="bg2"/>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 rIns="8255" bIns="27432" numCol="1" spcCol="1270" anchor="ctr" anchorCtr="0">
              <a:noAutofit/>
            </a:bodyPr>
            <a:lstStyle/>
            <a:p>
              <a:pPr lvl="1" algn="l" defTabSz="577850" rtl="0">
                <a:lnSpc>
                  <a:spcPct val="90000"/>
                </a:lnSpc>
                <a:spcBef>
                  <a:spcPct val="0"/>
                </a:spcBef>
                <a:spcAft>
                  <a:spcPct val="15000"/>
                </a:spcAft>
              </a:pPr>
              <a:r>
                <a:rPr lang="en-US" sz="1300" kern="1200" dirty="0">
                  <a:solidFill>
                    <a:schemeClr val="tx1"/>
                  </a:solidFill>
                </a:rPr>
                <a:t>Use amendment trackers to create one version of the legal text per change in the law over time</a:t>
              </a:r>
            </a:p>
          </p:txBody>
        </p:sp>
        <p:sp>
          <p:nvSpPr>
            <p:cNvPr id="17" name="Freeform 16">
              <a:extLst>
                <a:ext uri="{FF2B5EF4-FFF2-40B4-BE49-F238E27FC236}">
                  <a16:creationId xmlns:a16="http://schemas.microsoft.com/office/drawing/2014/main" id="{25969E05-B273-D64D-9CBA-D5C2C810AD2A}"/>
                </a:ext>
              </a:extLst>
            </p:cNvPr>
            <p:cNvSpPr/>
            <p:nvPr/>
          </p:nvSpPr>
          <p:spPr>
            <a:xfrm>
              <a:off x="1647429" y="4400776"/>
              <a:ext cx="1042967" cy="471115"/>
            </a:xfrm>
            <a:custGeom>
              <a:avLst/>
              <a:gdLst>
                <a:gd name="connsiteX0" fmla="*/ 0 w 3232688"/>
                <a:gd name="connsiteY0" fmla="*/ 182711 h 730844"/>
                <a:gd name="connsiteX1" fmla="*/ 2867266 w 3232688"/>
                <a:gd name="connsiteY1" fmla="*/ 182711 h 730844"/>
                <a:gd name="connsiteX2" fmla="*/ 2867266 w 3232688"/>
                <a:gd name="connsiteY2" fmla="*/ 0 h 730844"/>
                <a:gd name="connsiteX3" fmla="*/ 3232688 w 3232688"/>
                <a:gd name="connsiteY3" fmla="*/ 365422 h 730844"/>
                <a:gd name="connsiteX4" fmla="*/ 2867266 w 3232688"/>
                <a:gd name="connsiteY4" fmla="*/ 730844 h 730844"/>
                <a:gd name="connsiteX5" fmla="*/ 2867266 w 3232688"/>
                <a:gd name="connsiteY5" fmla="*/ 548133 h 730844"/>
                <a:gd name="connsiteX6" fmla="*/ 0 w 3232688"/>
                <a:gd name="connsiteY6" fmla="*/ 548133 h 730844"/>
                <a:gd name="connsiteX7" fmla="*/ 0 w 3232688"/>
                <a:gd name="connsiteY7" fmla="*/ 182711 h 73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2688" h="730844">
                  <a:moveTo>
                    <a:pt x="0" y="182711"/>
                  </a:moveTo>
                  <a:lnTo>
                    <a:pt x="2867266" y="182711"/>
                  </a:lnTo>
                  <a:lnTo>
                    <a:pt x="2867266" y="0"/>
                  </a:lnTo>
                  <a:lnTo>
                    <a:pt x="3232688" y="365422"/>
                  </a:lnTo>
                  <a:lnTo>
                    <a:pt x="2867266" y="730844"/>
                  </a:lnTo>
                  <a:lnTo>
                    <a:pt x="2867266" y="548133"/>
                  </a:lnTo>
                  <a:lnTo>
                    <a:pt x="0" y="548133"/>
                  </a:lnTo>
                  <a:lnTo>
                    <a:pt x="0" y="182711"/>
                  </a:lnTo>
                  <a:close/>
                </a:path>
              </a:pathLst>
            </a:custGeom>
            <a:solidFill>
              <a:schemeClr val="bg2"/>
            </a:solidFill>
            <a:ln>
              <a:noFill/>
            </a:ln>
            <a:effectLst/>
          </p:spPr>
          <p:style>
            <a:lnRef idx="1">
              <a:schemeClr val="accent6"/>
            </a:lnRef>
            <a:fillRef idx="3">
              <a:schemeClr val="accent6"/>
            </a:fillRef>
            <a:effectRef idx="2">
              <a:schemeClr val="accent6"/>
            </a:effectRef>
            <a:fontRef idx="minor">
              <a:schemeClr val="lt1"/>
            </a:fontRef>
          </p:style>
          <p:txBody>
            <a:bodyPr spcFirstLastPara="0" vert="horz" wrap="square" lIns="53340" tIns="209381" rIns="236051" bIns="209381" numCol="1" spcCol="1270" anchor="ctr" anchorCtr="0">
              <a:noAutofit/>
            </a:bodyPr>
            <a:lstStyle/>
            <a:p>
              <a:pPr marL="0" lvl="0" indent="0" algn="ctr" defTabSz="622300">
                <a:lnSpc>
                  <a:spcPct val="90000"/>
                </a:lnSpc>
                <a:spcBef>
                  <a:spcPct val="0"/>
                </a:spcBef>
                <a:spcAft>
                  <a:spcPct val="35000"/>
                </a:spcAft>
                <a:buNone/>
              </a:pPr>
              <a:r>
                <a:rPr lang="en-US" b="1" kern="1200" dirty="0">
                  <a:solidFill>
                    <a:schemeClr val="bg1"/>
                  </a:solidFill>
                  <a:latin typeface="+mj-lt"/>
                </a:rPr>
                <a:t>7</a:t>
              </a:r>
              <a:endParaRPr lang="en-US" sz="1400" b="1" kern="1200" dirty="0">
                <a:solidFill>
                  <a:schemeClr val="bg1"/>
                </a:solidFill>
                <a:latin typeface="+mj-lt"/>
              </a:endParaRPr>
            </a:p>
          </p:txBody>
        </p:sp>
      </p:grpSp>
    </p:spTree>
    <p:extLst>
      <p:ext uri="{BB962C8B-B14F-4D97-AF65-F5344CB8AC3E}">
        <p14:creationId xmlns:p14="http://schemas.microsoft.com/office/powerpoint/2010/main" val="56511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9B65-7F74-8D42-8634-BDF85F20E7E9}"/>
              </a:ext>
            </a:extLst>
          </p:cNvPr>
          <p:cNvSpPr>
            <a:spLocks noGrp="1"/>
          </p:cNvSpPr>
          <p:nvPr>
            <p:ph type="title"/>
          </p:nvPr>
        </p:nvSpPr>
        <p:spPr/>
        <p:txBody>
          <a:bodyPr/>
          <a:lstStyle/>
          <a:p>
            <a:r>
              <a:rPr lang="en-US" dirty="0"/>
              <a:t>1. Identify relevant laws</a:t>
            </a:r>
          </a:p>
        </p:txBody>
      </p:sp>
      <p:sp>
        <p:nvSpPr>
          <p:cNvPr id="3" name="Text Placeholder 2">
            <a:extLst>
              <a:ext uri="{FF2B5EF4-FFF2-40B4-BE49-F238E27FC236}">
                <a16:creationId xmlns:a16="http://schemas.microsoft.com/office/drawing/2014/main" id="{8310F3B6-D7F0-EF4B-B5F2-9296372B63E8}"/>
              </a:ext>
            </a:extLst>
          </p:cNvPr>
          <p:cNvSpPr>
            <a:spLocks noGrp="1"/>
          </p:cNvSpPr>
          <p:nvPr>
            <p:ph type="body" idx="1"/>
          </p:nvPr>
        </p:nvSpPr>
        <p:spPr/>
        <p:txBody>
          <a:bodyPr/>
          <a:lstStyle/>
          <a:p>
            <a:r>
              <a:rPr lang="en-US" dirty="0"/>
              <a:t>Researchers begin by using the search strategy established during their background research to identify laws relevant to their topic in each jurisdiction</a:t>
            </a:r>
          </a:p>
          <a:p>
            <a:r>
              <a:rPr lang="en-US" dirty="0"/>
              <a:t>Then, they record the citations of relevant laws in a Master Sheet document</a:t>
            </a:r>
          </a:p>
        </p:txBody>
      </p:sp>
    </p:spTree>
    <p:extLst>
      <p:ext uri="{BB962C8B-B14F-4D97-AF65-F5344CB8AC3E}">
        <p14:creationId xmlns:p14="http://schemas.microsoft.com/office/powerpoint/2010/main" val="262692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9B65-7F74-8D42-8634-BDF85F20E7E9}"/>
              </a:ext>
            </a:extLst>
          </p:cNvPr>
          <p:cNvSpPr>
            <a:spLocks noGrp="1"/>
          </p:cNvSpPr>
          <p:nvPr>
            <p:ph type="title"/>
          </p:nvPr>
        </p:nvSpPr>
        <p:spPr/>
        <p:txBody>
          <a:bodyPr/>
          <a:lstStyle/>
          <a:p>
            <a:r>
              <a:rPr lang="en-US" dirty="0"/>
              <a:t>2. Record the research strategy</a:t>
            </a:r>
          </a:p>
        </p:txBody>
      </p:sp>
      <p:sp>
        <p:nvSpPr>
          <p:cNvPr id="3" name="Text Placeholder 2">
            <a:extLst>
              <a:ext uri="{FF2B5EF4-FFF2-40B4-BE49-F238E27FC236}">
                <a16:creationId xmlns:a16="http://schemas.microsoft.com/office/drawing/2014/main" id="{8310F3B6-D7F0-EF4B-B5F2-9296372B63E8}"/>
              </a:ext>
            </a:extLst>
          </p:cNvPr>
          <p:cNvSpPr>
            <a:spLocks noGrp="1"/>
          </p:cNvSpPr>
          <p:nvPr>
            <p:ph type="body" idx="1"/>
          </p:nvPr>
        </p:nvSpPr>
        <p:spPr/>
        <p:txBody>
          <a:bodyPr/>
          <a:lstStyle/>
          <a:p>
            <a:r>
              <a:rPr lang="en-US" dirty="0"/>
              <a:t>A “Daily Research Sheet” is used to record search terms and strategies as research is being conducted</a:t>
            </a:r>
          </a:p>
          <a:p>
            <a:r>
              <a:rPr lang="en-US" dirty="0"/>
              <a:t>The Daily Research Sheet should include the following information</a:t>
            </a:r>
          </a:p>
          <a:p>
            <a:pPr lvl="1"/>
            <a:r>
              <a:rPr lang="en-US" b="1" dirty="0"/>
              <a:t>Database used</a:t>
            </a:r>
            <a:r>
              <a:rPr lang="en-US" dirty="0"/>
              <a:t> to perform research</a:t>
            </a:r>
          </a:p>
          <a:p>
            <a:pPr lvl="1"/>
            <a:r>
              <a:rPr lang="en-US" b="1" dirty="0"/>
              <a:t>Search terms</a:t>
            </a:r>
            <a:r>
              <a:rPr lang="en-US" dirty="0"/>
              <a:t> used</a:t>
            </a:r>
          </a:p>
          <a:p>
            <a:pPr lvl="1"/>
            <a:r>
              <a:rPr lang="en-US" b="1" dirty="0"/>
              <a:t>Results yielded </a:t>
            </a:r>
            <a:r>
              <a:rPr lang="en-US" dirty="0"/>
              <a:t>from searches</a:t>
            </a:r>
          </a:p>
          <a:p>
            <a:pPr lvl="1"/>
            <a:r>
              <a:rPr lang="en-US" b="1" dirty="0"/>
              <a:t>Notes </a:t>
            </a:r>
            <a:r>
              <a:rPr lang="en-US" dirty="0"/>
              <a:t>on the search strategy used</a:t>
            </a:r>
            <a:endParaRPr lang="en-US" b="1" dirty="0"/>
          </a:p>
        </p:txBody>
      </p:sp>
      <p:graphicFrame>
        <p:nvGraphicFramePr>
          <p:cNvPr id="4" name="Table 3">
            <a:extLst>
              <a:ext uri="{FF2B5EF4-FFF2-40B4-BE49-F238E27FC236}">
                <a16:creationId xmlns:a16="http://schemas.microsoft.com/office/drawing/2014/main" id="{81E7EDC1-E17E-4C4C-8C3C-AB4F8066F9EB}"/>
              </a:ext>
            </a:extLst>
          </p:cNvPr>
          <p:cNvGraphicFramePr>
            <a:graphicFrameLocks noGrp="1"/>
          </p:cNvGraphicFramePr>
          <p:nvPr>
            <p:extLst>
              <p:ext uri="{D42A27DB-BD31-4B8C-83A1-F6EECF244321}">
                <p14:modId xmlns:p14="http://schemas.microsoft.com/office/powerpoint/2010/main" val="3437759566"/>
              </p:ext>
            </p:extLst>
          </p:nvPr>
        </p:nvGraphicFramePr>
        <p:xfrm>
          <a:off x="4159200" y="1092390"/>
          <a:ext cx="4591768" cy="3918435"/>
        </p:xfrm>
        <a:graphic>
          <a:graphicData uri="http://schemas.openxmlformats.org/drawingml/2006/table">
            <a:tbl>
              <a:tblPr firstRow="1" firstCol="1" bandRow="1">
                <a:tableStyleId>{D7AC3CCA-C797-4891-BE02-D94E43425B78}</a:tableStyleId>
              </a:tblPr>
              <a:tblGrid>
                <a:gridCol w="1628331">
                  <a:extLst>
                    <a:ext uri="{9D8B030D-6E8A-4147-A177-3AD203B41FA5}">
                      <a16:colId xmlns:a16="http://schemas.microsoft.com/office/drawing/2014/main" val="20000"/>
                    </a:ext>
                  </a:extLst>
                </a:gridCol>
                <a:gridCol w="2963437">
                  <a:extLst>
                    <a:ext uri="{9D8B030D-6E8A-4147-A177-3AD203B41FA5}">
                      <a16:colId xmlns:a16="http://schemas.microsoft.com/office/drawing/2014/main" val="20001"/>
                    </a:ext>
                  </a:extLst>
                </a:gridCol>
              </a:tblGrid>
              <a:tr h="260835">
                <a:tc gridSpan="2">
                  <a:txBody>
                    <a:bodyPr/>
                    <a:lstStyle/>
                    <a:p>
                      <a:pPr marL="0" marR="0" algn="ctr">
                        <a:spcBef>
                          <a:spcPts val="0"/>
                        </a:spcBef>
                        <a:spcAft>
                          <a:spcPts val="0"/>
                        </a:spcAft>
                      </a:pPr>
                      <a:r>
                        <a:rPr lang="en-US" sz="1600" dirty="0">
                          <a:effectLst/>
                        </a:rPr>
                        <a:t>Daily</a:t>
                      </a:r>
                      <a:r>
                        <a:rPr lang="en-US" sz="1600" baseline="0" dirty="0">
                          <a:effectLst/>
                        </a:rPr>
                        <a:t> Research Sheet</a:t>
                      </a:r>
                      <a:endParaRPr lang="en-US" sz="1600" dirty="0">
                        <a:solidFill>
                          <a:schemeClr val="tx1"/>
                        </a:solidFill>
                        <a:effectLst/>
                        <a:latin typeface="Arial"/>
                        <a:ea typeface="Times New Roman"/>
                        <a:cs typeface="Times New Roman"/>
                      </a:endParaRPr>
                    </a:p>
                  </a:txBody>
                  <a:tcPr marL="67089" marR="67089" marT="0" marB="0" anchor="ctr">
                    <a:solidFill>
                      <a:schemeClr val="bg1">
                        <a:lumMod val="65000"/>
                      </a:schemeClr>
                    </a:solidFill>
                  </a:tcPr>
                </a:tc>
                <a:tc hMerge="1">
                  <a:txBody>
                    <a:bodyPr/>
                    <a:lstStyle/>
                    <a:p>
                      <a:pPr marL="342900" marR="0" lvl="0" indent="-342900">
                        <a:spcBef>
                          <a:spcPts val="0"/>
                        </a:spcBef>
                        <a:spcAft>
                          <a:spcPts val="0"/>
                        </a:spcAft>
                        <a:buFont typeface="Symbol"/>
                        <a:buChar char=""/>
                      </a:pPr>
                      <a:endParaRPr lang="en-US" sz="1200" dirty="0">
                        <a:solidFill>
                          <a:schemeClr val="tx1"/>
                        </a:solidFill>
                        <a:effectLst/>
                        <a:latin typeface="Arial"/>
                        <a:ea typeface="Times New Roman"/>
                        <a:cs typeface="Times New Roman"/>
                      </a:endParaRPr>
                    </a:p>
                  </a:txBody>
                  <a:tcPr marL="67089" marR="67089" marT="0" marB="0">
                    <a:solidFill>
                      <a:schemeClr val="bg1">
                        <a:lumMod val="85000"/>
                      </a:schemeClr>
                    </a:solidFill>
                  </a:tcPr>
                </a:tc>
                <a:extLst>
                  <a:ext uri="{0D108BD9-81ED-4DB2-BD59-A6C34878D82A}">
                    <a16:rowId xmlns:a16="http://schemas.microsoft.com/office/drawing/2014/main" val="10000"/>
                  </a:ext>
                </a:extLst>
              </a:tr>
              <a:tr h="683793">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Alaska</a:t>
                      </a:r>
                      <a:endParaRPr lang="en-US" sz="1200" dirty="0">
                        <a:solidFill>
                          <a:schemeClr val="tx1"/>
                        </a:solidFill>
                        <a:effectLst/>
                        <a:latin typeface="Arial"/>
                        <a:ea typeface="Times New Roman"/>
                        <a:cs typeface="Times New Roman"/>
                      </a:endParaRPr>
                    </a:p>
                  </a:txBody>
                  <a:tcPr marT="91440" marB="91440">
                    <a:solidFill>
                      <a:schemeClr val="bg1">
                        <a:lumMod val="85000"/>
                      </a:schemeClr>
                    </a:solidFill>
                  </a:tcPr>
                </a:tc>
                <a:tc>
                  <a:txBody>
                    <a:bodyPr/>
                    <a:lstStyle/>
                    <a:p>
                      <a:pPr marL="342900" marR="0" lvl="0" indent="-342900" algn="l" defTabSz="914400" rtl="0" eaLnBrk="1" latinLnBrk="0" hangingPunct="1">
                        <a:spcBef>
                          <a:spcPts val="0"/>
                        </a:spcBef>
                        <a:spcAft>
                          <a:spcPts val="0"/>
                        </a:spcAft>
                        <a:buFont typeface="Symbol"/>
                        <a:buChar char=""/>
                      </a:pPr>
                      <a:r>
                        <a:rPr lang="en-US" sz="1200" b="1" kern="1200" dirty="0">
                          <a:effectLst/>
                        </a:rPr>
                        <a:t>Search terms</a:t>
                      </a:r>
                    </a:p>
                    <a:p>
                      <a:pPr marL="800100" marR="0" lvl="1" indent="-342900" algn="l" defTabSz="914400" rtl="0" eaLnBrk="1" latinLnBrk="0" hangingPunct="1">
                        <a:spcBef>
                          <a:spcPts val="0"/>
                        </a:spcBef>
                        <a:spcAft>
                          <a:spcPts val="0"/>
                        </a:spcAft>
                        <a:buFont typeface="Symbol"/>
                        <a:buChar char=""/>
                      </a:pPr>
                      <a:r>
                        <a:rPr lang="en-US" sz="1200" kern="1200" dirty="0">
                          <a:effectLst/>
                        </a:rPr>
                        <a:t>Number o</a:t>
                      </a:r>
                      <a:r>
                        <a:rPr lang="en-US" sz="1200" dirty="0">
                          <a:effectLst/>
                        </a:rPr>
                        <a:t>f results</a:t>
                      </a:r>
                    </a:p>
                    <a:p>
                      <a:pPr marL="342900" marR="0" lvl="0" indent="-342900">
                        <a:spcBef>
                          <a:spcPts val="0"/>
                        </a:spcBef>
                        <a:spcAft>
                          <a:spcPts val="0"/>
                        </a:spcAft>
                        <a:buFont typeface="Symbol"/>
                        <a:buChar char=""/>
                      </a:pPr>
                      <a:r>
                        <a:rPr lang="en-US" sz="1200" dirty="0">
                          <a:effectLst/>
                        </a:rPr>
                        <a:t>Relevant citations   </a:t>
                      </a:r>
                      <a:endParaRPr lang="en-US" sz="1200" dirty="0">
                        <a:solidFill>
                          <a:schemeClr val="tx1"/>
                        </a:solidFill>
                        <a:effectLst/>
                        <a:latin typeface="Arial"/>
                        <a:ea typeface="Times New Roman"/>
                        <a:cs typeface="Times New Roman"/>
                      </a:endParaRPr>
                    </a:p>
                  </a:txBody>
                  <a:tcPr marT="91440" marB="91440">
                    <a:solidFill>
                      <a:schemeClr val="bg1">
                        <a:lumMod val="85000"/>
                      </a:schemeClr>
                    </a:solidFill>
                  </a:tcPr>
                </a:tc>
                <a:extLst>
                  <a:ext uri="{0D108BD9-81ED-4DB2-BD59-A6C34878D82A}">
                    <a16:rowId xmlns:a16="http://schemas.microsoft.com/office/drawing/2014/main" val="10001"/>
                  </a:ext>
                </a:extLst>
              </a:tr>
              <a:tr h="2735172">
                <a:tc>
                  <a:txBody>
                    <a:bodyPr/>
                    <a:lstStyle/>
                    <a:p>
                      <a:pPr marL="0" marR="0">
                        <a:spcBef>
                          <a:spcPts val="0"/>
                        </a:spcBef>
                        <a:spcAft>
                          <a:spcPts val="0"/>
                        </a:spcAft>
                      </a:pPr>
                      <a:r>
                        <a:rPr lang="en-US" sz="1000" dirty="0">
                          <a:effectLst/>
                        </a:rPr>
                        <a:t>Research Resource:  Westlaw</a:t>
                      </a:r>
                      <a:endParaRPr lang="en-US" sz="1200" dirty="0">
                        <a:effectLst/>
                      </a:endParaRPr>
                    </a:p>
                    <a:p>
                      <a:pPr marL="0" marR="0">
                        <a:spcBef>
                          <a:spcPts val="0"/>
                        </a:spcBef>
                        <a:spcAft>
                          <a:spcPts val="0"/>
                        </a:spcAft>
                      </a:pPr>
                      <a:r>
                        <a:rPr lang="en-US" sz="1000" dirty="0">
                          <a:effectLst/>
                        </a:rPr>
                        <a:t> </a:t>
                      </a:r>
                      <a:endParaRPr lang="en-US" sz="12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endParaRPr lang="en-US" sz="1000" dirty="0">
                        <a:effectLst/>
                      </a:endParaRPr>
                    </a:p>
                    <a:p>
                      <a:pPr marL="0" marR="0">
                        <a:spcBef>
                          <a:spcPts val="0"/>
                        </a:spcBef>
                        <a:spcAft>
                          <a:spcPts val="0"/>
                        </a:spcAft>
                      </a:pPr>
                      <a:r>
                        <a:rPr lang="en-US" sz="1000" dirty="0">
                          <a:effectLst/>
                        </a:rPr>
                        <a:t>Notes: </a:t>
                      </a:r>
                      <a:endParaRPr lang="en-US" sz="1200" dirty="0">
                        <a:effectLst/>
                      </a:endParaRPr>
                    </a:p>
                    <a:p>
                      <a:pPr marL="0" marR="0">
                        <a:spcBef>
                          <a:spcPts val="0"/>
                        </a:spcBef>
                        <a:spcAft>
                          <a:spcPts val="0"/>
                        </a:spcAft>
                      </a:pPr>
                      <a:r>
                        <a:rPr lang="en-US" sz="1000" b="0" dirty="0">
                          <a:effectLst/>
                        </a:rPr>
                        <a:t>Used “Statute &amp; Court Rules” to find West’s Alaska Statutes Annotated database; used “Regulations” to find AK regulations. </a:t>
                      </a:r>
                      <a:endParaRPr lang="en-US" sz="1200" b="0" dirty="0">
                        <a:solidFill>
                          <a:schemeClr val="tx1"/>
                        </a:solidFill>
                        <a:effectLst/>
                        <a:latin typeface="Arial"/>
                        <a:ea typeface="Times New Roman"/>
                        <a:cs typeface="Times New Roman"/>
                      </a:endParaRPr>
                    </a:p>
                  </a:txBody>
                  <a:tcPr marT="91440" marB="91440">
                    <a:solidFill>
                      <a:schemeClr val="bg1"/>
                    </a:solidFill>
                  </a:tcPr>
                </a:tc>
                <a:tc>
                  <a:txBody>
                    <a:bodyPr/>
                    <a:lstStyle/>
                    <a:p>
                      <a:pPr marL="342900" marR="0" lvl="0" indent="-342900">
                        <a:spcBef>
                          <a:spcPts val="0"/>
                        </a:spcBef>
                        <a:spcAft>
                          <a:spcPts val="0"/>
                        </a:spcAft>
                        <a:buFont typeface="Symbol"/>
                        <a:buChar char=""/>
                      </a:pPr>
                      <a:r>
                        <a:rPr lang="en-US" sz="1000" b="1" dirty="0">
                          <a:effectLst/>
                        </a:rPr>
                        <a:t>Distracted driving</a:t>
                      </a:r>
                      <a:endParaRPr lang="en-US" sz="1200" b="1" dirty="0">
                        <a:effectLst/>
                      </a:endParaRPr>
                    </a:p>
                    <a:p>
                      <a:pPr marL="742950" marR="0" lvl="1" indent="-285750">
                        <a:spcBef>
                          <a:spcPts val="0"/>
                        </a:spcBef>
                        <a:spcAft>
                          <a:spcPts val="0"/>
                        </a:spcAft>
                        <a:buFont typeface="Courier New"/>
                        <a:buChar char="o"/>
                      </a:pPr>
                      <a:r>
                        <a:rPr lang="en-US" sz="1000" dirty="0">
                          <a:effectLst/>
                        </a:rPr>
                        <a:t>50 statutes, 50 regulations</a:t>
                      </a:r>
                      <a:endParaRPr lang="en-US" sz="1200" dirty="0">
                        <a:effectLst/>
                      </a:endParaRPr>
                    </a:p>
                    <a:p>
                      <a:pPr marL="342900" marR="0" lvl="0" indent="-342900">
                        <a:spcBef>
                          <a:spcPts val="0"/>
                        </a:spcBef>
                        <a:spcAft>
                          <a:spcPts val="0"/>
                        </a:spcAft>
                        <a:buFont typeface="Symbol"/>
                        <a:buChar char=""/>
                      </a:pPr>
                      <a:r>
                        <a:rPr lang="en-US" sz="1000" b="1" dirty="0">
                          <a:effectLst/>
                        </a:rPr>
                        <a:t>wireless device AND driving</a:t>
                      </a:r>
                      <a:endParaRPr lang="en-US" sz="1200" b="1" dirty="0">
                        <a:effectLst/>
                      </a:endParaRPr>
                    </a:p>
                    <a:p>
                      <a:pPr marL="742950" marR="0" lvl="1" indent="-285750">
                        <a:spcBef>
                          <a:spcPts val="0"/>
                        </a:spcBef>
                        <a:spcAft>
                          <a:spcPts val="0"/>
                        </a:spcAft>
                        <a:buFont typeface="Courier New"/>
                        <a:buChar char="o"/>
                      </a:pPr>
                      <a:r>
                        <a:rPr lang="en-US" sz="1000" dirty="0">
                          <a:effectLst/>
                        </a:rPr>
                        <a:t>51 statutes, 50 regulations</a:t>
                      </a:r>
                      <a:endParaRPr lang="en-US" sz="1200" dirty="0">
                        <a:effectLst/>
                      </a:endParaRPr>
                    </a:p>
                    <a:p>
                      <a:pPr marL="342900" marR="0" lvl="0" indent="-342900">
                        <a:spcBef>
                          <a:spcPts val="0"/>
                        </a:spcBef>
                        <a:spcAft>
                          <a:spcPts val="0"/>
                        </a:spcAft>
                        <a:buFont typeface="Symbol"/>
                        <a:buChar char=""/>
                      </a:pPr>
                      <a:r>
                        <a:rPr lang="en-US" sz="1000" b="1" dirty="0">
                          <a:effectLst/>
                        </a:rPr>
                        <a:t>texting AND driving</a:t>
                      </a:r>
                      <a:endParaRPr lang="en-US" sz="1200" b="1" dirty="0">
                        <a:effectLst/>
                      </a:endParaRPr>
                    </a:p>
                    <a:p>
                      <a:pPr marL="742950" marR="0" lvl="1" indent="-285750">
                        <a:spcBef>
                          <a:spcPts val="0"/>
                        </a:spcBef>
                        <a:spcAft>
                          <a:spcPts val="0"/>
                        </a:spcAft>
                        <a:buFont typeface="Courier New"/>
                        <a:buChar char="o"/>
                      </a:pPr>
                      <a:r>
                        <a:rPr lang="en-US" sz="1000" dirty="0">
                          <a:effectLst/>
                        </a:rPr>
                        <a:t>52 statutes, 50 regulations</a:t>
                      </a:r>
                      <a:endParaRPr lang="en-US" sz="1200" dirty="0">
                        <a:effectLst/>
                      </a:endParaRPr>
                    </a:p>
                    <a:p>
                      <a:pPr marL="342900" marR="0" lvl="0" indent="-342900">
                        <a:spcBef>
                          <a:spcPts val="0"/>
                        </a:spcBef>
                        <a:spcAft>
                          <a:spcPts val="0"/>
                        </a:spcAft>
                        <a:buFont typeface="Symbol"/>
                        <a:buChar char=""/>
                      </a:pPr>
                      <a:r>
                        <a:rPr lang="en-US" sz="1000" b="1" dirty="0">
                          <a:effectLst/>
                        </a:rPr>
                        <a:t>school bus</a:t>
                      </a:r>
                      <a:endParaRPr lang="en-US" sz="1200" b="1" dirty="0">
                        <a:effectLst/>
                      </a:endParaRPr>
                    </a:p>
                    <a:p>
                      <a:pPr marL="742950" marR="0" lvl="1" indent="-285750">
                        <a:spcBef>
                          <a:spcPts val="0"/>
                        </a:spcBef>
                        <a:spcAft>
                          <a:spcPts val="0"/>
                        </a:spcAft>
                        <a:buFont typeface="Courier New"/>
                        <a:buChar char="o"/>
                      </a:pPr>
                      <a:r>
                        <a:rPr lang="en-US" sz="1000" dirty="0">
                          <a:effectLst/>
                        </a:rPr>
                        <a:t>61 statutes, 52 regulations</a:t>
                      </a:r>
                      <a:endParaRPr lang="en-US" sz="1200" dirty="0">
                        <a:effectLst/>
                      </a:endParaRPr>
                    </a:p>
                    <a:p>
                      <a:pPr marL="342900" marR="0" lvl="0" indent="-342900">
                        <a:spcBef>
                          <a:spcPts val="0"/>
                        </a:spcBef>
                        <a:spcAft>
                          <a:spcPts val="0"/>
                        </a:spcAft>
                        <a:buFont typeface="Symbol"/>
                        <a:buChar char=""/>
                      </a:pPr>
                      <a:r>
                        <a:rPr lang="en-US" sz="1000" dirty="0">
                          <a:effectLst/>
                        </a:rPr>
                        <a:t>Citations collected:</a:t>
                      </a:r>
                      <a:endParaRPr lang="en-US" sz="1200" dirty="0">
                        <a:effectLst/>
                      </a:endParaRPr>
                    </a:p>
                    <a:p>
                      <a:pPr marL="742950" marR="0" lvl="1" indent="-285750">
                        <a:spcBef>
                          <a:spcPts val="0"/>
                        </a:spcBef>
                        <a:spcAft>
                          <a:spcPts val="0"/>
                        </a:spcAft>
                        <a:buFont typeface="Courier New"/>
                        <a:buChar char="o"/>
                      </a:pPr>
                      <a:r>
                        <a:rPr lang="en-US" sz="1000" dirty="0">
                          <a:effectLst/>
                        </a:rPr>
                        <a:t>Alaska Stat. § 12.55.035. Fines; </a:t>
                      </a:r>
                      <a:endParaRPr lang="en-US" sz="1200" dirty="0">
                        <a:effectLst/>
                      </a:endParaRPr>
                    </a:p>
                    <a:p>
                      <a:pPr marL="742950" marR="0" lvl="1" indent="-285750">
                        <a:spcBef>
                          <a:spcPts val="0"/>
                        </a:spcBef>
                        <a:spcAft>
                          <a:spcPts val="0"/>
                        </a:spcAft>
                        <a:buFont typeface="Courier New"/>
                        <a:buChar char="o"/>
                      </a:pPr>
                      <a:r>
                        <a:rPr lang="en-US" sz="1000" dirty="0">
                          <a:effectLst/>
                        </a:rPr>
                        <a:t>Alaska Stat. § 12.55.135. Sentences of imprisonment for misdemeanors;</a:t>
                      </a:r>
                      <a:endParaRPr lang="en-US" sz="1200" dirty="0">
                        <a:effectLst/>
                      </a:endParaRPr>
                    </a:p>
                    <a:p>
                      <a:pPr marL="742950" marR="0" lvl="1" indent="-285750">
                        <a:spcBef>
                          <a:spcPts val="0"/>
                        </a:spcBef>
                        <a:spcAft>
                          <a:spcPts val="0"/>
                        </a:spcAft>
                        <a:buFont typeface="Courier New"/>
                        <a:buChar char="o"/>
                      </a:pPr>
                      <a:r>
                        <a:rPr lang="en-US" sz="1000" dirty="0">
                          <a:effectLst/>
                        </a:rPr>
                        <a:t>Alaska Stat. § 28.01.010. Provisions uniform throughout state;</a:t>
                      </a:r>
                      <a:endParaRPr lang="en-US" sz="1200" dirty="0">
                        <a:effectLst/>
                      </a:endParaRPr>
                    </a:p>
                    <a:p>
                      <a:pPr marL="742950" marR="0" lvl="1" indent="-285750">
                        <a:spcBef>
                          <a:spcPts val="0"/>
                        </a:spcBef>
                        <a:spcAft>
                          <a:spcPts val="0"/>
                        </a:spcAft>
                        <a:buFont typeface="Courier New"/>
                        <a:buChar char="o"/>
                      </a:pPr>
                      <a:r>
                        <a:rPr lang="en-US" sz="1000" dirty="0">
                          <a:effectLst/>
                        </a:rPr>
                        <a:t>Alaska Stat. § 28.35.161. Use of electronic devices while driving; unlawful installation of television, monitor, or similar device</a:t>
                      </a:r>
                      <a:endParaRPr lang="en-US" sz="1200" dirty="0">
                        <a:solidFill>
                          <a:schemeClr val="tx1"/>
                        </a:solidFill>
                        <a:effectLst/>
                        <a:latin typeface="Arial"/>
                        <a:ea typeface="Times New Roman"/>
                        <a:cs typeface="Times New Roman"/>
                      </a:endParaRPr>
                    </a:p>
                  </a:txBody>
                  <a:tcPr marT="91440" marB="91440">
                    <a:solidFill>
                      <a:schemeClr val="bg1"/>
                    </a:solidFill>
                  </a:tcPr>
                </a:tc>
                <a:extLst>
                  <a:ext uri="{0D108BD9-81ED-4DB2-BD59-A6C34878D82A}">
                    <a16:rowId xmlns:a16="http://schemas.microsoft.com/office/drawing/2014/main" val="10002"/>
                  </a:ext>
                </a:extLst>
              </a:tr>
            </a:tbl>
          </a:graphicData>
        </a:graphic>
      </p:graphicFrame>
      <p:cxnSp>
        <p:nvCxnSpPr>
          <p:cNvPr id="5" name="Straight Arrow Connector 4">
            <a:extLst>
              <a:ext uri="{FF2B5EF4-FFF2-40B4-BE49-F238E27FC236}">
                <a16:creationId xmlns:a16="http://schemas.microsoft.com/office/drawing/2014/main" id="{E092F4DE-9B72-B940-9130-0E4D79DB1481}"/>
              </a:ext>
            </a:extLst>
          </p:cNvPr>
          <p:cNvCxnSpPr>
            <a:cxnSpLocks/>
          </p:cNvCxnSpPr>
          <p:nvPr/>
        </p:nvCxnSpPr>
        <p:spPr>
          <a:xfrm flipV="1">
            <a:off x="3962400" y="2406316"/>
            <a:ext cx="272716" cy="224589"/>
          </a:xfrm>
          <a:prstGeom prst="straightConnector1">
            <a:avLst/>
          </a:prstGeom>
          <a:noFill/>
          <a:ln w="25400" cap="flat" cmpd="sng" algn="ctr">
            <a:solidFill>
              <a:srgbClr val="981E32"/>
            </a:solidFill>
            <a:prstDash val="solid"/>
            <a:tailEnd type="arrow"/>
          </a:ln>
          <a:effectLst/>
        </p:spPr>
      </p:cxnSp>
      <p:cxnSp>
        <p:nvCxnSpPr>
          <p:cNvPr id="8" name="Straight Arrow Connector 7">
            <a:extLst>
              <a:ext uri="{FF2B5EF4-FFF2-40B4-BE49-F238E27FC236}">
                <a16:creationId xmlns:a16="http://schemas.microsoft.com/office/drawing/2014/main" id="{0C5B531A-5F29-9742-BC37-B473EC260C2E}"/>
              </a:ext>
            </a:extLst>
          </p:cNvPr>
          <p:cNvCxnSpPr>
            <a:cxnSpLocks/>
          </p:cNvCxnSpPr>
          <p:nvPr/>
        </p:nvCxnSpPr>
        <p:spPr>
          <a:xfrm flipV="1">
            <a:off x="2715425" y="2294021"/>
            <a:ext cx="3436722" cy="769476"/>
          </a:xfrm>
          <a:prstGeom prst="straightConnector1">
            <a:avLst/>
          </a:prstGeom>
          <a:noFill/>
          <a:ln w="25400" cap="flat" cmpd="sng" algn="ctr">
            <a:solidFill>
              <a:srgbClr val="981E32"/>
            </a:solidFill>
            <a:prstDash val="solid"/>
            <a:tailEnd type="arrow"/>
          </a:ln>
          <a:effectLst/>
        </p:spPr>
      </p:cxnSp>
      <p:cxnSp>
        <p:nvCxnSpPr>
          <p:cNvPr id="10" name="Straight Arrow Connector 9">
            <a:extLst>
              <a:ext uri="{FF2B5EF4-FFF2-40B4-BE49-F238E27FC236}">
                <a16:creationId xmlns:a16="http://schemas.microsoft.com/office/drawing/2014/main" id="{8F938AFD-03CB-304A-8018-72FF3A58D7C8}"/>
              </a:ext>
            </a:extLst>
          </p:cNvPr>
          <p:cNvCxnSpPr>
            <a:cxnSpLocks/>
          </p:cNvCxnSpPr>
          <p:nvPr/>
        </p:nvCxnSpPr>
        <p:spPr>
          <a:xfrm flipV="1">
            <a:off x="3576463" y="2406316"/>
            <a:ext cx="2772484" cy="1163052"/>
          </a:xfrm>
          <a:prstGeom prst="straightConnector1">
            <a:avLst/>
          </a:prstGeom>
          <a:noFill/>
          <a:ln w="25400" cap="flat" cmpd="sng" algn="ctr">
            <a:solidFill>
              <a:srgbClr val="981E32"/>
            </a:solidFill>
            <a:prstDash val="solid"/>
            <a:tailEnd type="arrow"/>
          </a:ln>
          <a:effectLst/>
        </p:spPr>
      </p:cxnSp>
      <p:cxnSp>
        <p:nvCxnSpPr>
          <p:cNvPr id="13" name="Straight Arrow Connector 12">
            <a:extLst>
              <a:ext uri="{FF2B5EF4-FFF2-40B4-BE49-F238E27FC236}">
                <a16:creationId xmlns:a16="http://schemas.microsoft.com/office/drawing/2014/main" id="{822C9CBA-7409-DF4D-866A-7E36280C1508}"/>
              </a:ext>
            </a:extLst>
          </p:cNvPr>
          <p:cNvCxnSpPr>
            <a:cxnSpLocks/>
          </p:cNvCxnSpPr>
          <p:nvPr/>
        </p:nvCxnSpPr>
        <p:spPr>
          <a:xfrm flipV="1">
            <a:off x="3826042" y="3777916"/>
            <a:ext cx="409074" cy="274555"/>
          </a:xfrm>
          <a:prstGeom prst="straightConnector1">
            <a:avLst/>
          </a:prstGeom>
          <a:noFill/>
          <a:ln w="25400" cap="flat" cmpd="sng" algn="ctr">
            <a:solidFill>
              <a:srgbClr val="981E32"/>
            </a:solidFill>
            <a:prstDash val="solid"/>
            <a:tailEnd type="arrow"/>
          </a:ln>
          <a:effectLst/>
        </p:spPr>
      </p:cxnSp>
    </p:spTree>
    <p:extLst>
      <p:ext uri="{BB962C8B-B14F-4D97-AF65-F5344CB8AC3E}">
        <p14:creationId xmlns:p14="http://schemas.microsoft.com/office/powerpoint/2010/main" val="179629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18EC-11DB-E44D-9CA9-168B2B6EE379}"/>
              </a:ext>
            </a:extLst>
          </p:cNvPr>
          <p:cNvSpPr>
            <a:spLocks noGrp="1"/>
          </p:cNvSpPr>
          <p:nvPr>
            <p:ph type="title"/>
          </p:nvPr>
        </p:nvSpPr>
        <p:spPr/>
        <p:txBody>
          <a:bodyPr/>
          <a:lstStyle/>
          <a:p>
            <a:r>
              <a:rPr lang="en-US" dirty="0"/>
              <a:t>What is a Master Sheet?</a:t>
            </a:r>
          </a:p>
        </p:txBody>
      </p:sp>
      <p:sp>
        <p:nvSpPr>
          <p:cNvPr id="3" name="Text Placeholder 2">
            <a:extLst>
              <a:ext uri="{FF2B5EF4-FFF2-40B4-BE49-F238E27FC236}">
                <a16:creationId xmlns:a16="http://schemas.microsoft.com/office/drawing/2014/main" id="{E08E7711-1ED4-7F49-89AC-C88478D6DC0A}"/>
              </a:ext>
            </a:extLst>
          </p:cNvPr>
          <p:cNvSpPr>
            <a:spLocks noGrp="1"/>
          </p:cNvSpPr>
          <p:nvPr>
            <p:ph type="body" idx="1"/>
          </p:nvPr>
        </p:nvSpPr>
        <p:spPr/>
        <p:txBody>
          <a:bodyPr/>
          <a:lstStyle/>
          <a:p>
            <a:pPr marL="139700" indent="0">
              <a:buNone/>
            </a:pPr>
            <a:r>
              <a:rPr lang="en-US" dirty="0"/>
              <a:t>A “Master Sheet” records citations of laws that are in the project’s scope, with one Master Sheet per jurisdiction</a:t>
            </a:r>
          </a:p>
        </p:txBody>
      </p:sp>
      <p:sp>
        <p:nvSpPr>
          <p:cNvPr id="4" name="Rectangle 3">
            <a:extLst>
              <a:ext uri="{FF2B5EF4-FFF2-40B4-BE49-F238E27FC236}">
                <a16:creationId xmlns:a16="http://schemas.microsoft.com/office/drawing/2014/main" id="{98C85BBE-A66A-0D4D-979D-AE45863F3215}"/>
              </a:ext>
            </a:extLst>
          </p:cNvPr>
          <p:cNvSpPr/>
          <p:nvPr/>
        </p:nvSpPr>
        <p:spPr>
          <a:xfrm>
            <a:off x="4306675" y="855006"/>
            <a:ext cx="3066150" cy="377946"/>
          </a:xfrm>
          <a:prstGeom prst="rect">
            <a:avLst/>
          </a:prstGeom>
          <a:noFill/>
          <a:ln w="25400" cap="flat" cmpd="sng" algn="ctr">
            <a:noFill/>
            <a:prstDash val="soli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6666"/>
                </a:solidFill>
                <a:effectLst/>
                <a:uLnTx/>
                <a:uFillTx/>
                <a:latin typeface="Arial"/>
                <a:ea typeface="+mn-ea"/>
                <a:cs typeface="+mn-cs"/>
              </a:rPr>
              <a:t>ALASKA MASTER SHEET</a:t>
            </a:r>
          </a:p>
        </p:txBody>
      </p:sp>
      <p:pic>
        <p:nvPicPr>
          <p:cNvPr id="5" name="Picture 2">
            <a:extLst>
              <a:ext uri="{FF2B5EF4-FFF2-40B4-BE49-F238E27FC236}">
                <a16:creationId xmlns:a16="http://schemas.microsoft.com/office/drawing/2014/main" id="{41045420-239E-0B4E-9511-1FC91E38A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675" y="1267998"/>
            <a:ext cx="3909590" cy="3530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93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5500" y="1138013"/>
            <a:ext cx="40452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What is a Master Sheet?</a:t>
            </a:r>
            <a:endParaRPr sz="4000" dirty="0">
              <a:latin typeface="+mj-lt"/>
            </a:endParaRPr>
          </a:p>
        </p:txBody>
      </p:sp>
      <p:sp>
        <p:nvSpPr>
          <p:cNvPr id="84" name="Google Shape;84;p19"/>
          <p:cNvSpPr txBox="1">
            <a:spLocks noGrp="1"/>
          </p:cNvSpPr>
          <p:nvPr>
            <p:ph type="subTitle" idx="1"/>
          </p:nvPr>
        </p:nvSpPr>
        <p:spPr>
          <a:xfrm>
            <a:off x="265500" y="2463438"/>
            <a:ext cx="4045200" cy="889800"/>
          </a:xfrm>
          <a:prstGeom prst="rect">
            <a:avLst/>
          </a:prstGeom>
        </p:spPr>
        <p:txBody>
          <a:bodyPr spcFirstLastPara="1" wrap="square" lIns="91425" tIns="91425" rIns="91425" bIns="91425" anchor="t" anchorCtr="0">
            <a:noAutofit/>
          </a:bodyPr>
          <a:lstStyle/>
          <a:p>
            <a:pPr marL="139700" indent="0"/>
            <a:r>
              <a:rPr lang="en-US" dirty="0">
                <a:solidFill>
                  <a:schemeClr val="accent4"/>
                </a:solidFill>
              </a:rPr>
              <a:t>A “Master Sheet” records citations of laws that are in the project’s scope, with one Master Sheet per jurisdiction</a:t>
            </a:r>
          </a:p>
        </p:txBody>
      </p:sp>
      <p:sp>
        <p:nvSpPr>
          <p:cNvPr id="7" name="Rectangle 6">
            <a:extLst>
              <a:ext uri="{FF2B5EF4-FFF2-40B4-BE49-F238E27FC236}">
                <a16:creationId xmlns:a16="http://schemas.microsoft.com/office/drawing/2014/main" id="{D3DD5A44-5547-4246-9C17-CB12E6406C2B}"/>
              </a:ext>
            </a:extLst>
          </p:cNvPr>
          <p:cNvSpPr/>
          <p:nvPr/>
        </p:nvSpPr>
        <p:spPr>
          <a:xfrm>
            <a:off x="4900233" y="662501"/>
            <a:ext cx="3066150" cy="377946"/>
          </a:xfrm>
          <a:prstGeom prst="rect">
            <a:avLst/>
          </a:prstGeom>
          <a:noFill/>
          <a:ln w="25400" cap="flat" cmpd="sng" algn="ctr">
            <a:noFill/>
            <a:prstDash val="soli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66666"/>
                </a:solidFill>
                <a:effectLst/>
                <a:uLnTx/>
                <a:uFillTx/>
                <a:latin typeface="Arial"/>
                <a:ea typeface="+mn-ea"/>
                <a:cs typeface="+mn-cs"/>
              </a:rPr>
              <a:t>ALASKA MASTER SHEET</a:t>
            </a:r>
          </a:p>
        </p:txBody>
      </p:sp>
      <p:pic>
        <p:nvPicPr>
          <p:cNvPr id="8" name="Picture 2">
            <a:extLst>
              <a:ext uri="{FF2B5EF4-FFF2-40B4-BE49-F238E27FC236}">
                <a16:creationId xmlns:a16="http://schemas.microsoft.com/office/drawing/2014/main" id="{ECDED163-24AF-0646-B716-769F178DB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233" y="1075493"/>
            <a:ext cx="3909590" cy="3530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Props1.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9D897-3762-4533-96CB-F6FFCD0FB03E}">
  <ds:schemaRefs>
    <ds:schemaRef ds:uri="http://schemas.microsoft.com/sharepoint/v3/contenttype/forms"/>
  </ds:schemaRefs>
</ds:datastoreItem>
</file>

<file path=customXml/itemProps3.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448</TotalTime>
  <Words>2976</Words>
  <Application>Microsoft Macintosh PowerPoint</Application>
  <PresentationFormat>On-screen Show (16:9)</PresentationFormat>
  <Paragraphs>266</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Roboto</vt:lpstr>
      <vt:lpstr>Roboto Condensed</vt:lpstr>
      <vt:lpstr>Courier New</vt:lpstr>
      <vt:lpstr>Symbol</vt:lpstr>
      <vt:lpstr>Oswald</vt:lpstr>
      <vt:lpstr>Roboto Medium</vt:lpstr>
      <vt:lpstr>Temple University</vt:lpstr>
      <vt:lpstr>Collecting the Law</vt:lpstr>
      <vt:lpstr>Learning objective</vt:lpstr>
      <vt:lpstr>Collecting the law</vt:lpstr>
      <vt:lpstr>Refine citations collected during  Five State Memorandum</vt:lpstr>
      <vt:lpstr>Learn the steps to collect the law</vt:lpstr>
      <vt:lpstr>1. Identify relevant laws</vt:lpstr>
      <vt:lpstr>2. Record the research strategy</vt:lpstr>
      <vt:lpstr>What is a Master Sheet?</vt:lpstr>
      <vt:lpstr>What is a Master Sheet?</vt:lpstr>
      <vt:lpstr>Creating a Master Sheet:</vt:lpstr>
      <vt:lpstr>Organizing citations hierarchically</vt:lpstr>
      <vt:lpstr>Organizing citations chronologically for longitudinal projects</vt:lpstr>
      <vt:lpstr>4. Organize the law into folders</vt:lpstr>
      <vt:lpstr>5. Transfer and combine collected laws into legal text document</vt:lpstr>
      <vt:lpstr>Transfer and combine collected laws into legal text document</vt:lpstr>
      <vt:lpstr>6. Create an Amendment Tracker</vt:lpstr>
      <vt:lpstr>Creating an Amendment Tracker</vt:lpstr>
      <vt:lpstr>7. Use amendment trackers to create one version of the legal text per change in the law over time</vt:lpstr>
      <vt:lpstr>Using an amendment tracker to create the legal text</vt:lpstr>
      <vt:lpstr>Most commercial legal databases (e.g., Lexis, Westlaw) impose contractual limits on users’ rights to store and republish laws obtained from the database.</vt:lpstr>
      <vt:lpstr>Users who are collecting laws should carefully review the terms of service from the legal database they use.</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17</cp:revision>
  <dcterms:created xsi:type="dcterms:W3CDTF">2021-04-22T16:43:57Z</dcterms:created>
  <dcterms:modified xsi:type="dcterms:W3CDTF">2022-02-21T21:37:12Z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