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62" r:id="rId4"/>
  </p:sldMasterIdLst>
  <p:notesMasterIdLst>
    <p:notesMasterId r:id="rId14"/>
  </p:notesMasterIdLst>
  <p:sldIdLst>
    <p:sldId id="256" r:id="rId5"/>
    <p:sldId id="268" r:id="rId6"/>
    <p:sldId id="269" r:id="rId7"/>
    <p:sldId id="270" r:id="rId8"/>
    <p:sldId id="842" r:id="rId9"/>
    <p:sldId id="472" r:id="rId10"/>
    <p:sldId id="843" r:id="rId11"/>
    <p:sldId id="844" r:id="rId12"/>
    <p:sldId id="267" r:id="rId13"/>
  </p:sldIdLst>
  <p:sldSz cx="9144000" cy="5143500" type="screen16x9"/>
  <p:notesSz cx="6858000" cy="9144000"/>
  <p:embeddedFontLst>
    <p:embeddedFont>
      <p:font typeface="Oswald" pitchFamily="2" charset="77"/>
      <p:regular r:id="rId15"/>
      <p:bold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  <p:embeddedFont>
      <p:font typeface="Roboto Condensed" panose="02000000000000000000" pitchFamily="2" charset="0"/>
      <p:regular r:id="rId21"/>
      <p:bold r:id="rId22"/>
      <p:italic r:id="rId23"/>
      <p:boldItalic r:id="rId24"/>
    </p:embeddedFont>
    <p:embeddedFont>
      <p:font typeface="Roboto Medium" panose="020000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D4AF0C-9FEE-BD84-0C98-58E78EF12C1D}" v="6" dt="2021-08-02T13:18:42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0" autoAdjust="0"/>
    <p:restoredTop sz="96405"/>
  </p:normalViewPr>
  <p:slideViewPr>
    <p:cSldViewPr snapToGrid="0" snapToObjects="1">
      <p:cViewPr varScale="1">
        <p:scale>
          <a:sx n="162" d="100"/>
          <a:sy n="16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0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d7d2813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7d7d2813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Coding the law is where question development and collecting the law come together. Coding the law seeks to use laws that are collected for each jurisdiction in Module 4 to answer the questions that were developed in Module 3. 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Coding the law can be performed using one of several legal mapping tools. It is possible to code the law using a software program such as Excel or Word, and some web-based</a:t>
            </a:r>
            <a:r>
              <a:rPr lang="en-US" sz="1100" b="0" i="0" u="none" strike="noStrike" kern="1200" cap="none" baseline="0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 tools </a:t>
            </a: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exist that are designed specifically for coding legal questions, such as the </a:t>
            </a:r>
            <a:r>
              <a:rPr lang="en-US" sz="1100" b="0" i="0" u="none" strike="noStrike" kern="1200" cap="none" dirty="0" err="1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MonQcle</a:t>
            </a: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endParaRPr lang="en-US" dirty="0"/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65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An</a:t>
            </a:r>
            <a:r>
              <a:rPr lang="en-US" baseline="0" dirty="0"/>
              <a:t> “iteration” is a version of the legal text for a jurisdiction, which represents the law at a specific point in time. </a:t>
            </a:r>
            <a:endParaRPr lang="en-US" dirty="0"/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853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7d7d2813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7d7d2813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For each time a</a:t>
            </a:r>
            <a:r>
              <a:rPr lang="en-US" baseline="0" dirty="0"/>
              <a:t> law is amended, a new iteration must be coded on the </a:t>
            </a:r>
            <a:r>
              <a:rPr lang="en-US" baseline="0" dirty="0" err="1"/>
              <a:t>MonQcle</a:t>
            </a:r>
            <a:r>
              <a:rPr lang="en-US" baseline="0" dirty="0"/>
              <a:t> to reflect that amendment. Previous records should not be overwritten, new records should be added instead to show the evolution of the law over time. 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u="sng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Iteration</a:t>
            </a:r>
            <a:r>
              <a:rPr lang="en-US" sz="1100" b="0" i="0" u="none" strike="noStrike" kern="1200" cap="none" dirty="0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 – a version of the legal text for a jurisdiction, which represents the law at a specific point in time</a:t>
            </a:r>
          </a:p>
          <a:p>
            <a:pPr marL="139700" indent="0">
              <a:buNone/>
            </a:pP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986063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dirty="0"/>
              <a:t>For more information on quality control, please see Module 6. 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en-US" dirty="0"/>
              <a:t>The supervisor assigns 100% redundant coding until the rate of divergence is below 5%</a:t>
            </a:r>
          </a:p>
          <a:p>
            <a:pPr marL="596900" lvl="1" indent="0">
              <a:buNone/>
            </a:pPr>
            <a:r>
              <a:rPr lang="en-US" dirty="0"/>
              <a:t>Once the rate of divergence drops below 5%, the supervisor will assign 20% redundant coding </a:t>
            </a:r>
          </a:p>
          <a:p>
            <a:pPr marL="1054100" lvl="2" indent="0">
              <a:buNone/>
            </a:pPr>
            <a:r>
              <a:rPr lang="en-US" dirty="0"/>
              <a:t>This pattern is followed until all jurisdictions are coded</a:t>
            </a:r>
          </a:p>
          <a:p>
            <a:pPr marL="1054100" lvl="2" indent="0">
              <a:buNone/>
            </a:pPr>
            <a:endParaRPr lang="en-US" dirty="0"/>
          </a:p>
          <a:p>
            <a:pPr marL="139700" lvl="0" indent="0">
              <a:buNone/>
            </a:pPr>
            <a:r>
              <a:rPr lang="en-US" dirty="0"/>
              <a:t>As coding nears completion, the supervisor assigns a naïve coder to code 20% of the total number of records</a:t>
            </a:r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16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83e0d96cd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83e0d96cd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2775" y="1131000"/>
            <a:ext cx="8157300" cy="159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5000"/>
              <a:buNone/>
              <a:defRPr sz="5000">
                <a:solidFill>
                  <a:srgbClr val="A41E35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02775" y="2572900"/>
            <a:ext cx="6479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Roboto Medium"/>
              <a:buNone/>
              <a:defRPr sz="2500" b="0">
                <a:solidFill>
                  <a:schemeClr val="tx1"/>
                </a:solidFill>
                <a:latin typeface="+mj-lt"/>
                <a:ea typeface="Roboto Medium"/>
                <a:cs typeface="Roboto Medium"/>
                <a:sym typeface="Roboto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61525" y="818225"/>
            <a:ext cx="8520600" cy="3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Google Shape;23;p4"/>
          <p:cNvSpPr txBox="1"/>
          <p:nvPr/>
        </p:nvSpPr>
        <p:spPr>
          <a:xfrm>
            <a:off x="8581625" y="4654325"/>
            <a:ext cx="4062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solidFill>
                  <a:schemeClr val="accent5"/>
                </a:solidFill>
                <a:latin typeface="+mn-lt"/>
                <a:ea typeface="Roboto Condensed"/>
                <a:cs typeface="Roboto Condensed"/>
                <a:sym typeface="Roboto Condensed"/>
              </a:rPr>
              <a:t>‹#›</a:t>
            </a:fld>
            <a:endParaRPr sz="900">
              <a:solidFill>
                <a:schemeClr val="accent5"/>
              </a:solidFill>
              <a:latin typeface="+mn-lt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159300" y="855775"/>
            <a:ext cx="3999900" cy="367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 sz="1400"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680000" y="855775"/>
            <a:ext cx="3999900" cy="367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 sz="1400"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Google Shape;31;p5"/>
          <p:cNvSpPr txBox="1"/>
          <p:nvPr/>
        </p:nvSpPr>
        <p:spPr>
          <a:xfrm>
            <a:off x="8581625" y="4654325"/>
            <a:ext cx="4062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solidFill>
                  <a:schemeClr val="accent5"/>
                </a:solidFill>
                <a:latin typeface="+mn-lt"/>
                <a:ea typeface="Roboto Condensed"/>
                <a:cs typeface="Roboto Condensed"/>
                <a:sym typeface="Roboto Condensed"/>
              </a:rPr>
              <a:t>‹#›</a:t>
            </a:fld>
            <a:endParaRPr sz="900">
              <a:solidFill>
                <a:schemeClr val="accent5"/>
              </a:solidFill>
              <a:latin typeface="+mn-lt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31850" y="1975350"/>
            <a:ext cx="8558700" cy="11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BLANK_1">
    <p:bg>
      <p:bgPr>
        <a:solidFill>
          <a:schemeClr val="tx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02712" y="1760675"/>
            <a:ext cx="5138578" cy="1622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Roboto Condensed"/>
              <a:buNone/>
              <a:defRPr sz="2800" b="1">
                <a:solidFill>
                  <a:srgbClr val="A41E35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1525" y="840150"/>
            <a:ext cx="8420100" cy="40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Roboto"/>
              <a:buChar char="●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ctrTitle"/>
          </p:nvPr>
        </p:nvSpPr>
        <p:spPr>
          <a:xfrm>
            <a:off x="397569" y="1131000"/>
            <a:ext cx="7811435" cy="159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Coding the Law</a:t>
            </a:r>
            <a:endParaRPr sz="4800" b="1" dirty="0">
              <a:latin typeface="+mj-lt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6" name="Google Shape;66;p16"/>
          <p:cNvSpPr txBox="1"/>
          <p:nvPr/>
        </p:nvSpPr>
        <p:spPr>
          <a:xfrm>
            <a:off x="397569" y="4654325"/>
            <a:ext cx="3039959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 b="1" dirty="0">
                <a:solidFill>
                  <a:schemeClr val="tx2"/>
                </a:solidFill>
                <a:latin typeface="+mj-lt"/>
                <a:ea typeface="Roboto Condensed"/>
                <a:cs typeface="Roboto Condensed"/>
                <a:sym typeface="Roboto Condensed"/>
              </a:rPr>
              <a:t>LEARNING LIBRARY</a:t>
            </a:r>
            <a:endParaRPr sz="900" b="1" dirty="0">
              <a:solidFill>
                <a:schemeClr val="tx2"/>
              </a:solidFill>
              <a:latin typeface="+mj-lt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7044705" y="4654325"/>
            <a:ext cx="1927621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/>
                <a:cs typeface="Roboto Condensed"/>
                <a:sym typeface="Roboto Condensed"/>
              </a:rPr>
              <a:t>FEBRUARY 2022</a:t>
            </a:r>
            <a:endParaRPr sz="900" dirty="0">
              <a:solidFill>
                <a:schemeClr val="bg2">
                  <a:lumMod val="25000"/>
                </a:schemeClr>
              </a:solidFill>
              <a:latin typeface="+mj-lt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9571-CA79-6347-B33B-468158B4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71AB2-A526-E64C-8868-8D9032601D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“coding the law”</a:t>
            </a:r>
          </a:p>
          <a:p>
            <a:r>
              <a:rPr lang="en-US" dirty="0"/>
              <a:t>Understand the difference between coding for legal assessments (cross-sectional) and coding for policy surveillance (longitudinal)</a:t>
            </a:r>
          </a:p>
          <a:p>
            <a:r>
              <a:rPr lang="en-US" dirty="0"/>
              <a:t>Introduce steps used to perform quality control on coding</a:t>
            </a:r>
          </a:p>
        </p:txBody>
      </p:sp>
    </p:spTree>
    <p:extLst>
      <p:ext uri="{BB962C8B-B14F-4D97-AF65-F5344CB8AC3E}">
        <p14:creationId xmlns:p14="http://schemas.microsoft.com/office/powerpoint/2010/main" val="284517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2D11E-3ECE-0240-9A8C-975A80C0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“coding the law”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903CB-5BC0-7844-BBA9-3317943BD2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“Coding the law” consists of using the legal text collected to answer the questions developed</a:t>
            </a:r>
          </a:p>
          <a:p>
            <a:r>
              <a:rPr lang="en-US" dirty="0"/>
              <a:t>The goal of coding is to </a:t>
            </a:r>
            <a:r>
              <a:rPr lang="en-US" b="1" dirty="0"/>
              <a:t>read</a:t>
            </a:r>
            <a:r>
              <a:rPr lang="en-US" dirty="0"/>
              <a:t>, </a:t>
            </a:r>
            <a:r>
              <a:rPr lang="en-US" b="1" dirty="0"/>
              <a:t>observe</a:t>
            </a:r>
            <a:r>
              <a:rPr lang="en-US" dirty="0"/>
              <a:t>, and </a:t>
            </a:r>
            <a:r>
              <a:rPr lang="en-US" b="1" dirty="0"/>
              <a:t>record </a:t>
            </a:r>
            <a:r>
              <a:rPr lang="en-US" dirty="0"/>
              <a:t>the law, rather than read and interpret the law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5995BD-B603-B54E-9B53-04CD9FB20C79}"/>
              </a:ext>
            </a:extLst>
          </p:cNvPr>
          <p:cNvSpPr/>
          <p:nvPr/>
        </p:nvSpPr>
        <p:spPr>
          <a:xfrm>
            <a:off x="6280613" y="3179795"/>
            <a:ext cx="2409780" cy="1145480"/>
          </a:xfrm>
          <a:prstGeom prst="rect">
            <a:avLst/>
          </a:prstGeom>
          <a:solidFill>
            <a:srgbClr val="66666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libri"/>
                <a:cs typeface="Times New Roman"/>
              </a:rPr>
              <a:t>Code answers to questions based on collected law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7613E5A5-0DC1-2247-A265-9AB7F5F53996}"/>
              </a:ext>
            </a:extLst>
          </p:cNvPr>
          <p:cNvSpPr/>
          <p:nvPr/>
        </p:nvSpPr>
        <p:spPr>
          <a:xfrm>
            <a:off x="5371087" y="3596217"/>
            <a:ext cx="680112" cy="262826"/>
          </a:xfrm>
          <a:prstGeom prst="rightArrow">
            <a:avLst/>
          </a:prstGeom>
          <a:solidFill>
            <a:srgbClr val="981E3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22B71-EFB7-4F4F-83C9-BE590550AD9F}"/>
              </a:ext>
            </a:extLst>
          </p:cNvPr>
          <p:cNvSpPr/>
          <p:nvPr/>
        </p:nvSpPr>
        <p:spPr>
          <a:xfrm>
            <a:off x="3371651" y="3305234"/>
            <a:ext cx="1771650" cy="844792"/>
          </a:xfrm>
          <a:prstGeom prst="rect">
            <a:avLst/>
          </a:prstGeom>
          <a:solidFill>
            <a:srgbClr val="66666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libri"/>
                <a:cs typeface="Times New Roman"/>
              </a:rPr>
              <a:t>Collect laws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F2A54E4A-8CC4-734D-A691-8B5DC37D086D}"/>
              </a:ext>
            </a:extLst>
          </p:cNvPr>
          <p:cNvSpPr/>
          <p:nvPr/>
        </p:nvSpPr>
        <p:spPr>
          <a:xfrm>
            <a:off x="2462939" y="3617116"/>
            <a:ext cx="680112" cy="262826"/>
          </a:xfrm>
          <a:prstGeom prst="rightArrow">
            <a:avLst/>
          </a:prstGeom>
          <a:solidFill>
            <a:srgbClr val="981E3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EF3187-FC84-9548-B68B-834BA732B1FA}"/>
              </a:ext>
            </a:extLst>
          </p:cNvPr>
          <p:cNvSpPr/>
          <p:nvPr/>
        </p:nvSpPr>
        <p:spPr>
          <a:xfrm>
            <a:off x="461875" y="3326133"/>
            <a:ext cx="1771650" cy="844792"/>
          </a:xfrm>
          <a:prstGeom prst="rect">
            <a:avLst/>
          </a:prstGeom>
          <a:solidFill>
            <a:srgbClr val="66666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libri"/>
                <a:cs typeface="Times New Roman"/>
              </a:rPr>
              <a:t>Develop 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46E586-82CE-2A48-B8AB-041505B4CB21}"/>
              </a:ext>
            </a:extLst>
          </p:cNvPr>
          <p:cNvSpPr txBox="1"/>
          <p:nvPr/>
        </p:nvSpPr>
        <p:spPr>
          <a:xfrm>
            <a:off x="667897" y="2759086"/>
            <a:ext cx="1394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latin typeface="+mj-lt"/>
              </a:rPr>
              <a:t>Module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7BCC0E-1E66-0D44-BEB6-4BEC80255E18}"/>
              </a:ext>
            </a:extLst>
          </p:cNvPr>
          <p:cNvSpPr txBox="1"/>
          <p:nvPr/>
        </p:nvSpPr>
        <p:spPr>
          <a:xfrm>
            <a:off x="3582547" y="2759086"/>
            <a:ext cx="1394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latin typeface="+mj-lt"/>
              </a:rPr>
              <a:t>Module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43FB9-2346-BC49-8AE1-CC1590B01305}"/>
              </a:ext>
            </a:extLst>
          </p:cNvPr>
          <p:cNvSpPr txBox="1"/>
          <p:nvPr/>
        </p:nvSpPr>
        <p:spPr>
          <a:xfrm>
            <a:off x="6754372" y="2759086"/>
            <a:ext cx="1394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latin typeface="+mj-lt"/>
              </a:rPr>
              <a:t>Module 5</a:t>
            </a:r>
          </a:p>
        </p:txBody>
      </p:sp>
    </p:spTree>
    <p:extLst>
      <p:ext uri="{BB962C8B-B14F-4D97-AF65-F5344CB8AC3E}">
        <p14:creationId xmlns:p14="http://schemas.microsoft.com/office/powerpoint/2010/main" val="13900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E350E-8CB8-4B46-9D72-FE1DEE0A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for legal assessments vs.</a:t>
            </a:r>
            <a:br>
              <a:rPr lang="en-US" dirty="0"/>
            </a:br>
            <a:r>
              <a:rPr lang="en-US" dirty="0"/>
              <a:t>coding for policy surveillance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DF61A-C23F-EB42-908A-866EF70D6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300" y="1265681"/>
            <a:ext cx="3999900" cy="3679800"/>
          </a:xfrm>
        </p:spPr>
        <p:txBody>
          <a:bodyPr/>
          <a:lstStyle/>
          <a:p>
            <a:pPr marL="139700" indent="0">
              <a:buNone/>
            </a:pPr>
            <a:r>
              <a:rPr lang="en-US" b="1" dirty="0"/>
              <a:t>Coding for legal assessments</a:t>
            </a:r>
          </a:p>
          <a:p>
            <a:r>
              <a:rPr lang="en-US" dirty="0"/>
              <a:t>Code the law once for each jurisdiction, capturing a snapshot of the law at one point in time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E1BD23-2DAC-8A4F-B36B-7E82F5EF5C9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80000" y="1265681"/>
            <a:ext cx="3999900" cy="3679800"/>
          </a:xfrm>
        </p:spPr>
        <p:txBody>
          <a:bodyPr/>
          <a:lstStyle/>
          <a:p>
            <a:pPr marL="139700" indent="0">
              <a:buNone/>
            </a:pPr>
            <a:r>
              <a:rPr lang="en-US" b="1" dirty="0"/>
              <a:t>Coding for policy surveillance</a:t>
            </a:r>
          </a:p>
          <a:p>
            <a:r>
              <a:rPr lang="en-US" dirty="0"/>
              <a:t>Multiple versions of the law are coded for each jurisdiction, representing different points in time</a:t>
            </a:r>
          </a:p>
          <a:p>
            <a:r>
              <a:rPr lang="en-US" dirty="0"/>
              <a:t>Researchers code a new record of the law for each amendment made to the law</a:t>
            </a:r>
          </a:p>
          <a:p>
            <a:r>
              <a:rPr lang="en-US" dirty="0"/>
              <a:t>Longitudinal coding shows the law’s evolution over time</a:t>
            </a:r>
          </a:p>
        </p:txBody>
      </p:sp>
    </p:spTree>
    <p:extLst>
      <p:ext uri="{BB962C8B-B14F-4D97-AF65-F5344CB8AC3E}">
        <p14:creationId xmlns:p14="http://schemas.microsoft.com/office/powerpoint/2010/main" val="57697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D06D0-02EF-8345-B050-BF7146E9B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assessment coding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EFE4C-DD60-E543-913A-A39A11D228F0}"/>
              </a:ext>
            </a:extLst>
          </p:cNvPr>
          <p:cNvSpPr/>
          <p:nvPr/>
        </p:nvSpPr>
        <p:spPr>
          <a:xfrm>
            <a:off x="120025" y="1787848"/>
            <a:ext cx="2443967" cy="2154436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1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What behaviors are restricted while driving?</a:t>
            </a:r>
            <a:br>
              <a:rPr lang="en-US" sz="1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</a:br>
            <a:endParaRPr lang="en-US" sz="1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342891" indent="-342891">
              <a:buClr>
                <a:schemeClr val="bg1"/>
              </a:buClr>
              <a:buFont typeface="+mj-lt"/>
              <a:buAutoNum type="alphaUcPeriod"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Handheld electronic messaging</a:t>
            </a:r>
          </a:p>
          <a:p>
            <a:pPr marL="342891" indent="-342891">
              <a:buClr>
                <a:schemeClr val="bg1"/>
              </a:buClr>
              <a:buFont typeface="+mj-lt"/>
              <a:buAutoNum type="alphaUcPeriod"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Handheld calling</a:t>
            </a:r>
          </a:p>
          <a:p>
            <a:pPr marL="342891" indent="-342891">
              <a:buClr>
                <a:schemeClr val="bg1"/>
              </a:buClr>
              <a:buFont typeface="+mj-lt"/>
              <a:buAutoNum type="alphaUcPeriod"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Hands-free electronic messaging</a:t>
            </a:r>
          </a:p>
          <a:p>
            <a:pPr marL="342891" indent="-342891">
              <a:buClr>
                <a:schemeClr val="bg1"/>
              </a:buClr>
              <a:buFont typeface="+mj-lt"/>
              <a:buAutoNum type="alphaUcPeriod"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Hands-free calling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87CDC0-D04A-D84C-BDC5-862FB9D4383B}"/>
              </a:ext>
            </a:extLst>
          </p:cNvPr>
          <p:cNvSpPr/>
          <p:nvPr/>
        </p:nvSpPr>
        <p:spPr>
          <a:xfrm>
            <a:off x="3281859" y="1633456"/>
            <a:ext cx="3559353" cy="3046988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ln/>
              </a:rPr>
              <a:t>Alaska Stat. § 28.35.161 Use of electronic devices while driving; unlawful installation of television, monitor, or similar device </a:t>
            </a:r>
            <a:endParaRPr lang="en-US" sz="1200" dirty="0"/>
          </a:p>
          <a:p>
            <a:pPr lvl="0"/>
            <a:endParaRPr lang="en-US" sz="1200" b="1" dirty="0"/>
          </a:p>
          <a:p>
            <a:pPr lvl="0"/>
            <a:r>
              <a:rPr lang="en-US" sz="1200" dirty="0">
                <a:ln/>
              </a:rPr>
              <a:t>(a) </a:t>
            </a:r>
            <a:r>
              <a:rPr lang="en-US" sz="1200" b="1" u="sng" dirty="0">
                <a:ln/>
              </a:rPr>
              <a:t>A person commits the crime of driving while texting</a:t>
            </a:r>
            <a:r>
              <a:rPr lang="en-US" sz="1200" dirty="0">
                <a:ln/>
              </a:rPr>
              <a:t>, while communicating on a computer, or while a screen device is operating </a:t>
            </a:r>
            <a:r>
              <a:rPr lang="en-US" sz="1200" b="1" u="sng" dirty="0">
                <a:ln/>
              </a:rPr>
              <a:t>if the person is driving a motor vehicle, and </a:t>
            </a:r>
            <a:r>
              <a:rPr lang="en-US" sz="1200" dirty="0">
                <a:ln/>
              </a:rPr>
              <a:t>……</a:t>
            </a:r>
            <a:endParaRPr lang="en-US" sz="1200" b="1" u="sng" dirty="0">
              <a:ln/>
            </a:endParaRPr>
          </a:p>
          <a:p>
            <a:pPr lvl="0"/>
            <a:r>
              <a:rPr lang="en-US" sz="1200" dirty="0">
                <a:ln/>
              </a:rPr>
              <a:t>(2) </a:t>
            </a:r>
            <a:r>
              <a:rPr lang="en-US" sz="1200" b="1" u="sng" dirty="0">
                <a:ln/>
              </a:rPr>
              <a:t>the person is reading or typing a text message </a:t>
            </a:r>
            <a:r>
              <a:rPr lang="en-US" sz="1200" dirty="0">
                <a:ln/>
              </a:rPr>
              <a:t>or other nonvoice message or communication </a:t>
            </a:r>
            <a:r>
              <a:rPr lang="en-US" sz="1200" b="1" u="sng" dirty="0">
                <a:ln/>
              </a:rPr>
              <a:t>on a cellular telephone</a:t>
            </a:r>
            <a:r>
              <a:rPr lang="en-US" sz="1200" dirty="0">
                <a:ln/>
              </a:rPr>
              <a:t>, personal data assistant, computer, or any other similar means capable of providing a visual display that is in view of the driver in a normal driving position while the vehicle is in motion and while the person is driving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489CA6-9603-2E42-8DA2-62D3885C90C4}"/>
              </a:ext>
            </a:extLst>
          </p:cNvPr>
          <p:cNvSpPr/>
          <p:nvPr/>
        </p:nvSpPr>
        <p:spPr>
          <a:xfrm>
            <a:off x="7646373" y="2678413"/>
            <a:ext cx="1215944" cy="107721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sz="1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A. Handheld electronic messaging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6639B9-8440-524A-9A2B-FFDCAEA8B7FA}"/>
              </a:ext>
            </a:extLst>
          </p:cNvPr>
          <p:cNvSpPr txBox="1"/>
          <p:nvPr/>
        </p:nvSpPr>
        <p:spPr>
          <a:xfrm>
            <a:off x="446570" y="1103090"/>
            <a:ext cx="1790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>
                <a:solidFill>
                  <a:srgbClr val="666666"/>
                </a:solidFill>
              </a:rPr>
              <a:t>QUESTION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E032EC-D52D-524B-92C3-37214A1BB045}"/>
              </a:ext>
            </a:extLst>
          </p:cNvPr>
          <p:cNvSpPr/>
          <p:nvPr/>
        </p:nvSpPr>
        <p:spPr>
          <a:xfrm>
            <a:off x="4040648" y="1132815"/>
            <a:ext cx="2041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solidFill>
                  <a:srgbClr val="666666"/>
                </a:solidFill>
              </a:rPr>
              <a:t>LEGAL TEXT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0F71EE-BC2A-EC46-AC09-8D20A6ED54AD}"/>
              </a:ext>
            </a:extLst>
          </p:cNvPr>
          <p:cNvSpPr/>
          <p:nvPr/>
        </p:nvSpPr>
        <p:spPr>
          <a:xfrm>
            <a:off x="7104790" y="1171791"/>
            <a:ext cx="1895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solidFill>
                  <a:srgbClr val="666666"/>
                </a:solidFill>
              </a:rPr>
              <a:t>RESPONSE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6FB3507B-FEF9-8648-8D3C-7D277AA7E489}"/>
              </a:ext>
            </a:extLst>
          </p:cNvPr>
          <p:cNvSpPr/>
          <p:nvPr/>
        </p:nvSpPr>
        <p:spPr>
          <a:xfrm>
            <a:off x="2707386" y="2726110"/>
            <a:ext cx="514351" cy="431800"/>
          </a:xfrm>
          <a:prstGeom prst="rightArrow">
            <a:avLst/>
          </a:prstGeom>
          <a:solidFill>
            <a:srgbClr val="981E32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4ED4175-FF2C-8140-AEED-E8A367B00B0D}"/>
              </a:ext>
            </a:extLst>
          </p:cNvPr>
          <p:cNvSpPr/>
          <p:nvPr/>
        </p:nvSpPr>
        <p:spPr>
          <a:xfrm>
            <a:off x="6986617" y="2631790"/>
            <a:ext cx="514351" cy="431800"/>
          </a:xfrm>
          <a:prstGeom prst="rightArrow">
            <a:avLst/>
          </a:prstGeom>
          <a:solidFill>
            <a:srgbClr val="981E32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5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/>
          <p:cNvSpPr txBox="1"/>
          <p:nvPr/>
        </p:nvSpPr>
        <p:spPr>
          <a:xfrm>
            <a:off x="1688399" y="1575943"/>
            <a:ext cx="258663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b="1"/>
              <a:t>NY VEH &amp; TRAF § 1225-c</a:t>
            </a:r>
            <a:r>
              <a:rPr lang="en-US" sz="1050"/>
              <a:t> </a:t>
            </a:r>
            <a:r>
              <a:rPr lang="en-US" sz="1050" b="1"/>
              <a:t>Use of mobile telephones </a:t>
            </a:r>
          </a:p>
          <a:p>
            <a:r>
              <a:rPr lang="en-US" sz="1050"/>
              <a:t>[…]</a:t>
            </a:r>
          </a:p>
          <a:p>
            <a:endParaRPr lang="en-US" sz="1050"/>
          </a:p>
          <a:p>
            <a:r>
              <a:rPr lang="en-US" sz="1050"/>
              <a:t>4. A violation of subdivision two of this section shall be a traffic infraction </a:t>
            </a:r>
          </a:p>
          <a:p>
            <a:r>
              <a:rPr lang="en-US" sz="1050"/>
              <a:t>and shall be punishable by a fine of </a:t>
            </a:r>
          </a:p>
          <a:p>
            <a:r>
              <a:rPr lang="en-US" sz="1050" b="1" u="sng"/>
              <a:t>not more than one hundred dollars</a:t>
            </a:r>
            <a:r>
              <a:rPr lang="en-US" sz="1050"/>
              <a:t>.</a:t>
            </a:r>
          </a:p>
          <a:p>
            <a:endParaRPr lang="en-US" sz="1350"/>
          </a:p>
        </p:txBody>
      </p:sp>
      <p:sp>
        <p:nvSpPr>
          <p:cNvPr id="4" name="TextBox 12"/>
          <p:cNvSpPr txBox="1"/>
          <p:nvPr/>
        </p:nvSpPr>
        <p:spPr>
          <a:xfrm>
            <a:off x="4822936" y="1532412"/>
            <a:ext cx="252322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b="1"/>
              <a:t>NY VEH &amp; TRAF § 1225-c</a:t>
            </a:r>
            <a:r>
              <a:rPr lang="en-US" sz="1050"/>
              <a:t> </a:t>
            </a:r>
            <a:r>
              <a:rPr lang="en-US" sz="1050" b="1"/>
              <a:t>Use of mobile telephones </a:t>
            </a:r>
          </a:p>
          <a:p>
            <a:r>
              <a:rPr lang="en-US" sz="1050"/>
              <a:t>[…]</a:t>
            </a:r>
          </a:p>
          <a:p>
            <a:endParaRPr lang="en-US" sz="1050"/>
          </a:p>
          <a:p>
            <a:r>
              <a:rPr lang="en-US" sz="1050"/>
              <a:t>4. A violation of subdivision two of this section shall be a traffic infraction and shall be punishable by a fine of </a:t>
            </a:r>
            <a:r>
              <a:rPr lang="en-US" sz="1050" b="1" u="sng"/>
              <a:t>not less than fifty dollars nor more than one hundred fifty dollars </a:t>
            </a:r>
            <a:r>
              <a:rPr lang="en-US" sz="1050"/>
              <a:t>upon conviction of a first violation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8399" y="3573332"/>
            <a:ext cx="2586639" cy="40697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975" b="1" dirty="0">
                <a:solidFill>
                  <a:schemeClr val="tx1"/>
                </a:solidFill>
                <a:ea typeface="Calibri"/>
                <a:cs typeface="Times New Roman"/>
              </a:rPr>
              <a:t>Q: What is the maximum penalty for a violation?</a:t>
            </a:r>
          </a:p>
        </p:txBody>
      </p:sp>
      <p:sp>
        <p:nvSpPr>
          <p:cNvPr id="6" name="Rectangle 5"/>
          <p:cNvSpPr/>
          <p:nvPr/>
        </p:nvSpPr>
        <p:spPr>
          <a:xfrm>
            <a:off x="4822936" y="3571619"/>
            <a:ext cx="2523227" cy="40697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975" b="1" dirty="0">
                <a:solidFill>
                  <a:schemeClr val="tx1"/>
                </a:solidFill>
                <a:ea typeface="Calibri"/>
                <a:cs typeface="Times New Roman"/>
              </a:rPr>
              <a:t>Q: What is the maximum penalty for a violation?</a:t>
            </a:r>
          </a:p>
        </p:txBody>
      </p:sp>
      <p:sp>
        <p:nvSpPr>
          <p:cNvPr id="7" name="Right Arrow 6"/>
          <p:cNvSpPr/>
          <p:nvPr/>
        </p:nvSpPr>
        <p:spPr>
          <a:xfrm rot="5400000">
            <a:off x="2788838" y="3173993"/>
            <a:ext cx="385763" cy="3238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8" name="Right Arrow 7"/>
          <p:cNvSpPr/>
          <p:nvPr/>
        </p:nvSpPr>
        <p:spPr>
          <a:xfrm rot="5400000">
            <a:off x="5891668" y="3185465"/>
            <a:ext cx="385763" cy="3238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9" name="Right Arrow 8"/>
          <p:cNvSpPr/>
          <p:nvPr/>
        </p:nvSpPr>
        <p:spPr>
          <a:xfrm rot="5400000">
            <a:off x="2788838" y="4059401"/>
            <a:ext cx="385763" cy="3238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10" name="Right Arrow 9"/>
          <p:cNvSpPr/>
          <p:nvPr/>
        </p:nvSpPr>
        <p:spPr>
          <a:xfrm rot="5400000">
            <a:off x="5891669" y="4047083"/>
            <a:ext cx="385763" cy="3238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11" name="Rectangle 10"/>
          <p:cNvSpPr/>
          <p:nvPr/>
        </p:nvSpPr>
        <p:spPr>
          <a:xfrm>
            <a:off x="4822936" y="4437515"/>
            <a:ext cx="2523227" cy="40697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975" b="1">
                <a:solidFill>
                  <a:schemeClr val="tx1"/>
                </a:solidFill>
                <a:ea typeface="Calibri"/>
                <a:cs typeface="Times New Roman"/>
              </a:rPr>
              <a:t>A: One hundred fifty dollars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88399" y="4449833"/>
            <a:ext cx="2586639" cy="40697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975" b="1">
                <a:solidFill>
                  <a:schemeClr val="tx1"/>
                </a:solidFill>
                <a:ea typeface="Calibri"/>
                <a:cs typeface="Times New Roman"/>
              </a:rPr>
              <a:t>A: One hundred dollars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88399" y="1079610"/>
            <a:ext cx="2586639" cy="4321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750"/>
              </a:spcAft>
            </a:pPr>
            <a:r>
              <a:rPr lang="en-US" sz="1050" b="1">
                <a:ea typeface="Calibri"/>
                <a:cs typeface="Times New Roman"/>
              </a:rPr>
              <a:t>Iteration 1:</a:t>
            </a:r>
          </a:p>
          <a:p>
            <a:pPr algn="ctr">
              <a:spcAft>
                <a:spcPts val="750"/>
              </a:spcAft>
            </a:pPr>
            <a:r>
              <a:rPr lang="en-US" sz="1050" b="1">
                <a:ea typeface="Calibri"/>
                <a:cs typeface="Times New Roman"/>
              </a:rPr>
              <a:t>December 1, 2001 - October 27, 2013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2935" y="1062749"/>
            <a:ext cx="2523227" cy="4321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50" b="1">
                <a:ea typeface="Calibri"/>
                <a:cs typeface="Times New Roman"/>
              </a:rPr>
              <a:t>Iteration 2: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n-US" sz="1050" b="1">
                <a:ea typeface="Calibri"/>
                <a:cs typeface="Times New Roman"/>
              </a:rPr>
              <a:t>October 28, 2013 – January 1, 2016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1FCA5F6-E1F5-6D4E-8A65-F6AD63218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for policy surveillance</a:t>
            </a:r>
          </a:p>
        </p:txBody>
      </p:sp>
    </p:spTree>
    <p:extLst>
      <p:ext uri="{BB962C8B-B14F-4D97-AF65-F5344CB8AC3E}">
        <p14:creationId xmlns:p14="http://schemas.microsoft.com/office/powerpoint/2010/main" val="165205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D7B2-7962-2A44-A548-67BA05ED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and coding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23B8F-44CD-F14F-87DF-4039A3BC5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en-US" dirty="0"/>
              <a:t>Quality control occurs throughout the entire coding process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Original coding is checked daily by the supervisor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Redundant coding is assigned and reviewed by the supervisor throughout the life of the project</a:t>
            </a:r>
          </a:p>
          <a:p>
            <a:pPr>
              <a:spcBef>
                <a:spcPts val="500"/>
              </a:spcBef>
            </a:pPr>
            <a:r>
              <a:rPr lang="en-US" dirty="0"/>
              <a:t>Redundant coding consists of two researchers independently coding identical records as assigned by the supervisor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The supervisor compares and reviews these records to determine on what responses the researchers diverged</a:t>
            </a:r>
          </a:p>
          <a:p>
            <a:pPr>
              <a:spcBef>
                <a:spcPts val="500"/>
              </a:spcBef>
            </a:pPr>
            <a:r>
              <a:rPr lang="en-US" dirty="0"/>
              <a:t>Naïve coding consists of a naïve coder coding a sample of records for that project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The supervisor compares and reviews these records to determine on what responses the researchers diverged</a:t>
            </a:r>
          </a:p>
        </p:txBody>
      </p:sp>
    </p:spTree>
    <p:extLst>
      <p:ext uri="{BB962C8B-B14F-4D97-AF65-F5344CB8AC3E}">
        <p14:creationId xmlns:p14="http://schemas.microsoft.com/office/powerpoint/2010/main" val="404762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7EA28-9614-AA45-99A6-F50C7B35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51B22-D893-1346-9B2B-EA9CCE9AC6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“Coding the law” consists of using the legal text you have collected to answer the questions you have developed</a:t>
            </a:r>
          </a:p>
          <a:p>
            <a:pPr lvl="1"/>
            <a:r>
              <a:rPr lang="en-US" dirty="0"/>
              <a:t>For legal assessments, researchers code the law once for each jurisdiction</a:t>
            </a:r>
          </a:p>
          <a:p>
            <a:pPr lvl="1"/>
            <a:r>
              <a:rPr lang="en-US" dirty="0"/>
              <a:t>For policy surveillance projects, multiple versions of the law are coded for each jurisdiction, representing different points in time</a:t>
            </a:r>
          </a:p>
          <a:p>
            <a:pPr lvl="1"/>
            <a:r>
              <a:rPr lang="en-US" dirty="0"/>
              <a:t>The goal of coding is to </a:t>
            </a:r>
            <a:r>
              <a:rPr lang="en-US" b="1" dirty="0"/>
              <a:t>read</a:t>
            </a:r>
            <a:r>
              <a:rPr lang="en-US" dirty="0"/>
              <a:t>, </a:t>
            </a:r>
            <a:r>
              <a:rPr lang="en-US" b="1" dirty="0"/>
              <a:t>observe</a:t>
            </a:r>
            <a:r>
              <a:rPr lang="en-US" dirty="0"/>
              <a:t>, and </a:t>
            </a:r>
            <a:r>
              <a:rPr lang="en-US" b="1" dirty="0"/>
              <a:t>record</a:t>
            </a:r>
            <a:r>
              <a:rPr lang="en-US" dirty="0"/>
              <a:t> the law, rather than reading and interpreting the law. Policy surveillance captures what the law states</a:t>
            </a:r>
          </a:p>
          <a:p>
            <a:r>
              <a:rPr lang="en-US" dirty="0"/>
              <a:t>Quality control is applied to coding by a supervisor assigning and reviewing original coding, redundant coding and naïve coding</a:t>
            </a:r>
          </a:p>
        </p:txBody>
      </p:sp>
    </p:spTree>
    <p:extLst>
      <p:ext uri="{BB962C8B-B14F-4D97-AF65-F5344CB8AC3E}">
        <p14:creationId xmlns:p14="http://schemas.microsoft.com/office/powerpoint/2010/main" val="138930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ple University">
  <a:themeElements>
    <a:clrScheme name="CPHLR">
      <a:dk1>
        <a:srgbClr val="000000"/>
      </a:dk1>
      <a:lt1>
        <a:sysClr val="window" lastClr="FFFFFF"/>
      </a:lt1>
      <a:dk2>
        <a:srgbClr val="9D2235"/>
      </a:dk2>
      <a:lt2>
        <a:srgbClr val="E4E2DB"/>
      </a:lt2>
      <a:accent1>
        <a:srgbClr val="D22730"/>
      </a:accent1>
      <a:accent2>
        <a:srgbClr val="EAAA00"/>
      </a:accent2>
      <a:accent3>
        <a:srgbClr val="D1E2EC"/>
      </a:accent3>
      <a:accent4>
        <a:srgbClr val="CEB888"/>
      </a:accent4>
      <a:accent5>
        <a:srgbClr val="9A7E40"/>
      </a:accent5>
      <a:accent6>
        <a:srgbClr val="001E62"/>
      </a:accent6>
      <a:hlink>
        <a:srgbClr val="9D2235"/>
      </a:hlink>
      <a:folHlink>
        <a:srgbClr val="9D2235"/>
      </a:folHlink>
    </a:clrScheme>
    <a:fontScheme name="Custom 1">
      <a:majorFont>
        <a:latin typeface="Roboto Condense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e University __ Presentation Template  May 2019 [Read-Only]" id="{6368B027-36AF-43CF-8CD3-5B833EE24CB6}" vid="{A39FD72F-5173-413C-851D-FF5B286A9A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f35ebbe-96a3-452c-9ad6-c433b66b3b7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16D9E501449E45B5F0911387805FB7" ma:contentTypeVersion="12" ma:contentTypeDescription="Create a new document." ma:contentTypeScope="" ma:versionID="b59fd36a3f74b4aa4eb5b4db9fe96712">
  <xsd:schema xmlns:xsd="http://www.w3.org/2001/XMLSchema" xmlns:xs="http://www.w3.org/2001/XMLSchema" xmlns:p="http://schemas.microsoft.com/office/2006/metadata/properties" xmlns:ns2="4f35ebbe-96a3-452c-9ad6-c433b66b3b7c" xmlns:ns3="d63cf58d-1ce7-4a91-a7fe-a31275f51f57" targetNamespace="http://schemas.microsoft.com/office/2006/metadata/properties" ma:root="true" ma:fieldsID="26552797bc1e2ea79f2a9fcd1de593f4" ns2:_="" ns3:_="">
    <xsd:import namespace="4f35ebbe-96a3-452c-9ad6-c433b66b3b7c"/>
    <xsd:import namespace="d63cf58d-1ce7-4a91-a7fe-a31275f51f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5ebbe-96a3-452c-9ad6-c433b66b3b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cf58d-1ce7-4a91-a7fe-a31275f51f5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C1EE3-43A7-4EF7-961C-C2F2CBEA0643}">
  <ds:schemaRefs>
    <ds:schemaRef ds:uri="http://schemas.microsoft.com/office/2006/metadata/properties"/>
    <ds:schemaRef ds:uri="http://schemas.microsoft.com/office/infopath/2007/PartnerControls"/>
    <ds:schemaRef ds:uri="4f35ebbe-96a3-452c-9ad6-c433b66b3b7c"/>
  </ds:schemaRefs>
</ds:datastoreItem>
</file>

<file path=customXml/itemProps2.xml><?xml version="1.0" encoding="utf-8"?>
<ds:datastoreItem xmlns:ds="http://schemas.openxmlformats.org/officeDocument/2006/customXml" ds:itemID="{AA33FC72-03F6-42C0-8BD2-D9989AFBDF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35ebbe-96a3-452c-9ad6-c433b66b3b7c"/>
    <ds:schemaRef ds:uri="d63cf58d-1ce7-4a91-a7fe-a31275f51f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29D897-3762-4533-96CB-F6FFCD0FB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Temple University CPHLR __ Presentation Template May 2019</Template>
  <TotalTime>312</TotalTime>
  <Words>949</Words>
  <Application>Microsoft Macintosh PowerPoint</Application>
  <PresentationFormat>On-screen Show (16:9)</PresentationFormat>
  <Paragraphs>84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Roboto</vt:lpstr>
      <vt:lpstr>Roboto Condensed</vt:lpstr>
      <vt:lpstr>Oswald</vt:lpstr>
      <vt:lpstr>Roboto Medium</vt:lpstr>
      <vt:lpstr>Temple University</vt:lpstr>
      <vt:lpstr>Coding the Law</vt:lpstr>
      <vt:lpstr>Learning objectives</vt:lpstr>
      <vt:lpstr>Define “coding the law”</vt:lpstr>
      <vt:lpstr>Coding for legal assessments vs. coding for policy surveillance</vt:lpstr>
      <vt:lpstr>Legal assessment coding</vt:lpstr>
      <vt:lpstr>Coding for policy surveillance</vt:lpstr>
      <vt:lpstr>Quality control and coding</vt:lpstr>
      <vt:lpstr>Summary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Title</dc:title>
  <dc:creator>Bethany R Saxon</dc:creator>
  <cp:lastModifiedBy>Hope Holroyd</cp:lastModifiedBy>
  <cp:revision>19</cp:revision>
  <dcterms:created xsi:type="dcterms:W3CDTF">2021-04-22T16:43:57Z</dcterms:created>
  <dcterms:modified xsi:type="dcterms:W3CDTF">2022-02-22T16:10:47Z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0x0101003616D9E501449E45B5F0911387805FB7</vt:lpwstr>
  </property>
  <property fmtid="{D5CDD505-2E9C-101B-9397-08002B2CF9AE}" pid="3" name="Order">
    <vt:r8>600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