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autoCompressPictures="0">
  <p:sldMasterIdLst>
    <p:sldMasterId id="2147483662" r:id="rId4"/>
  </p:sldMasterIdLst>
  <p:notesMasterIdLst>
    <p:notesMasterId r:id="rId25"/>
  </p:notesMasterIdLst>
  <p:sldIdLst>
    <p:sldId id="256" r:id="rId5"/>
    <p:sldId id="268" r:id="rId6"/>
    <p:sldId id="259" r:id="rId7"/>
    <p:sldId id="269" r:id="rId8"/>
    <p:sldId id="270" r:id="rId9"/>
    <p:sldId id="271" r:id="rId10"/>
    <p:sldId id="490" r:id="rId11"/>
    <p:sldId id="491" r:id="rId12"/>
    <p:sldId id="492" r:id="rId13"/>
    <p:sldId id="493" r:id="rId14"/>
    <p:sldId id="494" r:id="rId15"/>
    <p:sldId id="495" r:id="rId16"/>
    <p:sldId id="496" r:id="rId17"/>
    <p:sldId id="497" r:id="rId18"/>
    <p:sldId id="498" r:id="rId19"/>
    <p:sldId id="499" r:id="rId20"/>
    <p:sldId id="500" r:id="rId21"/>
    <p:sldId id="501" r:id="rId22"/>
    <p:sldId id="502" r:id="rId23"/>
    <p:sldId id="267" r:id="rId24"/>
  </p:sldIdLst>
  <p:sldSz cx="9144000" cy="5143500" type="screen16x9"/>
  <p:notesSz cx="6858000" cy="9144000"/>
  <p:embeddedFontLst>
    <p:embeddedFont>
      <p:font typeface="Oswald" pitchFamily="2" charset="77"/>
      <p:regular r:id="rId26"/>
      <p:bold r:id="rId27"/>
    </p:embeddedFont>
    <p:embeddedFont>
      <p:font typeface="Roboto" panose="02000000000000000000" pitchFamily="2" charset="0"/>
      <p:regular r:id="rId28"/>
      <p:bold r:id="rId29"/>
      <p:italic r:id="rId30"/>
      <p:boldItalic r:id="rId31"/>
    </p:embeddedFont>
    <p:embeddedFont>
      <p:font typeface="Roboto Condensed" panose="02000000000000000000" pitchFamily="2" charset="0"/>
      <p:regular r:id="rId32"/>
      <p:bold r:id="rId33"/>
      <p:italic r:id="rId34"/>
      <p:boldItalic r:id="rId35"/>
    </p:embeddedFont>
    <p:embeddedFont>
      <p:font typeface="Roboto Medium" panose="02000000000000000000" pitchFamily="2"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50" autoAdjust="0"/>
    <p:restoredTop sz="77031"/>
  </p:normalViewPr>
  <p:slideViewPr>
    <p:cSldViewPr snapToGrid="0" snapToObjects="1">
      <p:cViewPr varScale="1">
        <p:scale>
          <a:sx n="126" d="100"/>
          <a:sy n="126" d="100"/>
        </p:scale>
        <p:origin x="165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17.xml"/><Relationship Id="rId34" Type="http://schemas.openxmlformats.org/officeDocument/2006/relationships/font" Target="fonts/font9.fntdata"/><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4.fntdata"/><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714AA1-A750-49A5-9673-137EC3579DC7}" type="doc">
      <dgm:prSet loTypeId="urn:microsoft.com/office/officeart/2005/8/layout/process4" loCatId="process" qsTypeId="urn:microsoft.com/office/officeart/2005/8/quickstyle/simple1" qsCatId="simple" csTypeId="urn:microsoft.com/office/officeart/2005/8/colors/colorful1" csCatId="colorful" phldr="1"/>
      <dgm:spPr/>
      <dgm:t>
        <a:bodyPr/>
        <a:lstStyle/>
        <a:p>
          <a:endParaRPr lang="en-US"/>
        </a:p>
      </dgm:t>
    </dgm:pt>
    <dgm:pt modelId="{8243CC9D-0111-496F-8049-BD9DF026F704}">
      <dgm:prSet phldrT="[Text]" custT="1"/>
      <dgm:spPr>
        <a:xfrm rot="5400000">
          <a:off x="3735778" y="-1600853"/>
          <a:ext cx="871252" cy="6466266"/>
        </a:xfrm>
      </dgm:spPr>
      <dgm:t>
        <a:bodyPr/>
        <a:lstStyle/>
        <a:p>
          <a:pPr algn="ctr"/>
          <a:r>
            <a:rPr lang="en-US" sz="1800" b="1" dirty="0">
              <a:latin typeface="+mj-lt"/>
              <a:ea typeface="+mn-ea"/>
              <a:cs typeface="+mn-cs"/>
            </a:rPr>
            <a:t>Researchers code records</a:t>
          </a:r>
        </a:p>
      </dgm:t>
    </dgm:pt>
    <dgm:pt modelId="{9D98DEC5-777B-481E-AE92-1A4D94BFAAE4}" type="parTrans" cxnId="{AD8A91F2-B647-4178-811E-8DC0F9135615}">
      <dgm:prSet/>
      <dgm:spPr/>
      <dgm:t>
        <a:bodyPr/>
        <a:lstStyle/>
        <a:p>
          <a:endParaRPr lang="en-US" b="1">
            <a:latin typeface="+mj-lt"/>
          </a:endParaRPr>
        </a:p>
      </dgm:t>
    </dgm:pt>
    <dgm:pt modelId="{D020BA57-7924-430D-89EF-8647084A118F}" type="sibTrans" cxnId="{AD8A91F2-B647-4178-811E-8DC0F9135615}">
      <dgm:prSet/>
      <dgm:spPr/>
      <dgm:t>
        <a:bodyPr/>
        <a:lstStyle/>
        <a:p>
          <a:endParaRPr lang="en-US" b="1">
            <a:latin typeface="+mj-lt"/>
          </a:endParaRPr>
        </a:p>
      </dgm:t>
    </dgm:pt>
    <dgm:pt modelId="{B2902AF4-E265-48F7-A6DC-514F3D9FB006}">
      <dgm:prSet custT="1"/>
      <dgm:spPr>
        <a:xfrm rot="5400000">
          <a:off x="-201058" y="2583684"/>
          <a:ext cx="1340388" cy="938271"/>
        </a:xfrm>
      </dgm:spPr>
      <dgm:t>
        <a:bodyPr/>
        <a:lstStyle/>
        <a:p>
          <a:r>
            <a:rPr lang="en-US" sz="1800" b="1" dirty="0">
              <a:latin typeface="+mj-lt"/>
              <a:ea typeface="+mn-ea"/>
              <a:cs typeface="+mn-cs"/>
            </a:rPr>
            <a:t>3</a:t>
          </a:r>
          <a:endParaRPr lang="en-US" sz="1200" b="1" dirty="0">
            <a:latin typeface="+mj-lt"/>
            <a:ea typeface="+mn-ea"/>
            <a:cs typeface="+mn-cs"/>
          </a:endParaRPr>
        </a:p>
      </dgm:t>
    </dgm:pt>
    <dgm:pt modelId="{1D4FCA77-FC44-4408-9CFD-A946881A644B}" type="parTrans" cxnId="{93504BCD-F1AE-4FEF-8523-060372683A08}">
      <dgm:prSet/>
      <dgm:spPr/>
      <dgm:t>
        <a:bodyPr/>
        <a:lstStyle/>
        <a:p>
          <a:endParaRPr lang="en-US" b="1">
            <a:latin typeface="+mj-lt"/>
          </a:endParaRPr>
        </a:p>
      </dgm:t>
    </dgm:pt>
    <dgm:pt modelId="{0146547D-43F8-4A5E-BF7B-AF798614BEEE}" type="sibTrans" cxnId="{93504BCD-F1AE-4FEF-8523-060372683A08}">
      <dgm:prSet/>
      <dgm:spPr/>
      <dgm:t>
        <a:bodyPr/>
        <a:lstStyle/>
        <a:p>
          <a:endParaRPr lang="en-US" b="1">
            <a:latin typeface="+mj-lt"/>
          </a:endParaRPr>
        </a:p>
      </dgm:t>
    </dgm:pt>
    <dgm:pt modelId="{592CD84C-6C29-4392-B654-E8B73B75AC71}">
      <dgm:prSet phldrT="[Text]" custT="1"/>
      <dgm:spPr>
        <a:xfrm rot="5400000">
          <a:off x="3735778" y="-406154"/>
          <a:ext cx="871252" cy="6466266"/>
        </a:xfrm>
      </dgm:spPr>
      <dgm:t>
        <a:bodyPr/>
        <a:lstStyle/>
        <a:p>
          <a:r>
            <a:rPr lang="en-US" sz="1800" b="1" dirty="0">
              <a:latin typeface="+mj-lt"/>
              <a:ea typeface="+mn-ea"/>
              <a:cs typeface="+mn-cs"/>
            </a:rPr>
            <a:t>Supervisor reviews redundant coding </a:t>
          </a:r>
        </a:p>
      </dgm:t>
    </dgm:pt>
    <dgm:pt modelId="{C1EE27A4-DFAA-49F1-B59E-852511200C95}" type="parTrans" cxnId="{9165FFF7-75CB-4A77-B645-C3C14E80CF3F}">
      <dgm:prSet/>
      <dgm:spPr/>
      <dgm:t>
        <a:bodyPr/>
        <a:lstStyle/>
        <a:p>
          <a:endParaRPr lang="en-US" b="1">
            <a:latin typeface="+mj-lt"/>
          </a:endParaRPr>
        </a:p>
      </dgm:t>
    </dgm:pt>
    <dgm:pt modelId="{B19B41DE-F31B-4A0A-B434-45C06964F169}" type="sibTrans" cxnId="{9165FFF7-75CB-4A77-B645-C3C14E80CF3F}">
      <dgm:prSet/>
      <dgm:spPr/>
      <dgm:t>
        <a:bodyPr/>
        <a:lstStyle/>
        <a:p>
          <a:endParaRPr lang="en-US" b="1">
            <a:latin typeface="+mj-lt"/>
          </a:endParaRPr>
        </a:p>
      </dgm:t>
    </dgm:pt>
    <dgm:pt modelId="{890F8D68-BE84-4DF8-B077-7F24A606442B}">
      <dgm:prSet phldrT="[Text]" custT="1"/>
      <dgm:spPr>
        <a:xfrm rot="5400000">
          <a:off x="-201058" y="1395178"/>
          <a:ext cx="1340388" cy="938271"/>
        </a:xfrm>
      </dgm:spPr>
      <dgm:t>
        <a:bodyPr/>
        <a:lstStyle/>
        <a:p>
          <a:r>
            <a:rPr lang="en-US" sz="1800" b="1" dirty="0">
              <a:latin typeface="+mj-lt"/>
              <a:ea typeface="+mn-ea"/>
              <a:cs typeface="+mn-cs"/>
            </a:rPr>
            <a:t>2</a:t>
          </a:r>
        </a:p>
      </dgm:t>
    </dgm:pt>
    <dgm:pt modelId="{81CF56B3-F9B2-452C-9064-274256C347CF}" type="sibTrans" cxnId="{074267A7-2E3F-4FE8-9776-8A275A64F68B}">
      <dgm:prSet/>
      <dgm:spPr/>
      <dgm:t>
        <a:bodyPr/>
        <a:lstStyle/>
        <a:p>
          <a:endParaRPr lang="en-US" b="1">
            <a:latin typeface="+mj-lt"/>
          </a:endParaRPr>
        </a:p>
      </dgm:t>
    </dgm:pt>
    <dgm:pt modelId="{505097E8-A564-45B7-8C0E-1916801D5975}" type="parTrans" cxnId="{074267A7-2E3F-4FE8-9776-8A275A64F68B}">
      <dgm:prSet/>
      <dgm:spPr/>
      <dgm:t>
        <a:bodyPr/>
        <a:lstStyle/>
        <a:p>
          <a:endParaRPr lang="en-US" b="1">
            <a:latin typeface="+mj-lt"/>
          </a:endParaRPr>
        </a:p>
      </dgm:t>
    </dgm:pt>
    <dgm:pt modelId="{8DA8B479-FB10-4DD2-9468-D149B67A88A3}">
      <dgm:prSet custT="1"/>
      <dgm:spPr>
        <a:xfrm rot="5400000">
          <a:off x="-201058" y="3787108"/>
          <a:ext cx="1340388" cy="938271"/>
        </a:xfrm>
      </dgm:spPr>
      <dgm:t>
        <a:bodyPr/>
        <a:lstStyle/>
        <a:p>
          <a:r>
            <a:rPr lang="en-US" sz="1800" b="1" dirty="0">
              <a:latin typeface="+mj-lt"/>
              <a:ea typeface="+mn-ea"/>
              <a:cs typeface="+mn-cs"/>
            </a:rPr>
            <a:t>4</a:t>
          </a:r>
        </a:p>
      </dgm:t>
    </dgm:pt>
    <dgm:pt modelId="{8F8E9857-A48F-4F53-A046-EB3C34C5EC0E}" type="parTrans" cxnId="{980C7B2D-01D9-4D1E-86D1-AD1844FD9C24}">
      <dgm:prSet/>
      <dgm:spPr/>
      <dgm:t>
        <a:bodyPr/>
        <a:lstStyle/>
        <a:p>
          <a:endParaRPr lang="en-US" b="1">
            <a:latin typeface="+mj-lt"/>
          </a:endParaRPr>
        </a:p>
      </dgm:t>
    </dgm:pt>
    <dgm:pt modelId="{3A4BC619-DBE4-437B-8B84-C0E6896E30B3}" type="sibTrans" cxnId="{980C7B2D-01D9-4D1E-86D1-AD1844FD9C24}">
      <dgm:prSet/>
      <dgm:spPr/>
      <dgm:t>
        <a:bodyPr/>
        <a:lstStyle/>
        <a:p>
          <a:endParaRPr lang="en-US" b="1">
            <a:latin typeface="+mj-lt"/>
          </a:endParaRPr>
        </a:p>
      </dgm:t>
    </dgm:pt>
    <dgm:pt modelId="{51D126FD-FEFB-42B7-AF1F-7213EB538588}">
      <dgm:prSet custT="1"/>
      <dgm:spPr>
        <a:xfrm rot="5400000">
          <a:off x="3735778" y="788543"/>
          <a:ext cx="871252" cy="6466266"/>
        </a:xfrm>
      </dgm:spPr>
      <dgm:t>
        <a:bodyPr/>
        <a:lstStyle/>
        <a:p>
          <a:r>
            <a:rPr lang="en-US" sz="1800" b="1" dirty="0">
              <a:latin typeface="+mj-lt"/>
              <a:ea typeface="+mn-ea"/>
              <a:cs typeface="+mn-cs"/>
            </a:rPr>
            <a:t>Team resolves divergences</a:t>
          </a:r>
        </a:p>
      </dgm:t>
    </dgm:pt>
    <dgm:pt modelId="{80BD7644-AF8B-4EFB-81C5-7F0620B6C4B2}" type="parTrans" cxnId="{A351D07B-AC37-429D-A9AE-E747F7E4FA4D}">
      <dgm:prSet/>
      <dgm:spPr/>
      <dgm:t>
        <a:bodyPr/>
        <a:lstStyle/>
        <a:p>
          <a:endParaRPr lang="en-US" b="1">
            <a:latin typeface="+mj-lt"/>
          </a:endParaRPr>
        </a:p>
      </dgm:t>
    </dgm:pt>
    <dgm:pt modelId="{AB39D2E1-C38E-439A-8C36-D29BF3B2610D}" type="sibTrans" cxnId="{A351D07B-AC37-429D-A9AE-E747F7E4FA4D}">
      <dgm:prSet/>
      <dgm:spPr/>
      <dgm:t>
        <a:bodyPr/>
        <a:lstStyle/>
        <a:p>
          <a:endParaRPr lang="en-US" b="1">
            <a:latin typeface="+mj-lt"/>
          </a:endParaRPr>
        </a:p>
      </dgm:t>
    </dgm:pt>
    <dgm:pt modelId="{8D93A45D-A04D-4491-8615-6770580C3EC9}">
      <dgm:prSet custT="1"/>
      <dgm:spPr>
        <a:xfrm rot="5400000">
          <a:off x="-201058" y="203013"/>
          <a:ext cx="1340388" cy="938271"/>
        </a:xfrm>
      </dgm:spPr>
      <dgm:t>
        <a:bodyPr/>
        <a:lstStyle/>
        <a:p>
          <a:r>
            <a:rPr lang="en-US" sz="1800" b="1" dirty="0">
              <a:latin typeface="+mj-lt"/>
              <a:ea typeface="+mn-ea"/>
              <a:cs typeface="+mn-cs"/>
            </a:rPr>
            <a:t>1</a:t>
          </a:r>
        </a:p>
      </dgm:t>
    </dgm:pt>
    <dgm:pt modelId="{3C0FBF7A-4D07-49BD-A87D-24C577890D28}" type="parTrans" cxnId="{F840663E-AEE2-4436-B8F9-65C5F028531F}">
      <dgm:prSet/>
      <dgm:spPr/>
      <dgm:t>
        <a:bodyPr/>
        <a:lstStyle/>
        <a:p>
          <a:endParaRPr lang="en-US" b="1">
            <a:latin typeface="+mj-lt"/>
          </a:endParaRPr>
        </a:p>
      </dgm:t>
    </dgm:pt>
    <dgm:pt modelId="{B7683D7C-BDD9-4790-BC7D-A456B3776277}" type="sibTrans" cxnId="{F840663E-AEE2-4436-B8F9-65C5F028531F}">
      <dgm:prSet/>
      <dgm:spPr/>
      <dgm:t>
        <a:bodyPr/>
        <a:lstStyle/>
        <a:p>
          <a:endParaRPr lang="en-US" b="1">
            <a:latin typeface="+mj-lt"/>
          </a:endParaRPr>
        </a:p>
      </dgm:t>
    </dgm:pt>
    <dgm:pt modelId="{D7AFA48A-7BEE-43B0-A0BD-085B415A50C1}">
      <dgm:prSet custT="1"/>
      <dgm:spPr>
        <a:xfrm rot="5400000">
          <a:off x="3735778" y="-2795551"/>
          <a:ext cx="871252" cy="6466266"/>
        </a:xfrm>
      </dgm:spPr>
      <dgm:t>
        <a:bodyPr/>
        <a:lstStyle/>
        <a:p>
          <a:r>
            <a:rPr lang="en-US" sz="1800" b="1" dirty="0">
              <a:latin typeface="+mj-lt"/>
              <a:ea typeface="+mn-ea"/>
              <a:cs typeface="+mn-cs"/>
            </a:rPr>
            <a:t>Supervisor assigns redundant coding</a:t>
          </a:r>
        </a:p>
      </dgm:t>
    </dgm:pt>
    <dgm:pt modelId="{93A4253E-C83F-4923-BF8A-535A98FEBC25}" type="parTrans" cxnId="{DBA4AF33-77BA-4F8C-8D7D-8853B97E669F}">
      <dgm:prSet/>
      <dgm:spPr/>
      <dgm:t>
        <a:bodyPr/>
        <a:lstStyle/>
        <a:p>
          <a:endParaRPr lang="en-US" b="1">
            <a:latin typeface="+mj-lt"/>
          </a:endParaRPr>
        </a:p>
      </dgm:t>
    </dgm:pt>
    <dgm:pt modelId="{FC1C5E02-63FD-4488-845B-4CC8795D0E48}" type="sibTrans" cxnId="{DBA4AF33-77BA-4F8C-8D7D-8853B97E669F}">
      <dgm:prSet/>
      <dgm:spPr/>
      <dgm:t>
        <a:bodyPr/>
        <a:lstStyle/>
        <a:p>
          <a:endParaRPr lang="en-US" b="1">
            <a:latin typeface="+mj-lt"/>
          </a:endParaRPr>
        </a:p>
      </dgm:t>
    </dgm:pt>
    <dgm:pt modelId="{A2987CA2-FB71-4439-B0F7-0FC871EB50CA}" type="pres">
      <dgm:prSet presAssocID="{42714AA1-A750-49A5-9673-137EC3579DC7}" presName="Name0" presStyleCnt="0">
        <dgm:presLayoutVars>
          <dgm:dir/>
          <dgm:animLvl val="lvl"/>
          <dgm:resizeHandles val="exact"/>
        </dgm:presLayoutVars>
      </dgm:prSet>
      <dgm:spPr/>
    </dgm:pt>
    <dgm:pt modelId="{63A3FEAC-A03A-42A8-8223-012D382AC3C0}" type="pres">
      <dgm:prSet presAssocID="{8DA8B479-FB10-4DD2-9468-D149B67A88A3}" presName="boxAndChildren" presStyleCnt="0"/>
      <dgm:spPr/>
    </dgm:pt>
    <dgm:pt modelId="{439EBF15-8CF6-4AD0-A7BA-31C92118C2CA}" type="pres">
      <dgm:prSet presAssocID="{8DA8B479-FB10-4DD2-9468-D149B67A88A3}" presName="parentTextBox" presStyleLbl="node1" presStyleIdx="0" presStyleCnt="4"/>
      <dgm:spPr>
        <a:prstGeom prst="chevron">
          <a:avLst/>
        </a:prstGeom>
      </dgm:spPr>
    </dgm:pt>
    <dgm:pt modelId="{78E52718-4440-4E98-BA71-BD815D1A2E0C}" type="pres">
      <dgm:prSet presAssocID="{8DA8B479-FB10-4DD2-9468-D149B67A88A3}" presName="entireBox" presStyleLbl="node1" presStyleIdx="0" presStyleCnt="4"/>
      <dgm:spPr/>
    </dgm:pt>
    <dgm:pt modelId="{01860351-56D1-4D48-AE42-A629DC7CA915}" type="pres">
      <dgm:prSet presAssocID="{8DA8B479-FB10-4DD2-9468-D149B67A88A3}" presName="descendantBox" presStyleCnt="0"/>
      <dgm:spPr/>
    </dgm:pt>
    <dgm:pt modelId="{3E1AF0F4-E3F7-4A00-BF19-04C0EA934977}" type="pres">
      <dgm:prSet presAssocID="{51D126FD-FEFB-42B7-AF1F-7213EB538588}" presName="childTextBox" presStyleLbl="fgAccFollowNode1" presStyleIdx="0" presStyleCnt="4">
        <dgm:presLayoutVars>
          <dgm:bulletEnabled val="1"/>
        </dgm:presLayoutVars>
      </dgm:prSet>
      <dgm:spPr>
        <a:prstGeom prst="round2SameRect">
          <a:avLst/>
        </a:prstGeom>
      </dgm:spPr>
    </dgm:pt>
    <dgm:pt modelId="{E36A0618-7828-46E0-970F-7D6BDBEF509E}" type="pres">
      <dgm:prSet presAssocID="{0146547D-43F8-4A5E-BF7B-AF798614BEEE}" presName="sp" presStyleCnt="0"/>
      <dgm:spPr/>
    </dgm:pt>
    <dgm:pt modelId="{F2943745-6D43-4096-9280-7918D5D37B6B}" type="pres">
      <dgm:prSet presAssocID="{B2902AF4-E265-48F7-A6DC-514F3D9FB006}" presName="arrowAndChildren" presStyleCnt="0"/>
      <dgm:spPr/>
    </dgm:pt>
    <dgm:pt modelId="{C2F4B1B0-96D0-4D9C-8BE2-D78D261CDBC0}" type="pres">
      <dgm:prSet presAssocID="{B2902AF4-E265-48F7-A6DC-514F3D9FB006}" presName="parentTextArrow" presStyleLbl="node1" presStyleIdx="0" presStyleCnt="4"/>
      <dgm:spPr>
        <a:prstGeom prst="chevron">
          <a:avLst/>
        </a:prstGeom>
      </dgm:spPr>
    </dgm:pt>
    <dgm:pt modelId="{43AA6798-5BA6-460D-9533-E6371F4A6F34}" type="pres">
      <dgm:prSet presAssocID="{B2902AF4-E265-48F7-A6DC-514F3D9FB006}" presName="arrow" presStyleLbl="node1" presStyleIdx="1" presStyleCnt="4"/>
      <dgm:spPr/>
    </dgm:pt>
    <dgm:pt modelId="{0C7D80F1-2B15-441D-9108-9534F2396058}" type="pres">
      <dgm:prSet presAssocID="{B2902AF4-E265-48F7-A6DC-514F3D9FB006}" presName="descendantArrow" presStyleCnt="0"/>
      <dgm:spPr/>
    </dgm:pt>
    <dgm:pt modelId="{20462140-5EAC-46AD-8522-EC2AE443D53D}" type="pres">
      <dgm:prSet presAssocID="{592CD84C-6C29-4392-B654-E8B73B75AC71}" presName="childTextArrow" presStyleLbl="fgAccFollowNode1" presStyleIdx="1" presStyleCnt="4">
        <dgm:presLayoutVars>
          <dgm:bulletEnabled val="1"/>
        </dgm:presLayoutVars>
      </dgm:prSet>
      <dgm:spPr>
        <a:prstGeom prst="round2SameRect">
          <a:avLst/>
        </a:prstGeom>
      </dgm:spPr>
    </dgm:pt>
    <dgm:pt modelId="{3861E406-8D5F-4749-9C14-71B900381863}" type="pres">
      <dgm:prSet presAssocID="{81CF56B3-F9B2-452C-9064-274256C347CF}" presName="sp" presStyleCnt="0"/>
      <dgm:spPr/>
    </dgm:pt>
    <dgm:pt modelId="{78D7293E-ACE0-4018-8CAC-15F60A74D721}" type="pres">
      <dgm:prSet presAssocID="{890F8D68-BE84-4DF8-B077-7F24A606442B}" presName="arrowAndChildren" presStyleCnt="0"/>
      <dgm:spPr/>
    </dgm:pt>
    <dgm:pt modelId="{A4614C0A-6A81-4852-AE8D-3CFA68E262C1}" type="pres">
      <dgm:prSet presAssocID="{890F8D68-BE84-4DF8-B077-7F24A606442B}" presName="parentTextArrow" presStyleLbl="node1" presStyleIdx="1" presStyleCnt="4"/>
      <dgm:spPr>
        <a:prstGeom prst="chevron">
          <a:avLst/>
        </a:prstGeom>
      </dgm:spPr>
    </dgm:pt>
    <dgm:pt modelId="{FC9A70A2-17CA-4178-AB8B-329EDC7AA889}" type="pres">
      <dgm:prSet presAssocID="{890F8D68-BE84-4DF8-B077-7F24A606442B}" presName="arrow" presStyleLbl="node1" presStyleIdx="2" presStyleCnt="4"/>
      <dgm:spPr/>
    </dgm:pt>
    <dgm:pt modelId="{524C80C5-CD4A-449C-B659-1C4ECB146977}" type="pres">
      <dgm:prSet presAssocID="{890F8D68-BE84-4DF8-B077-7F24A606442B}" presName="descendantArrow" presStyleCnt="0"/>
      <dgm:spPr/>
    </dgm:pt>
    <dgm:pt modelId="{550A970E-F194-41C1-A91C-C049D507469B}" type="pres">
      <dgm:prSet presAssocID="{8243CC9D-0111-496F-8049-BD9DF026F704}" presName="childTextArrow" presStyleLbl="fgAccFollowNode1" presStyleIdx="2" presStyleCnt="4">
        <dgm:presLayoutVars>
          <dgm:bulletEnabled val="1"/>
        </dgm:presLayoutVars>
      </dgm:prSet>
      <dgm:spPr>
        <a:prstGeom prst="round2SameRect">
          <a:avLst/>
        </a:prstGeom>
      </dgm:spPr>
    </dgm:pt>
    <dgm:pt modelId="{333D7A16-1D46-40F7-9567-686703B3AA46}" type="pres">
      <dgm:prSet presAssocID="{B7683D7C-BDD9-4790-BC7D-A456B3776277}" presName="sp" presStyleCnt="0"/>
      <dgm:spPr/>
    </dgm:pt>
    <dgm:pt modelId="{672E19C5-3FB6-4074-B6D6-832B3BE27279}" type="pres">
      <dgm:prSet presAssocID="{8D93A45D-A04D-4491-8615-6770580C3EC9}" presName="arrowAndChildren" presStyleCnt="0"/>
      <dgm:spPr/>
    </dgm:pt>
    <dgm:pt modelId="{A745EEDA-D31E-446B-B859-8EE1D83D38C0}" type="pres">
      <dgm:prSet presAssocID="{8D93A45D-A04D-4491-8615-6770580C3EC9}" presName="parentTextArrow" presStyleLbl="node1" presStyleIdx="2" presStyleCnt="4"/>
      <dgm:spPr>
        <a:prstGeom prst="chevron">
          <a:avLst/>
        </a:prstGeom>
      </dgm:spPr>
    </dgm:pt>
    <dgm:pt modelId="{8A72890E-F114-49DE-894A-27875B45E1B4}" type="pres">
      <dgm:prSet presAssocID="{8D93A45D-A04D-4491-8615-6770580C3EC9}" presName="arrow" presStyleLbl="node1" presStyleIdx="3" presStyleCnt="4"/>
      <dgm:spPr/>
    </dgm:pt>
    <dgm:pt modelId="{025CDCD5-57F6-4EFC-807C-436958B7BA0A}" type="pres">
      <dgm:prSet presAssocID="{8D93A45D-A04D-4491-8615-6770580C3EC9}" presName="descendantArrow" presStyleCnt="0"/>
      <dgm:spPr/>
    </dgm:pt>
    <dgm:pt modelId="{1CAAC376-C6DE-45DF-AB82-E1A72894DDB8}" type="pres">
      <dgm:prSet presAssocID="{D7AFA48A-7BEE-43B0-A0BD-085B415A50C1}" presName="childTextArrow" presStyleLbl="fgAccFollowNode1" presStyleIdx="3" presStyleCnt="4">
        <dgm:presLayoutVars>
          <dgm:bulletEnabled val="1"/>
        </dgm:presLayoutVars>
      </dgm:prSet>
      <dgm:spPr>
        <a:prstGeom prst="round2SameRect">
          <a:avLst/>
        </a:prstGeom>
      </dgm:spPr>
    </dgm:pt>
  </dgm:ptLst>
  <dgm:cxnLst>
    <dgm:cxn modelId="{2901850B-095B-48C2-AD64-492A850B8A1B}" type="presOf" srcId="{592CD84C-6C29-4392-B654-E8B73B75AC71}" destId="{20462140-5EAC-46AD-8522-EC2AE443D53D}" srcOrd="0" destOrd="0" presId="urn:microsoft.com/office/officeart/2005/8/layout/process4"/>
    <dgm:cxn modelId="{4698E721-F14E-468A-8D4C-2DC6428AE621}" type="presOf" srcId="{890F8D68-BE84-4DF8-B077-7F24A606442B}" destId="{FC9A70A2-17CA-4178-AB8B-329EDC7AA889}" srcOrd="1" destOrd="0" presId="urn:microsoft.com/office/officeart/2005/8/layout/process4"/>
    <dgm:cxn modelId="{C3F4DC25-85F7-450C-ACBE-3CF579EDFB97}" type="presOf" srcId="{B2902AF4-E265-48F7-A6DC-514F3D9FB006}" destId="{43AA6798-5BA6-460D-9533-E6371F4A6F34}" srcOrd="1" destOrd="0" presId="urn:microsoft.com/office/officeart/2005/8/layout/process4"/>
    <dgm:cxn modelId="{980C7B2D-01D9-4D1E-86D1-AD1844FD9C24}" srcId="{42714AA1-A750-49A5-9673-137EC3579DC7}" destId="{8DA8B479-FB10-4DD2-9468-D149B67A88A3}" srcOrd="3" destOrd="0" parTransId="{8F8E9857-A48F-4F53-A046-EB3C34C5EC0E}" sibTransId="{3A4BC619-DBE4-437B-8B84-C0E6896E30B3}"/>
    <dgm:cxn modelId="{DBA4AF33-77BA-4F8C-8D7D-8853B97E669F}" srcId="{8D93A45D-A04D-4491-8615-6770580C3EC9}" destId="{D7AFA48A-7BEE-43B0-A0BD-085B415A50C1}" srcOrd="0" destOrd="0" parTransId="{93A4253E-C83F-4923-BF8A-535A98FEBC25}" sibTransId="{FC1C5E02-63FD-4488-845B-4CC8795D0E48}"/>
    <dgm:cxn modelId="{F840663E-AEE2-4436-B8F9-65C5F028531F}" srcId="{42714AA1-A750-49A5-9673-137EC3579DC7}" destId="{8D93A45D-A04D-4491-8615-6770580C3EC9}" srcOrd="0" destOrd="0" parTransId="{3C0FBF7A-4D07-49BD-A87D-24C577890D28}" sibTransId="{B7683D7C-BDD9-4790-BC7D-A456B3776277}"/>
    <dgm:cxn modelId="{C9CA9D3F-FD27-45C9-AAE9-C9DBB0FA35C6}" type="presOf" srcId="{890F8D68-BE84-4DF8-B077-7F24A606442B}" destId="{A4614C0A-6A81-4852-AE8D-3CFA68E262C1}" srcOrd="0" destOrd="0" presId="urn:microsoft.com/office/officeart/2005/8/layout/process4"/>
    <dgm:cxn modelId="{393F2440-4C15-4652-AC02-5A097AF7F946}" type="presOf" srcId="{8D93A45D-A04D-4491-8615-6770580C3EC9}" destId="{A745EEDA-D31E-446B-B859-8EE1D83D38C0}" srcOrd="0" destOrd="0" presId="urn:microsoft.com/office/officeart/2005/8/layout/process4"/>
    <dgm:cxn modelId="{D21D454A-0C16-4C71-A5EC-4F678FAD6FEB}" type="presOf" srcId="{8DA8B479-FB10-4DD2-9468-D149B67A88A3}" destId="{78E52718-4440-4E98-BA71-BD815D1A2E0C}" srcOrd="1" destOrd="0" presId="urn:microsoft.com/office/officeart/2005/8/layout/process4"/>
    <dgm:cxn modelId="{6812D34B-3C5A-47A3-AB36-ACFC7B9BBE8D}" type="presOf" srcId="{42714AA1-A750-49A5-9673-137EC3579DC7}" destId="{A2987CA2-FB71-4439-B0F7-0FC871EB50CA}" srcOrd="0" destOrd="0" presId="urn:microsoft.com/office/officeart/2005/8/layout/process4"/>
    <dgm:cxn modelId="{C942A04D-13D9-4F0F-90D9-0A6A45EEDE9F}" type="presOf" srcId="{51D126FD-FEFB-42B7-AF1F-7213EB538588}" destId="{3E1AF0F4-E3F7-4A00-BF19-04C0EA934977}" srcOrd="0" destOrd="0" presId="urn:microsoft.com/office/officeart/2005/8/layout/process4"/>
    <dgm:cxn modelId="{18999D6F-E89C-402D-86C9-AAA7C6A687A2}" type="presOf" srcId="{D7AFA48A-7BEE-43B0-A0BD-085B415A50C1}" destId="{1CAAC376-C6DE-45DF-AB82-E1A72894DDB8}" srcOrd="0" destOrd="0" presId="urn:microsoft.com/office/officeart/2005/8/layout/process4"/>
    <dgm:cxn modelId="{A351D07B-AC37-429D-A9AE-E747F7E4FA4D}" srcId="{8DA8B479-FB10-4DD2-9468-D149B67A88A3}" destId="{51D126FD-FEFB-42B7-AF1F-7213EB538588}" srcOrd="0" destOrd="0" parTransId="{80BD7644-AF8B-4EFB-81C5-7F0620B6C4B2}" sibTransId="{AB39D2E1-C38E-439A-8C36-D29BF3B2610D}"/>
    <dgm:cxn modelId="{BF94AE9E-E417-4475-838D-D646DED0B91A}" type="presOf" srcId="{8D93A45D-A04D-4491-8615-6770580C3EC9}" destId="{8A72890E-F114-49DE-894A-27875B45E1B4}" srcOrd="1" destOrd="0" presId="urn:microsoft.com/office/officeart/2005/8/layout/process4"/>
    <dgm:cxn modelId="{45EC43A7-1DE8-4F3D-88FA-AA7559DDA52A}" type="presOf" srcId="{B2902AF4-E265-48F7-A6DC-514F3D9FB006}" destId="{C2F4B1B0-96D0-4D9C-8BE2-D78D261CDBC0}" srcOrd="0" destOrd="0" presId="urn:microsoft.com/office/officeart/2005/8/layout/process4"/>
    <dgm:cxn modelId="{074267A7-2E3F-4FE8-9776-8A275A64F68B}" srcId="{42714AA1-A750-49A5-9673-137EC3579DC7}" destId="{890F8D68-BE84-4DF8-B077-7F24A606442B}" srcOrd="1" destOrd="0" parTransId="{505097E8-A564-45B7-8C0E-1916801D5975}" sibTransId="{81CF56B3-F9B2-452C-9064-274256C347CF}"/>
    <dgm:cxn modelId="{706B82B9-9EF4-4D62-9BCF-4B797D69EFC2}" type="presOf" srcId="{8DA8B479-FB10-4DD2-9468-D149B67A88A3}" destId="{439EBF15-8CF6-4AD0-A7BA-31C92118C2CA}" srcOrd="0" destOrd="0" presId="urn:microsoft.com/office/officeart/2005/8/layout/process4"/>
    <dgm:cxn modelId="{B78AD6BA-991B-4060-A572-310E81EC9FCA}" type="presOf" srcId="{8243CC9D-0111-496F-8049-BD9DF026F704}" destId="{550A970E-F194-41C1-A91C-C049D507469B}" srcOrd="0" destOrd="0" presId="urn:microsoft.com/office/officeart/2005/8/layout/process4"/>
    <dgm:cxn modelId="{93504BCD-F1AE-4FEF-8523-060372683A08}" srcId="{42714AA1-A750-49A5-9673-137EC3579DC7}" destId="{B2902AF4-E265-48F7-A6DC-514F3D9FB006}" srcOrd="2" destOrd="0" parTransId="{1D4FCA77-FC44-4408-9CFD-A946881A644B}" sibTransId="{0146547D-43F8-4A5E-BF7B-AF798614BEEE}"/>
    <dgm:cxn modelId="{AD8A91F2-B647-4178-811E-8DC0F9135615}" srcId="{890F8D68-BE84-4DF8-B077-7F24A606442B}" destId="{8243CC9D-0111-496F-8049-BD9DF026F704}" srcOrd="0" destOrd="0" parTransId="{9D98DEC5-777B-481E-AE92-1A4D94BFAAE4}" sibTransId="{D020BA57-7924-430D-89EF-8647084A118F}"/>
    <dgm:cxn modelId="{9165FFF7-75CB-4A77-B645-C3C14E80CF3F}" srcId="{B2902AF4-E265-48F7-A6DC-514F3D9FB006}" destId="{592CD84C-6C29-4392-B654-E8B73B75AC71}" srcOrd="0" destOrd="0" parTransId="{C1EE27A4-DFAA-49F1-B59E-852511200C95}" sibTransId="{B19B41DE-F31B-4A0A-B434-45C06964F169}"/>
    <dgm:cxn modelId="{4A065099-E086-4D0F-A3A7-62C9D528D095}" type="presParOf" srcId="{A2987CA2-FB71-4439-B0F7-0FC871EB50CA}" destId="{63A3FEAC-A03A-42A8-8223-012D382AC3C0}" srcOrd="0" destOrd="0" presId="urn:microsoft.com/office/officeart/2005/8/layout/process4"/>
    <dgm:cxn modelId="{8EFC388B-8637-4A82-9BB7-E192A78FE4C5}" type="presParOf" srcId="{63A3FEAC-A03A-42A8-8223-012D382AC3C0}" destId="{439EBF15-8CF6-4AD0-A7BA-31C92118C2CA}" srcOrd="0" destOrd="0" presId="urn:microsoft.com/office/officeart/2005/8/layout/process4"/>
    <dgm:cxn modelId="{162007FA-C75A-47C0-933E-84B432190FD8}" type="presParOf" srcId="{63A3FEAC-A03A-42A8-8223-012D382AC3C0}" destId="{78E52718-4440-4E98-BA71-BD815D1A2E0C}" srcOrd="1" destOrd="0" presId="urn:microsoft.com/office/officeart/2005/8/layout/process4"/>
    <dgm:cxn modelId="{EED613C9-E64A-4E7E-B8C3-E08301C6788C}" type="presParOf" srcId="{63A3FEAC-A03A-42A8-8223-012D382AC3C0}" destId="{01860351-56D1-4D48-AE42-A629DC7CA915}" srcOrd="2" destOrd="0" presId="urn:microsoft.com/office/officeart/2005/8/layout/process4"/>
    <dgm:cxn modelId="{FEDB609F-E327-4C34-BDEB-AC6A0D330373}" type="presParOf" srcId="{01860351-56D1-4D48-AE42-A629DC7CA915}" destId="{3E1AF0F4-E3F7-4A00-BF19-04C0EA934977}" srcOrd="0" destOrd="0" presId="urn:microsoft.com/office/officeart/2005/8/layout/process4"/>
    <dgm:cxn modelId="{35F69523-2EC0-4364-842D-D79A3FB22F00}" type="presParOf" srcId="{A2987CA2-FB71-4439-B0F7-0FC871EB50CA}" destId="{E36A0618-7828-46E0-970F-7D6BDBEF509E}" srcOrd="1" destOrd="0" presId="urn:microsoft.com/office/officeart/2005/8/layout/process4"/>
    <dgm:cxn modelId="{846195FC-4F35-4EF4-AC64-038FFC16BC18}" type="presParOf" srcId="{A2987CA2-FB71-4439-B0F7-0FC871EB50CA}" destId="{F2943745-6D43-4096-9280-7918D5D37B6B}" srcOrd="2" destOrd="0" presId="urn:microsoft.com/office/officeart/2005/8/layout/process4"/>
    <dgm:cxn modelId="{BACA6129-B2A8-412E-BF8E-8858177D2FDF}" type="presParOf" srcId="{F2943745-6D43-4096-9280-7918D5D37B6B}" destId="{C2F4B1B0-96D0-4D9C-8BE2-D78D261CDBC0}" srcOrd="0" destOrd="0" presId="urn:microsoft.com/office/officeart/2005/8/layout/process4"/>
    <dgm:cxn modelId="{EBC5D5A0-1FD2-4355-AA8C-C4B34EF5C74C}" type="presParOf" srcId="{F2943745-6D43-4096-9280-7918D5D37B6B}" destId="{43AA6798-5BA6-460D-9533-E6371F4A6F34}" srcOrd="1" destOrd="0" presId="urn:microsoft.com/office/officeart/2005/8/layout/process4"/>
    <dgm:cxn modelId="{BD8C3316-5A78-48F0-8249-4719382A1398}" type="presParOf" srcId="{F2943745-6D43-4096-9280-7918D5D37B6B}" destId="{0C7D80F1-2B15-441D-9108-9534F2396058}" srcOrd="2" destOrd="0" presId="urn:microsoft.com/office/officeart/2005/8/layout/process4"/>
    <dgm:cxn modelId="{144DC05B-7EB3-45EE-B394-2D0217385186}" type="presParOf" srcId="{0C7D80F1-2B15-441D-9108-9534F2396058}" destId="{20462140-5EAC-46AD-8522-EC2AE443D53D}" srcOrd="0" destOrd="0" presId="urn:microsoft.com/office/officeart/2005/8/layout/process4"/>
    <dgm:cxn modelId="{9B0108B1-922F-491C-82E0-B7C801B79D5D}" type="presParOf" srcId="{A2987CA2-FB71-4439-B0F7-0FC871EB50CA}" destId="{3861E406-8D5F-4749-9C14-71B900381863}" srcOrd="3" destOrd="0" presId="urn:microsoft.com/office/officeart/2005/8/layout/process4"/>
    <dgm:cxn modelId="{4ED81EF7-72D6-4EFA-9041-5DA80A673E35}" type="presParOf" srcId="{A2987CA2-FB71-4439-B0F7-0FC871EB50CA}" destId="{78D7293E-ACE0-4018-8CAC-15F60A74D721}" srcOrd="4" destOrd="0" presId="urn:microsoft.com/office/officeart/2005/8/layout/process4"/>
    <dgm:cxn modelId="{D129E4F2-5D5C-4ECC-BAD4-7EDE02E5E64F}" type="presParOf" srcId="{78D7293E-ACE0-4018-8CAC-15F60A74D721}" destId="{A4614C0A-6A81-4852-AE8D-3CFA68E262C1}" srcOrd="0" destOrd="0" presId="urn:microsoft.com/office/officeart/2005/8/layout/process4"/>
    <dgm:cxn modelId="{89F5C9F0-D2DF-4E99-8436-1747AA4C34F3}" type="presParOf" srcId="{78D7293E-ACE0-4018-8CAC-15F60A74D721}" destId="{FC9A70A2-17CA-4178-AB8B-329EDC7AA889}" srcOrd="1" destOrd="0" presId="urn:microsoft.com/office/officeart/2005/8/layout/process4"/>
    <dgm:cxn modelId="{F2173D07-1215-4AD8-9230-EF813E4CA60D}" type="presParOf" srcId="{78D7293E-ACE0-4018-8CAC-15F60A74D721}" destId="{524C80C5-CD4A-449C-B659-1C4ECB146977}" srcOrd="2" destOrd="0" presId="urn:microsoft.com/office/officeart/2005/8/layout/process4"/>
    <dgm:cxn modelId="{346DC7CC-9CA9-43C7-ACCE-D2C9831CA405}" type="presParOf" srcId="{524C80C5-CD4A-449C-B659-1C4ECB146977}" destId="{550A970E-F194-41C1-A91C-C049D507469B}" srcOrd="0" destOrd="0" presId="urn:microsoft.com/office/officeart/2005/8/layout/process4"/>
    <dgm:cxn modelId="{73479C7F-EAE4-4C41-BB6A-3FB298B46354}" type="presParOf" srcId="{A2987CA2-FB71-4439-B0F7-0FC871EB50CA}" destId="{333D7A16-1D46-40F7-9567-686703B3AA46}" srcOrd="5" destOrd="0" presId="urn:microsoft.com/office/officeart/2005/8/layout/process4"/>
    <dgm:cxn modelId="{3F0EEDA0-48BD-4CAA-B0B8-BE5E3AF71861}" type="presParOf" srcId="{A2987CA2-FB71-4439-B0F7-0FC871EB50CA}" destId="{672E19C5-3FB6-4074-B6D6-832B3BE27279}" srcOrd="6" destOrd="0" presId="urn:microsoft.com/office/officeart/2005/8/layout/process4"/>
    <dgm:cxn modelId="{2B806CA3-1E11-41C5-A212-643C0CED107F}" type="presParOf" srcId="{672E19C5-3FB6-4074-B6D6-832B3BE27279}" destId="{A745EEDA-D31E-446B-B859-8EE1D83D38C0}" srcOrd="0" destOrd="0" presId="urn:microsoft.com/office/officeart/2005/8/layout/process4"/>
    <dgm:cxn modelId="{63A7B895-227D-46CE-8693-4FF3140E8DF8}" type="presParOf" srcId="{672E19C5-3FB6-4074-B6D6-832B3BE27279}" destId="{8A72890E-F114-49DE-894A-27875B45E1B4}" srcOrd="1" destOrd="0" presId="urn:microsoft.com/office/officeart/2005/8/layout/process4"/>
    <dgm:cxn modelId="{A76CCF24-F918-4246-BB52-DE619D6B5B2D}" type="presParOf" srcId="{672E19C5-3FB6-4074-B6D6-832B3BE27279}" destId="{025CDCD5-57F6-4EFC-807C-436958B7BA0A}" srcOrd="2" destOrd="0" presId="urn:microsoft.com/office/officeart/2005/8/layout/process4"/>
    <dgm:cxn modelId="{8152EC11-D500-4059-8485-B6529DCCDEF7}" type="presParOf" srcId="{025CDCD5-57F6-4EFC-807C-436958B7BA0A}" destId="{1CAAC376-C6DE-45DF-AB82-E1A72894DDB8}"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714AA1-A750-49A5-9673-137EC3579DC7}" type="doc">
      <dgm:prSet loTypeId="urn:microsoft.com/office/officeart/2005/8/layout/process1" loCatId="process" qsTypeId="urn:microsoft.com/office/officeart/2005/8/quickstyle/simple1" qsCatId="simple" csTypeId="urn:microsoft.com/office/officeart/2005/8/colors/colorful4" csCatId="colorful" phldr="1"/>
      <dgm:spPr/>
      <dgm:t>
        <a:bodyPr/>
        <a:lstStyle/>
        <a:p>
          <a:endParaRPr lang="en-US"/>
        </a:p>
      </dgm:t>
    </dgm:pt>
    <dgm:pt modelId="{B2902AF4-E265-48F7-A6DC-514F3D9FB006}">
      <dgm:prSet custT="1"/>
      <dgm:spPr>
        <a:xfrm rot="5400000">
          <a:off x="-265310" y="1833625"/>
          <a:ext cx="1768735" cy="1238114"/>
        </a:xfrm>
      </dgm:spPr>
      <dgm:t>
        <a:bodyPr/>
        <a:lstStyle/>
        <a:p>
          <a:r>
            <a:rPr lang="en-US" sz="2400" b="1" dirty="0">
              <a:latin typeface="+mj-lt"/>
              <a:ea typeface="+mn-ea"/>
              <a:cs typeface="+mn-cs"/>
            </a:rPr>
            <a:t>Supervisor reviews naïve coding </a:t>
          </a:r>
          <a:endParaRPr lang="en-US" sz="1400" b="1" dirty="0">
            <a:latin typeface="+mj-lt"/>
            <a:ea typeface="+mn-ea"/>
            <a:cs typeface="+mn-cs"/>
          </a:endParaRPr>
        </a:p>
      </dgm:t>
    </dgm:pt>
    <dgm:pt modelId="{1D4FCA77-FC44-4408-9CFD-A946881A644B}" type="parTrans" cxnId="{93504BCD-F1AE-4FEF-8523-060372683A08}">
      <dgm:prSet/>
      <dgm:spPr/>
      <dgm:t>
        <a:bodyPr/>
        <a:lstStyle/>
        <a:p>
          <a:endParaRPr lang="en-US" b="1">
            <a:latin typeface="+mj-lt"/>
          </a:endParaRPr>
        </a:p>
      </dgm:t>
    </dgm:pt>
    <dgm:pt modelId="{0146547D-43F8-4A5E-BF7B-AF798614BEEE}" type="sibTrans" cxnId="{93504BCD-F1AE-4FEF-8523-060372683A08}">
      <dgm:prSet/>
      <dgm:spPr/>
      <dgm:t>
        <a:bodyPr/>
        <a:lstStyle/>
        <a:p>
          <a:endParaRPr lang="en-US" b="1">
            <a:latin typeface="+mj-lt"/>
          </a:endParaRPr>
        </a:p>
      </dgm:t>
    </dgm:pt>
    <dgm:pt modelId="{890F8D68-BE84-4DF8-B077-7F24A606442B}">
      <dgm:prSet phldrT="[Text]" custT="1"/>
      <dgm:spPr>
        <a:xfrm rot="5400000">
          <a:off x="-265310" y="265310"/>
          <a:ext cx="1768735" cy="1238114"/>
        </a:xfrm>
      </dgm:spPr>
      <dgm:t>
        <a:bodyPr/>
        <a:lstStyle/>
        <a:p>
          <a:r>
            <a:rPr lang="en-US" sz="2400" b="1" dirty="0">
              <a:latin typeface="+mj-lt"/>
              <a:ea typeface="+mn-ea"/>
              <a:cs typeface="+mn-cs"/>
            </a:rPr>
            <a:t>Supervisor assigns naïve coding</a:t>
          </a:r>
          <a:endParaRPr lang="en-US" sz="1800" b="1" dirty="0">
            <a:latin typeface="+mj-lt"/>
            <a:ea typeface="+mn-ea"/>
            <a:cs typeface="+mn-cs"/>
          </a:endParaRPr>
        </a:p>
      </dgm:t>
    </dgm:pt>
    <dgm:pt modelId="{81CF56B3-F9B2-452C-9064-274256C347CF}" type="sibTrans" cxnId="{074267A7-2E3F-4FE8-9776-8A275A64F68B}">
      <dgm:prSet/>
      <dgm:spPr/>
      <dgm:t>
        <a:bodyPr/>
        <a:lstStyle/>
        <a:p>
          <a:endParaRPr lang="en-US" b="1">
            <a:latin typeface="+mj-lt"/>
          </a:endParaRPr>
        </a:p>
      </dgm:t>
    </dgm:pt>
    <dgm:pt modelId="{505097E8-A564-45B7-8C0E-1916801D5975}" type="parTrans" cxnId="{074267A7-2E3F-4FE8-9776-8A275A64F68B}">
      <dgm:prSet/>
      <dgm:spPr/>
      <dgm:t>
        <a:bodyPr/>
        <a:lstStyle/>
        <a:p>
          <a:endParaRPr lang="en-US" b="1">
            <a:latin typeface="+mj-lt"/>
          </a:endParaRPr>
        </a:p>
      </dgm:t>
    </dgm:pt>
    <dgm:pt modelId="{8DA8B479-FB10-4DD2-9468-D149B67A88A3}">
      <dgm:prSet custT="1"/>
      <dgm:spPr>
        <a:xfrm rot="5400000">
          <a:off x="-265310" y="3421626"/>
          <a:ext cx="1768735" cy="1238114"/>
        </a:xfrm>
      </dgm:spPr>
      <dgm:t>
        <a:bodyPr/>
        <a:lstStyle/>
        <a:p>
          <a:r>
            <a:rPr lang="en-US" sz="2400" b="1">
              <a:latin typeface="+mj-lt"/>
              <a:ea typeface="+mn-ea"/>
              <a:cs typeface="+mn-cs"/>
            </a:rPr>
            <a:t>Team resolves divergences</a:t>
          </a:r>
          <a:endParaRPr lang="en-US" sz="2000" b="1" dirty="0">
            <a:latin typeface="+mj-lt"/>
            <a:ea typeface="+mn-ea"/>
            <a:cs typeface="+mn-cs"/>
          </a:endParaRPr>
        </a:p>
      </dgm:t>
    </dgm:pt>
    <dgm:pt modelId="{8F8E9857-A48F-4F53-A046-EB3C34C5EC0E}" type="parTrans" cxnId="{980C7B2D-01D9-4D1E-86D1-AD1844FD9C24}">
      <dgm:prSet/>
      <dgm:spPr/>
      <dgm:t>
        <a:bodyPr/>
        <a:lstStyle/>
        <a:p>
          <a:endParaRPr lang="en-US" b="1">
            <a:latin typeface="+mj-lt"/>
          </a:endParaRPr>
        </a:p>
      </dgm:t>
    </dgm:pt>
    <dgm:pt modelId="{3A4BC619-DBE4-437B-8B84-C0E6896E30B3}" type="sibTrans" cxnId="{980C7B2D-01D9-4D1E-86D1-AD1844FD9C24}">
      <dgm:prSet/>
      <dgm:spPr/>
      <dgm:t>
        <a:bodyPr/>
        <a:lstStyle/>
        <a:p>
          <a:endParaRPr lang="en-US" b="1">
            <a:latin typeface="+mj-lt"/>
          </a:endParaRPr>
        </a:p>
      </dgm:t>
    </dgm:pt>
    <dgm:pt modelId="{2FDD705C-F7E1-0C4B-B1A3-BC00383E5615}" type="pres">
      <dgm:prSet presAssocID="{42714AA1-A750-49A5-9673-137EC3579DC7}" presName="Name0" presStyleCnt="0">
        <dgm:presLayoutVars>
          <dgm:dir/>
          <dgm:resizeHandles val="exact"/>
        </dgm:presLayoutVars>
      </dgm:prSet>
      <dgm:spPr/>
    </dgm:pt>
    <dgm:pt modelId="{009D5D02-517C-1F4A-97A1-35D948E8DB53}" type="pres">
      <dgm:prSet presAssocID="{890F8D68-BE84-4DF8-B077-7F24A606442B}" presName="node" presStyleLbl="node1" presStyleIdx="0" presStyleCnt="3">
        <dgm:presLayoutVars>
          <dgm:bulletEnabled val="1"/>
        </dgm:presLayoutVars>
      </dgm:prSet>
      <dgm:spPr>
        <a:prstGeom prst="rect">
          <a:avLst/>
        </a:prstGeom>
      </dgm:spPr>
    </dgm:pt>
    <dgm:pt modelId="{73034915-AE43-5140-9EEA-C45AD498E0B8}" type="pres">
      <dgm:prSet presAssocID="{81CF56B3-F9B2-452C-9064-274256C347CF}" presName="sibTrans" presStyleLbl="sibTrans2D1" presStyleIdx="0" presStyleCnt="2"/>
      <dgm:spPr/>
    </dgm:pt>
    <dgm:pt modelId="{9E1C57F9-7401-D442-9177-E64A38142643}" type="pres">
      <dgm:prSet presAssocID="{81CF56B3-F9B2-452C-9064-274256C347CF}" presName="connectorText" presStyleLbl="sibTrans2D1" presStyleIdx="0" presStyleCnt="2"/>
      <dgm:spPr/>
    </dgm:pt>
    <dgm:pt modelId="{374FB52A-8A50-E24E-803B-A5E464382691}" type="pres">
      <dgm:prSet presAssocID="{B2902AF4-E265-48F7-A6DC-514F3D9FB006}" presName="node" presStyleLbl="node1" presStyleIdx="1" presStyleCnt="3">
        <dgm:presLayoutVars>
          <dgm:bulletEnabled val="1"/>
        </dgm:presLayoutVars>
      </dgm:prSet>
      <dgm:spPr>
        <a:prstGeom prst="rect">
          <a:avLst/>
        </a:prstGeom>
      </dgm:spPr>
    </dgm:pt>
    <dgm:pt modelId="{9B230825-4966-FA4D-8FC6-C50277345AB6}" type="pres">
      <dgm:prSet presAssocID="{0146547D-43F8-4A5E-BF7B-AF798614BEEE}" presName="sibTrans" presStyleLbl="sibTrans2D1" presStyleIdx="1" presStyleCnt="2"/>
      <dgm:spPr/>
    </dgm:pt>
    <dgm:pt modelId="{38EAD09C-E1E0-9444-8AC1-D5A6626D9483}" type="pres">
      <dgm:prSet presAssocID="{0146547D-43F8-4A5E-BF7B-AF798614BEEE}" presName="connectorText" presStyleLbl="sibTrans2D1" presStyleIdx="1" presStyleCnt="2"/>
      <dgm:spPr/>
    </dgm:pt>
    <dgm:pt modelId="{CD548318-8A73-3E40-9E84-5B8C46E947AE}" type="pres">
      <dgm:prSet presAssocID="{8DA8B479-FB10-4DD2-9468-D149B67A88A3}" presName="node" presStyleLbl="node1" presStyleIdx="2" presStyleCnt="3">
        <dgm:presLayoutVars>
          <dgm:bulletEnabled val="1"/>
        </dgm:presLayoutVars>
      </dgm:prSet>
      <dgm:spPr>
        <a:prstGeom prst="rect">
          <a:avLst/>
        </a:prstGeom>
      </dgm:spPr>
    </dgm:pt>
  </dgm:ptLst>
  <dgm:cxnLst>
    <dgm:cxn modelId="{C527BF29-1826-494C-8C3A-AD43E475447E}" type="presOf" srcId="{81CF56B3-F9B2-452C-9064-274256C347CF}" destId="{9E1C57F9-7401-D442-9177-E64A38142643}" srcOrd="1" destOrd="0" presId="urn:microsoft.com/office/officeart/2005/8/layout/process1"/>
    <dgm:cxn modelId="{980C7B2D-01D9-4D1E-86D1-AD1844FD9C24}" srcId="{42714AA1-A750-49A5-9673-137EC3579DC7}" destId="{8DA8B479-FB10-4DD2-9468-D149B67A88A3}" srcOrd="2" destOrd="0" parTransId="{8F8E9857-A48F-4F53-A046-EB3C34C5EC0E}" sibTransId="{3A4BC619-DBE4-437B-8B84-C0E6896E30B3}"/>
    <dgm:cxn modelId="{05BD683A-8D2E-5A44-B5A0-5147BBB899FA}" type="presOf" srcId="{8DA8B479-FB10-4DD2-9468-D149B67A88A3}" destId="{CD548318-8A73-3E40-9E84-5B8C46E947AE}" srcOrd="0" destOrd="0" presId="urn:microsoft.com/office/officeart/2005/8/layout/process1"/>
    <dgm:cxn modelId="{49240741-7C21-1A44-AD82-A45247C870F1}" type="presOf" srcId="{0146547D-43F8-4A5E-BF7B-AF798614BEEE}" destId="{38EAD09C-E1E0-9444-8AC1-D5A6626D9483}" srcOrd="1" destOrd="0" presId="urn:microsoft.com/office/officeart/2005/8/layout/process1"/>
    <dgm:cxn modelId="{050A0962-FEB5-9344-8A7D-A57FCFC6B78C}" type="presOf" srcId="{0146547D-43F8-4A5E-BF7B-AF798614BEEE}" destId="{9B230825-4966-FA4D-8FC6-C50277345AB6}" srcOrd="0" destOrd="0" presId="urn:microsoft.com/office/officeart/2005/8/layout/process1"/>
    <dgm:cxn modelId="{EACE378F-1420-D445-A222-2851B6E131E7}" type="presOf" srcId="{890F8D68-BE84-4DF8-B077-7F24A606442B}" destId="{009D5D02-517C-1F4A-97A1-35D948E8DB53}" srcOrd="0" destOrd="0" presId="urn:microsoft.com/office/officeart/2005/8/layout/process1"/>
    <dgm:cxn modelId="{01BF20A6-967E-FF4C-AC77-72B815FE4165}" type="presOf" srcId="{B2902AF4-E265-48F7-A6DC-514F3D9FB006}" destId="{374FB52A-8A50-E24E-803B-A5E464382691}" srcOrd="0" destOrd="0" presId="urn:microsoft.com/office/officeart/2005/8/layout/process1"/>
    <dgm:cxn modelId="{074267A7-2E3F-4FE8-9776-8A275A64F68B}" srcId="{42714AA1-A750-49A5-9673-137EC3579DC7}" destId="{890F8D68-BE84-4DF8-B077-7F24A606442B}" srcOrd="0" destOrd="0" parTransId="{505097E8-A564-45B7-8C0E-1916801D5975}" sibTransId="{81CF56B3-F9B2-452C-9064-274256C347CF}"/>
    <dgm:cxn modelId="{248451B3-12DB-6442-96CF-4834098A3118}" type="presOf" srcId="{81CF56B3-F9B2-452C-9064-274256C347CF}" destId="{73034915-AE43-5140-9EEA-C45AD498E0B8}" srcOrd="0" destOrd="0" presId="urn:microsoft.com/office/officeart/2005/8/layout/process1"/>
    <dgm:cxn modelId="{93504BCD-F1AE-4FEF-8523-060372683A08}" srcId="{42714AA1-A750-49A5-9673-137EC3579DC7}" destId="{B2902AF4-E265-48F7-A6DC-514F3D9FB006}" srcOrd="1" destOrd="0" parTransId="{1D4FCA77-FC44-4408-9CFD-A946881A644B}" sibTransId="{0146547D-43F8-4A5E-BF7B-AF798614BEEE}"/>
    <dgm:cxn modelId="{9434A2EC-2618-884F-8D35-1B74B38F6F9E}" type="presOf" srcId="{42714AA1-A750-49A5-9673-137EC3579DC7}" destId="{2FDD705C-F7E1-0C4B-B1A3-BC00383E5615}" srcOrd="0" destOrd="0" presId="urn:microsoft.com/office/officeart/2005/8/layout/process1"/>
    <dgm:cxn modelId="{29F82DBA-8189-8347-91D6-197171DA3CEE}" type="presParOf" srcId="{2FDD705C-F7E1-0C4B-B1A3-BC00383E5615}" destId="{009D5D02-517C-1F4A-97A1-35D948E8DB53}" srcOrd="0" destOrd="0" presId="urn:microsoft.com/office/officeart/2005/8/layout/process1"/>
    <dgm:cxn modelId="{4D55EE2A-FA86-A245-8669-1E14B0F11DFD}" type="presParOf" srcId="{2FDD705C-F7E1-0C4B-B1A3-BC00383E5615}" destId="{73034915-AE43-5140-9EEA-C45AD498E0B8}" srcOrd="1" destOrd="0" presId="urn:microsoft.com/office/officeart/2005/8/layout/process1"/>
    <dgm:cxn modelId="{269708F6-A689-0F4A-8D3B-693BD5016510}" type="presParOf" srcId="{73034915-AE43-5140-9EEA-C45AD498E0B8}" destId="{9E1C57F9-7401-D442-9177-E64A38142643}" srcOrd="0" destOrd="0" presId="urn:microsoft.com/office/officeart/2005/8/layout/process1"/>
    <dgm:cxn modelId="{E29C5074-15FC-C34E-8AFE-62E870D74B03}" type="presParOf" srcId="{2FDD705C-F7E1-0C4B-B1A3-BC00383E5615}" destId="{374FB52A-8A50-E24E-803B-A5E464382691}" srcOrd="2" destOrd="0" presId="urn:microsoft.com/office/officeart/2005/8/layout/process1"/>
    <dgm:cxn modelId="{41C2559E-D599-1D48-82E0-7D4886B63873}" type="presParOf" srcId="{2FDD705C-F7E1-0C4B-B1A3-BC00383E5615}" destId="{9B230825-4966-FA4D-8FC6-C50277345AB6}" srcOrd="3" destOrd="0" presId="urn:microsoft.com/office/officeart/2005/8/layout/process1"/>
    <dgm:cxn modelId="{B25ACDFE-A229-FC46-B3B9-9C6D78A78654}" type="presParOf" srcId="{9B230825-4966-FA4D-8FC6-C50277345AB6}" destId="{38EAD09C-E1E0-9444-8AC1-D5A6626D9483}" srcOrd="0" destOrd="0" presId="urn:microsoft.com/office/officeart/2005/8/layout/process1"/>
    <dgm:cxn modelId="{BFB9C19E-A63D-AB46-B8E2-12D6CEC2D35C}" type="presParOf" srcId="{2FDD705C-F7E1-0C4B-B1A3-BC00383E5615}" destId="{CD548318-8A73-3E40-9E84-5B8C46E947AE}"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E52718-4440-4E98-BA71-BD815D1A2E0C}">
      <dsp:nvSpPr>
        <dsp:cNvPr id="0" name=""/>
        <dsp:cNvSpPr/>
      </dsp:nvSpPr>
      <dsp:spPr>
        <a:xfrm>
          <a:off x="0" y="3096834"/>
          <a:ext cx="5618570" cy="67751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mj-lt"/>
              <a:ea typeface="+mn-ea"/>
              <a:cs typeface="+mn-cs"/>
            </a:rPr>
            <a:t>4</a:t>
          </a:r>
        </a:p>
      </dsp:txBody>
      <dsp:txXfrm>
        <a:off x="182928" y="3096834"/>
        <a:ext cx="5252714" cy="365856"/>
      </dsp:txXfrm>
    </dsp:sp>
    <dsp:sp modelId="{3E1AF0F4-E3F7-4A00-BF19-04C0EA934977}">
      <dsp:nvSpPr>
        <dsp:cNvPr id="0" name=""/>
        <dsp:cNvSpPr/>
      </dsp:nvSpPr>
      <dsp:spPr>
        <a:xfrm>
          <a:off x="0" y="3449140"/>
          <a:ext cx="5618570" cy="311655"/>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mj-lt"/>
              <a:ea typeface="+mn-ea"/>
              <a:cs typeface="+mn-cs"/>
            </a:rPr>
            <a:t>Team resolves divergences</a:t>
          </a:r>
        </a:p>
      </dsp:txBody>
      <dsp:txXfrm>
        <a:off x="15214" y="3464354"/>
        <a:ext cx="5588142" cy="296441"/>
      </dsp:txXfrm>
    </dsp:sp>
    <dsp:sp modelId="{43AA6798-5BA6-460D-9533-E6371F4A6F34}">
      <dsp:nvSpPr>
        <dsp:cNvPr id="0" name=""/>
        <dsp:cNvSpPr/>
      </dsp:nvSpPr>
      <dsp:spPr>
        <a:xfrm rot="10800000">
          <a:off x="0" y="2064984"/>
          <a:ext cx="5618570" cy="1042013"/>
        </a:xfrm>
        <a:prstGeom prst="upArrowCallou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mj-lt"/>
              <a:ea typeface="+mn-ea"/>
              <a:cs typeface="+mn-cs"/>
            </a:rPr>
            <a:t>3</a:t>
          </a:r>
          <a:endParaRPr lang="en-US" sz="1200" b="1" kern="1200" dirty="0">
            <a:latin typeface="+mj-lt"/>
            <a:ea typeface="+mn-ea"/>
            <a:cs typeface="+mn-cs"/>
          </a:endParaRPr>
        </a:p>
      </dsp:txBody>
      <dsp:txXfrm rot="-10800000">
        <a:off x="182873" y="2064984"/>
        <a:ext cx="5252824" cy="365746"/>
      </dsp:txXfrm>
    </dsp:sp>
    <dsp:sp modelId="{20462140-5EAC-46AD-8522-EC2AE443D53D}">
      <dsp:nvSpPr>
        <dsp:cNvPr id="0" name=""/>
        <dsp:cNvSpPr/>
      </dsp:nvSpPr>
      <dsp:spPr>
        <a:xfrm>
          <a:off x="0" y="2430730"/>
          <a:ext cx="5618570" cy="311561"/>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mj-lt"/>
              <a:ea typeface="+mn-ea"/>
              <a:cs typeface="+mn-cs"/>
            </a:rPr>
            <a:t>Supervisor reviews redundant coding </a:t>
          </a:r>
        </a:p>
      </dsp:txBody>
      <dsp:txXfrm>
        <a:off x="15209" y="2445939"/>
        <a:ext cx="5588152" cy="296352"/>
      </dsp:txXfrm>
    </dsp:sp>
    <dsp:sp modelId="{FC9A70A2-17CA-4178-AB8B-329EDC7AA889}">
      <dsp:nvSpPr>
        <dsp:cNvPr id="0" name=""/>
        <dsp:cNvSpPr/>
      </dsp:nvSpPr>
      <dsp:spPr>
        <a:xfrm rot="10800000">
          <a:off x="0" y="1033133"/>
          <a:ext cx="5618570" cy="1042013"/>
        </a:xfrm>
        <a:prstGeom prst="upArrowCallou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mj-lt"/>
              <a:ea typeface="+mn-ea"/>
              <a:cs typeface="+mn-cs"/>
            </a:rPr>
            <a:t>2</a:t>
          </a:r>
        </a:p>
      </dsp:txBody>
      <dsp:txXfrm rot="-10800000">
        <a:off x="182873" y="1033133"/>
        <a:ext cx="5252824" cy="365746"/>
      </dsp:txXfrm>
    </dsp:sp>
    <dsp:sp modelId="{550A970E-F194-41C1-A91C-C049D507469B}">
      <dsp:nvSpPr>
        <dsp:cNvPr id="0" name=""/>
        <dsp:cNvSpPr/>
      </dsp:nvSpPr>
      <dsp:spPr>
        <a:xfrm>
          <a:off x="0" y="1398880"/>
          <a:ext cx="5618570" cy="311561"/>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mj-lt"/>
              <a:ea typeface="+mn-ea"/>
              <a:cs typeface="+mn-cs"/>
            </a:rPr>
            <a:t>Researchers code records</a:t>
          </a:r>
        </a:p>
      </dsp:txBody>
      <dsp:txXfrm>
        <a:off x="15209" y="1414089"/>
        <a:ext cx="5588152" cy="296352"/>
      </dsp:txXfrm>
    </dsp:sp>
    <dsp:sp modelId="{8A72890E-F114-49DE-894A-27875B45E1B4}">
      <dsp:nvSpPr>
        <dsp:cNvPr id="0" name=""/>
        <dsp:cNvSpPr/>
      </dsp:nvSpPr>
      <dsp:spPr>
        <a:xfrm rot="10800000">
          <a:off x="0" y="1283"/>
          <a:ext cx="5618570" cy="1042013"/>
        </a:xfrm>
        <a:prstGeom prst="upArrowCallou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mj-lt"/>
              <a:ea typeface="+mn-ea"/>
              <a:cs typeface="+mn-cs"/>
            </a:rPr>
            <a:t>1</a:t>
          </a:r>
        </a:p>
      </dsp:txBody>
      <dsp:txXfrm rot="-10800000">
        <a:off x="182873" y="1283"/>
        <a:ext cx="5252824" cy="365746"/>
      </dsp:txXfrm>
    </dsp:sp>
    <dsp:sp modelId="{1CAAC376-C6DE-45DF-AB82-E1A72894DDB8}">
      <dsp:nvSpPr>
        <dsp:cNvPr id="0" name=""/>
        <dsp:cNvSpPr/>
      </dsp:nvSpPr>
      <dsp:spPr>
        <a:xfrm>
          <a:off x="0" y="367030"/>
          <a:ext cx="5618570" cy="311561"/>
        </a:xfrm>
        <a:prstGeom prst="round2Same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mj-lt"/>
              <a:ea typeface="+mn-ea"/>
              <a:cs typeface="+mn-cs"/>
            </a:rPr>
            <a:t>Supervisor assigns redundant coding</a:t>
          </a:r>
        </a:p>
      </dsp:txBody>
      <dsp:txXfrm>
        <a:off x="15209" y="382239"/>
        <a:ext cx="5588152" cy="2963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9D5D02-517C-1F4A-97A1-35D948E8DB53}">
      <dsp:nvSpPr>
        <dsp:cNvPr id="0" name=""/>
        <dsp:cNvSpPr/>
      </dsp:nvSpPr>
      <dsp:spPr>
        <a:xfrm>
          <a:off x="6917" y="959610"/>
          <a:ext cx="2067543" cy="1298676"/>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mj-lt"/>
              <a:ea typeface="+mn-ea"/>
              <a:cs typeface="+mn-cs"/>
            </a:rPr>
            <a:t>Supervisor assigns naïve coding</a:t>
          </a:r>
          <a:endParaRPr lang="en-US" sz="1800" b="1" kern="1200" dirty="0">
            <a:latin typeface="+mj-lt"/>
            <a:ea typeface="+mn-ea"/>
            <a:cs typeface="+mn-cs"/>
          </a:endParaRPr>
        </a:p>
      </dsp:txBody>
      <dsp:txXfrm>
        <a:off x="6917" y="959610"/>
        <a:ext cx="2067543" cy="1298676"/>
      </dsp:txXfrm>
    </dsp:sp>
    <dsp:sp modelId="{73034915-AE43-5140-9EEA-C45AD498E0B8}">
      <dsp:nvSpPr>
        <dsp:cNvPr id="0" name=""/>
        <dsp:cNvSpPr/>
      </dsp:nvSpPr>
      <dsp:spPr>
        <a:xfrm>
          <a:off x="2281215" y="1352573"/>
          <a:ext cx="438319" cy="512750"/>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b="1" kern="1200">
            <a:latin typeface="+mj-lt"/>
          </a:endParaRPr>
        </a:p>
      </dsp:txBody>
      <dsp:txXfrm>
        <a:off x="2281215" y="1455123"/>
        <a:ext cx="306823" cy="307650"/>
      </dsp:txXfrm>
    </dsp:sp>
    <dsp:sp modelId="{374FB52A-8A50-E24E-803B-A5E464382691}">
      <dsp:nvSpPr>
        <dsp:cNvPr id="0" name=""/>
        <dsp:cNvSpPr/>
      </dsp:nvSpPr>
      <dsp:spPr>
        <a:xfrm>
          <a:off x="2901479" y="959610"/>
          <a:ext cx="2067543" cy="1298676"/>
        </a:xfrm>
        <a:prstGeom prst="rect">
          <a:avLst/>
        </a:prstGeom>
        <a:solidFill>
          <a:schemeClr val="accent4">
            <a:hueOff val="5747"/>
            <a:satOff val="-191"/>
            <a:lumOff val="-1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mj-lt"/>
              <a:ea typeface="+mn-ea"/>
              <a:cs typeface="+mn-cs"/>
            </a:rPr>
            <a:t>Supervisor reviews naïve coding </a:t>
          </a:r>
          <a:endParaRPr lang="en-US" sz="1400" b="1" kern="1200" dirty="0">
            <a:latin typeface="+mj-lt"/>
            <a:ea typeface="+mn-ea"/>
            <a:cs typeface="+mn-cs"/>
          </a:endParaRPr>
        </a:p>
      </dsp:txBody>
      <dsp:txXfrm>
        <a:off x="2901479" y="959610"/>
        <a:ext cx="2067543" cy="1298676"/>
      </dsp:txXfrm>
    </dsp:sp>
    <dsp:sp modelId="{9B230825-4966-FA4D-8FC6-C50277345AB6}">
      <dsp:nvSpPr>
        <dsp:cNvPr id="0" name=""/>
        <dsp:cNvSpPr/>
      </dsp:nvSpPr>
      <dsp:spPr>
        <a:xfrm>
          <a:off x="5175777" y="1352573"/>
          <a:ext cx="438319" cy="512750"/>
        </a:xfrm>
        <a:prstGeom prst="rightArrow">
          <a:avLst>
            <a:gd name="adj1" fmla="val 60000"/>
            <a:gd name="adj2" fmla="val 50000"/>
          </a:avLst>
        </a:prstGeom>
        <a:solidFill>
          <a:schemeClr val="accent4">
            <a:hueOff val="11494"/>
            <a:satOff val="-383"/>
            <a:lumOff val="-2431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b="1" kern="1200">
            <a:latin typeface="+mj-lt"/>
          </a:endParaRPr>
        </a:p>
      </dsp:txBody>
      <dsp:txXfrm>
        <a:off x="5175777" y="1455123"/>
        <a:ext cx="306823" cy="307650"/>
      </dsp:txXfrm>
    </dsp:sp>
    <dsp:sp modelId="{CD548318-8A73-3E40-9E84-5B8C46E947AE}">
      <dsp:nvSpPr>
        <dsp:cNvPr id="0" name=""/>
        <dsp:cNvSpPr/>
      </dsp:nvSpPr>
      <dsp:spPr>
        <a:xfrm>
          <a:off x="5796040" y="959610"/>
          <a:ext cx="2067543" cy="1298676"/>
        </a:xfrm>
        <a:prstGeom prst="rect">
          <a:avLst/>
        </a:prstGeom>
        <a:solidFill>
          <a:schemeClr val="accent4">
            <a:hueOff val="11494"/>
            <a:satOff val="-383"/>
            <a:lumOff val="-2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a:latin typeface="+mj-lt"/>
              <a:ea typeface="+mn-ea"/>
              <a:cs typeface="+mn-cs"/>
            </a:rPr>
            <a:t>Team resolves divergences</a:t>
          </a:r>
          <a:endParaRPr lang="en-US" sz="2000" b="1" kern="1200" dirty="0">
            <a:latin typeface="+mj-lt"/>
            <a:ea typeface="+mn-ea"/>
            <a:cs typeface="+mn-cs"/>
          </a:endParaRPr>
        </a:p>
      </dsp:txBody>
      <dsp:txXfrm>
        <a:off x="5796040" y="959610"/>
        <a:ext cx="2067543" cy="1298676"/>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37d7d28136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37d7d28136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37d7d28136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37d7d28136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en-US"/>
          </a:p>
        </p:txBody>
      </p:sp>
    </p:spTree>
    <p:extLst>
      <p:ext uri="{BB962C8B-B14F-4D97-AF65-F5344CB8AC3E}">
        <p14:creationId xmlns:p14="http://schemas.microsoft.com/office/powerpoint/2010/main" val="24974364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defTabSz="933237">
              <a:buNone/>
              <a:defRPr/>
            </a:pPr>
            <a:r>
              <a:rPr lang="en-US" dirty="0"/>
              <a:t>Once the overall rate of divergence</a:t>
            </a:r>
            <a:r>
              <a:rPr lang="en-US" baseline="0" dirty="0"/>
              <a:t> has been calculated, the next step is to classify the errors in the data. Generally, divergences will fall into one of two categories: objective errors or interpretive errors. </a:t>
            </a:r>
          </a:p>
          <a:p>
            <a:pPr defTabSz="933237">
              <a:defRPr/>
            </a:pPr>
            <a:endParaRPr lang="en-US" baseline="0" dirty="0"/>
          </a:p>
          <a:p>
            <a:pPr marL="174982" indent="-174982" defTabSz="933237">
              <a:buFont typeface="Arial" panose="020B0604020202020204" pitchFamily="34" charset="0"/>
              <a:buChar char="•"/>
              <a:defRPr/>
            </a:pPr>
            <a:r>
              <a:rPr lang="en-US" b="1" baseline="0" dirty="0"/>
              <a:t>Objective errors: </a:t>
            </a:r>
            <a:r>
              <a:rPr lang="en-US" b="0" baseline="0" dirty="0"/>
              <a:t>instances when the original coder or the naïve coder answered the question incorrectly. This could be because the coder forgot to answer a question, because of a typo, or because the coder misread a law. </a:t>
            </a:r>
          </a:p>
          <a:p>
            <a:pPr marL="0" indent="0" defTabSz="933237">
              <a:buFont typeface="Arial" panose="020B0604020202020204" pitchFamily="34" charset="0"/>
              <a:buNone/>
              <a:defRPr/>
            </a:pPr>
            <a:r>
              <a:rPr lang="en-US" b="0" baseline="0" dirty="0"/>
              <a:t> </a:t>
            </a:r>
          </a:p>
          <a:p>
            <a:pPr marL="174982" indent="-174982" defTabSz="933237">
              <a:buFont typeface="Arial" panose="020B0604020202020204" pitchFamily="34" charset="0"/>
              <a:buChar char="•"/>
              <a:defRPr/>
            </a:pPr>
            <a:r>
              <a:rPr lang="en-US" b="1" baseline="0" dirty="0"/>
              <a:t>Interpretive errors</a:t>
            </a:r>
            <a:r>
              <a:rPr lang="en-US" b="0" baseline="0" dirty="0"/>
              <a:t>: errors where the coders reasonably came to different conclusions based on a different interpretation of the law. This could happen if two coders defined a key term differently, or if the coding scheme is not yet well defined. </a:t>
            </a:r>
            <a:endParaRPr lang="en-US" b="1" dirty="0"/>
          </a:p>
          <a:p>
            <a:endParaRPr lang="en-US" dirty="0"/>
          </a:p>
          <a:p>
            <a:pPr marL="139700" indent="0">
              <a:buNone/>
            </a:pPr>
            <a:endParaRPr lang="en-US" dirty="0"/>
          </a:p>
        </p:txBody>
      </p:sp>
    </p:spTree>
    <p:extLst>
      <p:ext uri="{BB962C8B-B14F-4D97-AF65-F5344CB8AC3E}">
        <p14:creationId xmlns:p14="http://schemas.microsoft.com/office/powerpoint/2010/main" val="2895005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dirty="0"/>
              <a:t>Questions</a:t>
            </a:r>
            <a:r>
              <a:rPr lang="en-US" baseline="0" dirty="0"/>
              <a:t> can be modified when an unclear question is frequently causing interpretive errors.</a:t>
            </a:r>
          </a:p>
          <a:p>
            <a:pPr marL="139700" indent="0">
              <a:buNone/>
            </a:pPr>
            <a:r>
              <a:rPr lang="en-US" baseline="0" dirty="0"/>
              <a:t>Additional laws can be collected if they clarify an issue that is causing a divergence.</a:t>
            </a:r>
          </a:p>
          <a:p>
            <a:pPr marL="139700" indent="0">
              <a:buNone/>
            </a:pPr>
            <a:r>
              <a:rPr lang="en-US" baseline="0" dirty="0"/>
              <a:t>When a decision has been made about how to interpret a question or responses, it should be recorded in the research protocol document. For more information on the research protocol, please see Module 7, “Publication and Dissemination”.</a:t>
            </a:r>
          </a:p>
          <a:p>
            <a:pPr marL="139700" indent="0">
              <a:buNone/>
            </a:pPr>
            <a:endParaRPr lang="en-US" baseline="0" dirty="0"/>
          </a:p>
          <a:p>
            <a:pPr marL="0" marR="0" lvl="1" indent="0" algn="l" defTabSz="457200" rtl="0" eaLnBrk="1" fontAlgn="auto" latinLnBrk="0" hangingPunct="1">
              <a:lnSpc>
                <a:spcPct val="100000"/>
              </a:lnSpc>
              <a:spcBef>
                <a:spcPts val="0"/>
              </a:spcBef>
              <a:spcAft>
                <a:spcPts val="0"/>
              </a:spcAft>
              <a:buClrTx/>
              <a:buSzTx/>
              <a:buNone/>
              <a:tabLst/>
              <a:defRPr/>
            </a:pPr>
            <a:r>
              <a:rPr lang="en-US" dirty="0"/>
              <a:t>When there is a decision made relating to coding, it should be added to the research protocol. </a:t>
            </a:r>
          </a:p>
          <a:p>
            <a:pPr marL="139700" indent="0">
              <a:buNone/>
            </a:pPr>
            <a:endParaRPr lang="en-US" baseline="0" dirty="0"/>
          </a:p>
          <a:p>
            <a:pPr marL="139700" indent="0">
              <a:buNone/>
            </a:pPr>
            <a:r>
              <a:rPr lang="en-US" b="1" baseline="0" dirty="0"/>
              <a:t>Edit response set </a:t>
            </a:r>
            <a:r>
              <a:rPr lang="en-US" baseline="0" dirty="0"/>
              <a:t>– When editing responses to resolve an interpretive error, new responses can be added based on responses identified in legal text, or the language used for responses can be adjusted for additional clarity. </a:t>
            </a:r>
          </a:p>
          <a:p>
            <a:pPr marL="139700" indent="0">
              <a:buNone/>
            </a:pPr>
            <a:endParaRPr lang="en-US" baseline="0" dirty="0"/>
          </a:p>
          <a:p>
            <a:r>
              <a:rPr lang="en-US" dirty="0"/>
              <a:t>This</a:t>
            </a:r>
            <a:r>
              <a:rPr lang="en-US" baseline="0" dirty="0"/>
              <a:t> meeting can take place in person or remotely, depending on whether the researchers are working from the same location. </a:t>
            </a:r>
          </a:p>
          <a:p>
            <a:endParaRPr lang="en-US" baseline="0" dirty="0"/>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a:t>If a decision was made during original coding that affects previous jurisdictions, researchers have to recode those jurisdictions</a:t>
            </a:r>
          </a:p>
          <a:p>
            <a:endParaRPr lang="en-US" dirty="0"/>
          </a:p>
          <a:p>
            <a:r>
              <a:rPr lang="en-US" dirty="0"/>
              <a:t>Conducting </a:t>
            </a:r>
            <a:r>
              <a:rPr lang="en-US" baseline="0" dirty="0"/>
              <a:t>quality control on a rolling basis as research is being performed (in batches of 10 states at a time) allows early issues to be rectified before the entirety of a project’s research is complete. This also serves to educate the researchers on the complexities of the project, so that later research is facilitated. Initially, there should be a great deal of discussion and quality control, and as divergences are addressed it should become faster and more efficient. </a:t>
            </a:r>
            <a:endParaRPr lang="en-US" dirty="0"/>
          </a:p>
          <a:p>
            <a:pPr marL="139700" indent="0">
              <a:buNone/>
            </a:pPr>
            <a:endParaRPr lang="en-US" baseline="0" dirty="0"/>
          </a:p>
        </p:txBody>
      </p:sp>
    </p:spTree>
    <p:extLst>
      <p:ext uri="{BB962C8B-B14F-4D97-AF65-F5344CB8AC3E}">
        <p14:creationId xmlns:p14="http://schemas.microsoft.com/office/powerpoint/2010/main" val="22480472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Naïve coding happens at the very end of the research process, when the coding scheme is well defined and questions and answers are finalized. </a:t>
            </a:r>
          </a:p>
          <a:p>
            <a:endParaRPr lang="en-US" baseline="0" dirty="0"/>
          </a:p>
          <a:p>
            <a:pPr marL="139700" indent="0">
              <a:buNone/>
            </a:pPr>
            <a:r>
              <a:rPr lang="en-US" baseline="0" dirty="0"/>
              <a:t>For more information on coding specifically, please visit Module 5, Coding the Law. </a:t>
            </a:r>
          </a:p>
          <a:p>
            <a:pPr marL="139700" indent="0">
              <a:buNone/>
            </a:pPr>
            <a:endParaRPr lang="en-US" dirty="0"/>
          </a:p>
        </p:txBody>
      </p:sp>
    </p:spTree>
    <p:extLst>
      <p:ext uri="{BB962C8B-B14F-4D97-AF65-F5344CB8AC3E}">
        <p14:creationId xmlns:p14="http://schemas.microsoft.com/office/powerpoint/2010/main" val="24805970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b="0" dirty="0"/>
              <a:t>The process for Naïve coding is</a:t>
            </a:r>
            <a:r>
              <a:rPr lang="en-US" b="0" baseline="0" dirty="0"/>
              <a:t> nearly identical to the process for redundant coding. The naïve researcher codes 20% of records for the project. Then the supervisor compares the naïve researcher’s responses to the final responses for the project. Finally, the supervisor resolves divergences by meeting with the researchers.</a:t>
            </a:r>
            <a:endParaRPr lang="en-US" b="0" dirty="0"/>
          </a:p>
          <a:p>
            <a:endParaRPr lang="en-US" dirty="0"/>
          </a:p>
        </p:txBody>
      </p:sp>
    </p:spTree>
    <p:extLst>
      <p:ext uri="{BB962C8B-B14F-4D97-AF65-F5344CB8AC3E}">
        <p14:creationId xmlns:p14="http://schemas.microsoft.com/office/powerpoint/2010/main" val="8960140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defTabSz="933237">
              <a:buNone/>
              <a:defRPr/>
            </a:pPr>
            <a:r>
              <a:rPr lang="en-US" dirty="0"/>
              <a:t>A naïve coder will be assigned a percentage of the total records coded. Generally,</a:t>
            </a:r>
            <a:r>
              <a:rPr lang="en-US" baseline="0" dirty="0"/>
              <a:t> 20% of the total records is sufficient to assess the overall quality of the dataset.</a:t>
            </a:r>
          </a:p>
          <a:p>
            <a:pPr marL="139700" indent="0" defTabSz="933237">
              <a:buNone/>
              <a:defRPr/>
            </a:pPr>
            <a:endParaRPr lang="en-US" baseline="0" dirty="0"/>
          </a:p>
          <a:p>
            <a:pPr marL="139700" indent="0" defTabSz="933237">
              <a:buNone/>
              <a:defRPr/>
            </a:pPr>
            <a:r>
              <a:rPr lang="en-US" baseline="0" dirty="0"/>
              <a:t>A majority of original coding means that at least 80% of coding has been completed for the project. </a:t>
            </a:r>
          </a:p>
          <a:p>
            <a:endParaRPr lang="en-US" dirty="0"/>
          </a:p>
        </p:txBody>
      </p:sp>
    </p:spTree>
    <p:extLst>
      <p:ext uri="{BB962C8B-B14F-4D97-AF65-F5344CB8AC3E}">
        <p14:creationId xmlns:p14="http://schemas.microsoft.com/office/powerpoint/2010/main" val="6146306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a:t>The</a:t>
            </a:r>
            <a:r>
              <a:rPr lang="en-US" baseline="0" dirty="0"/>
              <a:t> supervisor should then review naïve coding in the same way that he reviewed redundant coding. A rate of divergence should be calculated, then divergences should be sent to the naïve researcher and the original researcher in a coding review sheet. The researchers should write comments in the coding review sheet to explain their responses. Finally, researchers should meet with the supervisor to discuss outstanding divergences. </a:t>
            </a:r>
            <a:r>
              <a:rPr lang="en-US" dirty="0"/>
              <a:t>Please see our supporting document, “How to Calculate the Rate of Divergence” for</a:t>
            </a:r>
            <a:r>
              <a:rPr lang="en-US" baseline="0" dirty="0"/>
              <a:t> more information.</a:t>
            </a:r>
            <a:endParaRPr lang="en-US" dirty="0"/>
          </a:p>
          <a:p>
            <a:endParaRPr lang="en-US" baseline="0" dirty="0"/>
          </a:p>
          <a:p>
            <a:pPr marL="0" marR="0" lvl="1" indent="0" algn="l" defTabSz="457200" rtl="0" eaLnBrk="1" fontAlgn="auto" latinLnBrk="0" hangingPunct="1">
              <a:lnSpc>
                <a:spcPct val="100000"/>
              </a:lnSpc>
              <a:spcBef>
                <a:spcPts val="0"/>
              </a:spcBef>
              <a:spcAft>
                <a:spcPts val="0"/>
              </a:spcAft>
              <a:buClrTx/>
              <a:buSzTx/>
              <a:buFontTx/>
              <a:buNone/>
              <a:tabLst/>
              <a:defRPr/>
            </a:pPr>
            <a:r>
              <a:rPr lang="en-US" baseline="0" dirty="0"/>
              <a:t>The researchers should then look at each divergent response and explain in the coding review form why they chose their response.</a:t>
            </a:r>
          </a:p>
        </p:txBody>
      </p:sp>
    </p:spTree>
    <p:extLst>
      <p:ext uri="{BB962C8B-B14F-4D97-AF65-F5344CB8AC3E}">
        <p14:creationId xmlns:p14="http://schemas.microsoft.com/office/powerpoint/2010/main" val="14661513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defTabSz="933237">
              <a:buNone/>
              <a:defRPr/>
            </a:pPr>
            <a:r>
              <a:rPr lang="en-US" dirty="0"/>
              <a:t>Once the overall rate of divergence</a:t>
            </a:r>
            <a:r>
              <a:rPr lang="en-US" baseline="0" dirty="0"/>
              <a:t> has been calculated, the next step is to classify the errors in the data. Similar to the redundant coding process, divergences in naïve coding will fall into one of two categories: objective errors and interpretive errors. </a:t>
            </a:r>
          </a:p>
          <a:p>
            <a:pPr marL="139700" indent="0">
              <a:buNone/>
            </a:pPr>
            <a:endParaRPr lang="en-US" dirty="0"/>
          </a:p>
          <a:p>
            <a:pPr marL="139700" indent="0">
              <a:buNone/>
            </a:pPr>
            <a:r>
              <a:rPr lang="en-US" b="1" dirty="0"/>
              <a:t>Objective</a:t>
            </a:r>
            <a:r>
              <a:rPr lang="en-US" dirty="0"/>
              <a:t>: instances where one coder answered the question incorrectly </a:t>
            </a:r>
          </a:p>
          <a:p>
            <a:pPr marL="139700" indent="0">
              <a:buNone/>
            </a:pPr>
            <a:r>
              <a:rPr lang="en-US" b="1" dirty="0"/>
              <a:t>Interpretive</a:t>
            </a:r>
            <a:r>
              <a:rPr lang="en-US" dirty="0"/>
              <a:t>: instances where the coders read the question and the law and reasonably came to different conclusions </a:t>
            </a:r>
          </a:p>
          <a:p>
            <a:pPr marL="139700" indent="0">
              <a:buNone/>
            </a:pPr>
            <a:endParaRPr lang="en-US" dirty="0"/>
          </a:p>
          <a:p>
            <a:pPr marL="139700" indent="0">
              <a:buNone/>
            </a:pPr>
            <a:r>
              <a:rPr lang="en-US" dirty="0"/>
              <a:t>Resolving</a:t>
            </a:r>
            <a:r>
              <a:rPr lang="en-US" baseline="0" dirty="0"/>
              <a:t> divergences should happen in the same way as for redundant coding. </a:t>
            </a:r>
          </a:p>
          <a:p>
            <a:pPr marL="139700" indent="0">
              <a:buNone/>
            </a:pPr>
            <a:endParaRPr lang="en-US" baseline="0" dirty="0"/>
          </a:p>
          <a:p>
            <a:pPr marL="139700" indent="0">
              <a:buNone/>
            </a:pPr>
            <a:r>
              <a:rPr lang="en-US" dirty="0"/>
              <a:t>When the naïve coder points out an error in the coding scheme, the original coder must</a:t>
            </a:r>
            <a:r>
              <a:rPr lang="en-US" baseline="0" dirty="0"/>
              <a:t> go back and code all of their original states based on this error. </a:t>
            </a:r>
            <a:endParaRPr lang="en-US" dirty="0"/>
          </a:p>
          <a:p>
            <a:pPr marL="139700" indent="0">
              <a:buNone/>
            </a:pPr>
            <a:endParaRPr lang="en-US" dirty="0"/>
          </a:p>
        </p:txBody>
      </p:sp>
    </p:spTree>
    <p:extLst>
      <p:ext uri="{BB962C8B-B14F-4D97-AF65-F5344CB8AC3E}">
        <p14:creationId xmlns:p14="http://schemas.microsoft.com/office/powerpoint/2010/main" val="179434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dirty="0"/>
              <a:t>At the end of a dataset, the supervisor</a:t>
            </a:r>
            <a:r>
              <a:rPr lang="en-US" baseline="0" dirty="0"/>
              <a:t> should remove any redundant or naïve coding records for publishing. </a:t>
            </a:r>
          </a:p>
          <a:p>
            <a:pPr marL="139700" indent="0">
              <a:buNone/>
            </a:pPr>
            <a:br>
              <a:rPr lang="en-US" baseline="0" dirty="0"/>
            </a:br>
            <a:r>
              <a:rPr lang="en-US" baseline="0" dirty="0"/>
              <a:t>Caution notes are custom messages which can be included under each question, to account for unforeseen situations with that question, such as a missing response. </a:t>
            </a:r>
            <a:endParaRPr lang="en-US" dirty="0"/>
          </a:p>
          <a:p>
            <a:pPr marL="139700" indent="0">
              <a:buNone/>
            </a:pPr>
            <a:endParaRPr lang="en-US" dirty="0"/>
          </a:p>
          <a:p>
            <a:pPr marL="139700" indent="0">
              <a:buNone/>
            </a:pPr>
            <a:endParaRPr lang="en-US" dirty="0"/>
          </a:p>
        </p:txBody>
      </p:sp>
    </p:spTree>
    <p:extLst>
      <p:ext uri="{BB962C8B-B14F-4D97-AF65-F5344CB8AC3E}">
        <p14:creationId xmlns:p14="http://schemas.microsoft.com/office/powerpoint/2010/main" val="35166183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583e0d96cd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583e0d96cd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None/>
              <a:tabLst/>
              <a:defRPr/>
            </a:pPr>
            <a:r>
              <a:rPr lang="en-US" sz="1100" b="1" dirty="0"/>
              <a:t>Original coding </a:t>
            </a:r>
            <a:r>
              <a:rPr lang="en-US" sz="1100" dirty="0"/>
              <a:t>consists of using the legal text collected to answer the questions developed. For more information on coding, please see Module 5, coding. </a:t>
            </a:r>
          </a:p>
          <a:p>
            <a:pPr marL="139700" lvl="0" indent="0">
              <a:buNone/>
            </a:pPr>
            <a:endParaRPr lang="en-US" sz="1100" b="1" dirty="0"/>
          </a:p>
          <a:p>
            <a:pPr marL="139700" lvl="0" indent="0">
              <a:buNone/>
            </a:pPr>
            <a:endParaRPr lang="en-US" sz="1100" b="1" dirty="0"/>
          </a:p>
          <a:p>
            <a:pPr marL="139700" lvl="0" indent="0">
              <a:buNone/>
            </a:pPr>
            <a:r>
              <a:rPr lang="en-US" sz="1100" b="1" dirty="0"/>
              <a:t>Redundant Coding</a:t>
            </a:r>
          </a:p>
          <a:p>
            <a:pPr marL="139700" lvl="0" indent="0">
              <a:buNone/>
            </a:pPr>
            <a:r>
              <a:rPr lang="en-US" sz="1100" dirty="0"/>
              <a:t>Assign sufficient redundant coding to ensure the coding scheme is thorough and the coding is accurate </a:t>
            </a:r>
          </a:p>
          <a:p>
            <a:pPr marL="139700" lvl="0" indent="0">
              <a:buNone/>
            </a:pPr>
            <a:r>
              <a:rPr lang="en-US" sz="1100" dirty="0"/>
              <a:t>Calculate a rate of divergence </a:t>
            </a:r>
          </a:p>
          <a:p>
            <a:pPr marL="139700" lvl="0" indent="0">
              <a:buNone/>
            </a:pPr>
            <a:r>
              <a:rPr lang="en-US" sz="1100" dirty="0"/>
              <a:t>Complete a redundant coding review and determine the reason for divergences </a:t>
            </a:r>
          </a:p>
          <a:p>
            <a:pPr marL="139700" lvl="0" indent="0">
              <a:buNone/>
            </a:pPr>
            <a:r>
              <a:rPr lang="en-US" sz="1100" dirty="0"/>
              <a:t>Determine when a divergence requires a change in the coding scheme </a:t>
            </a:r>
          </a:p>
          <a:p>
            <a:pPr marL="139700" indent="0">
              <a:buNone/>
            </a:pPr>
            <a:endParaRPr lang="en-US" b="0" dirty="0"/>
          </a:p>
          <a:p>
            <a:pPr marL="139700" indent="0">
              <a:buNone/>
            </a:pPr>
            <a:endParaRPr lang="en-US" b="0" dirty="0"/>
          </a:p>
          <a:p>
            <a:pPr marL="139700" indent="0">
              <a:buNone/>
            </a:pPr>
            <a:r>
              <a:rPr lang="en-US" b="1" dirty="0"/>
              <a:t>Naïve coding</a:t>
            </a:r>
          </a:p>
          <a:p>
            <a:pPr marL="139700" indent="0">
              <a:buNone/>
            </a:pPr>
            <a:r>
              <a:rPr lang="en-US" b="0" dirty="0"/>
              <a:t>Understand when to assign naïve coding </a:t>
            </a:r>
          </a:p>
          <a:p>
            <a:pPr marL="139700" indent="0">
              <a:buNone/>
            </a:pPr>
            <a:r>
              <a:rPr lang="en-US" b="0" dirty="0"/>
              <a:t>Complete a naïve coding review and determine the reason for divergences </a:t>
            </a:r>
          </a:p>
          <a:p>
            <a:pPr marL="139700" indent="0">
              <a:buNone/>
            </a:pPr>
            <a:r>
              <a:rPr lang="en-US" b="0" dirty="0"/>
              <a:t>Determine when naïve coding requires the execution of a resolution plan </a:t>
            </a:r>
          </a:p>
          <a:p>
            <a:pPr marL="139700" indent="0">
              <a:buNone/>
            </a:pPr>
            <a:r>
              <a:rPr lang="en-US" b="0" dirty="0"/>
              <a:t>Coding review</a:t>
            </a:r>
          </a:p>
          <a:p>
            <a:pPr marL="139700" indent="0">
              <a:buNone/>
            </a:pPr>
            <a:r>
              <a:rPr lang="en-US" b="0" dirty="0"/>
              <a:t>Divergence calculation</a:t>
            </a:r>
          </a:p>
          <a:p>
            <a:pPr marL="139700" indent="0">
              <a:buNone/>
            </a:pPr>
            <a:endParaRPr lang="en-US" b="1" dirty="0"/>
          </a:p>
          <a:p>
            <a:pPr marL="139700" indent="0">
              <a:buNone/>
            </a:pPr>
            <a:endParaRPr lang="en-US" dirty="0"/>
          </a:p>
          <a:p>
            <a:pPr marL="139700" indent="0">
              <a:buNone/>
            </a:pPr>
            <a:endParaRPr lang="en-US" dirty="0"/>
          </a:p>
        </p:txBody>
      </p:sp>
    </p:spTree>
    <p:extLst>
      <p:ext uri="{BB962C8B-B14F-4D97-AF65-F5344CB8AC3E}">
        <p14:creationId xmlns:p14="http://schemas.microsoft.com/office/powerpoint/2010/main" val="3392701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7d6d328eb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37d6d328eb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b="1" dirty="0"/>
              <a:t>Original coding</a:t>
            </a:r>
            <a:r>
              <a:rPr lang="en-US" b="1" baseline="0" dirty="0"/>
              <a:t> </a:t>
            </a:r>
            <a:r>
              <a:rPr lang="en-US" b="0" baseline="0" dirty="0"/>
              <a:t>= </a:t>
            </a:r>
            <a:r>
              <a:rPr lang="en-US" b="0" dirty="0"/>
              <a:t>When</a:t>
            </a:r>
            <a:r>
              <a:rPr lang="en-US" b="0" baseline="0" dirty="0"/>
              <a:t> a researcher initially codes a jurisdiction for a project, before it is redundantly coded.</a:t>
            </a:r>
          </a:p>
          <a:p>
            <a:endParaRPr lang="en-US" b="0" dirty="0"/>
          </a:p>
          <a:p>
            <a:r>
              <a:rPr lang="en-US" dirty="0"/>
              <a:t>Issues with the legal text: </a:t>
            </a:r>
            <a:r>
              <a:rPr lang="en-US" baseline="0" dirty="0"/>
              <a:t>Adding indents and spacing</a:t>
            </a:r>
          </a:p>
          <a:p>
            <a:pPr marL="171450" indent="-171450">
              <a:buFont typeface="Arial" panose="020B0604020202020204" pitchFamily="34" charset="0"/>
              <a:buChar char="•"/>
            </a:pPr>
            <a:r>
              <a:rPr lang="en-US" baseline="0" dirty="0"/>
              <a:t>Ensuring that no additional text other than the law is in the legal text</a:t>
            </a:r>
          </a:p>
          <a:p>
            <a:pPr marL="628650" lvl="1" indent="-171450">
              <a:buFont typeface="Arial" panose="020B0604020202020204" pitchFamily="34" charset="0"/>
              <a:buChar char="•"/>
            </a:pPr>
            <a:r>
              <a:rPr lang="en-US" baseline="0" dirty="0"/>
              <a:t>For example, if the researcher had any notes in their original legal text, these notes have to be removed before being added to the system being used to code, so that only the text of the law appears. </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Missed questions: </a:t>
            </a:r>
          </a:p>
          <a:p>
            <a:pPr marL="171450" indent="-171450">
              <a:buFont typeface="Arial"/>
              <a:buChar char="•"/>
            </a:pPr>
            <a:r>
              <a:rPr lang="en-US" baseline="0" dirty="0"/>
              <a:t>Check whether any questions were not answered, either because they were missed or a child/grandchild question</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aseline="0" dirty="0"/>
              <a:t>Caution notes:</a:t>
            </a:r>
          </a:p>
          <a:p>
            <a:pPr marL="171450" indent="-171450">
              <a:buFont typeface="Arial" panose="020B0604020202020204" pitchFamily="34" charset="0"/>
              <a:buChar char="•"/>
            </a:pPr>
            <a:r>
              <a:rPr lang="en-US" baseline="0" dirty="0"/>
              <a:t>Read through caution notes for any issues that might be addressed to the supervisor, e.g., regarding the coding scheme or a question in particular</a:t>
            </a:r>
          </a:p>
          <a:p>
            <a:pPr marL="628650" lvl="1" indent="-171450">
              <a:buFont typeface="Arial" panose="020B0604020202020204" pitchFamily="34" charset="0"/>
              <a:buChar char="•"/>
            </a:pPr>
            <a:r>
              <a:rPr lang="en-US" baseline="0" dirty="0"/>
              <a:t>For example, researchers may have added caution notes when there is a response in the law which does not exist on the project’s response set. The supervisor can then decide to either keep the caution note or add a new response. </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aseline="0" dirty="0"/>
              <a:t>Citations:</a:t>
            </a:r>
          </a:p>
          <a:p>
            <a:pPr marL="171450" indent="-171450">
              <a:buFont typeface="Arial" panose="020B0604020202020204" pitchFamily="34" charset="0"/>
              <a:buChar char="•"/>
            </a:pPr>
            <a:r>
              <a:rPr lang="en-US" baseline="0" dirty="0"/>
              <a:t>Ensuring that there is a citation corresponding to each response, and that citations are correctly written. </a:t>
            </a:r>
          </a:p>
          <a:p>
            <a:endParaRPr lang="en-US" dirty="0"/>
          </a:p>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baseline="0" dirty="0"/>
              <a:t>For more information on coding specifically, please visit Module 5, “Coding the Law.”</a:t>
            </a:r>
          </a:p>
          <a:p>
            <a:pPr marL="139700" indent="0">
              <a:buNone/>
            </a:pPr>
            <a:endParaRPr lang="en-US" baseline="0" dirty="0"/>
          </a:p>
          <a:p>
            <a:pPr marL="139700" indent="0">
              <a:buNone/>
            </a:pPr>
            <a:r>
              <a:rPr lang="en-US" baseline="0" dirty="0"/>
              <a:t>As the researchers continue redundant research to ensure all the citations within the jurisdictions are included, researchers will also redundantly code those same jurisdictions to ensure all questions have been answered correctly.</a:t>
            </a:r>
            <a:r>
              <a:rPr lang="en-US" b="1" baseline="0" dirty="0"/>
              <a:t> </a:t>
            </a:r>
          </a:p>
          <a:p>
            <a:pPr marL="139700" indent="0">
              <a:buNone/>
            </a:pPr>
            <a:endParaRPr lang="en-US" baseline="0" dirty="0"/>
          </a:p>
          <a:p>
            <a:pPr marL="139700" indent="0">
              <a:buNone/>
            </a:pPr>
            <a:r>
              <a:rPr lang="en-US" baseline="0" dirty="0"/>
              <a:t> Redundant coding consists of two researchers independently coding identical records form the same jurisdiction.</a:t>
            </a:r>
            <a:endParaRPr lang="en-US" dirty="0"/>
          </a:p>
          <a:p>
            <a:pPr marL="139700" indent="0">
              <a:buNone/>
            </a:pPr>
            <a:endParaRPr lang="en-US" dirty="0"/>
          </a:p>
          <a:p>
            <a:pPr marL="139700" indent="0">
              <a:buNone/>
            </a:pPr>
            <a:endParaRPr lang="en-US" dirty="0"/>
          </a:p>
        </p:txBody>
      </p:sp>
    </p:spTree>
    <p:extLst>
      <p:ext uri="{BB962C8B-B14F-4D97-AF65-F5344CB8AC3E}">
        <p14:creationId xmlns:p14="http://schemas.microsoft.com/office/powerpoint/2010/main" val="59165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defTabSz="933237">
              <a:buNone/>
              <a:defRPr/>
            </a:pPr>
            <a:r>
              <a:rPr lang="en-US" b="0" dirty="0"/>
              <a:t>Redundant coding is when you assign the same entry to two different coders. Redundant coding is important because it helps the supervisor</a:t>
            </a:r>
            <a:r>
              <a:rPr lang="en-US" b="0" baseline="0" dirty="0"/>
              <a:t> identify errors in the data and coding scheme. When at least two researchers concur independently on coding decisions, it suggests that the coding questions and instructions were sufficiently clear and detailed and that the researchers were well trained. If the researchers code different answers for the same question, it can indicate that the question is vague or requires interpretation and needs to be revised. It could also mean that the researchers need additional training or instruction. </a:t>
            </a:r>
          </a:p>
          <a:p>
            <a:pPr marL="139700" indent="0" defTabSz="933237">
              <a:buNone/>
              <a:defRPr/>
            </a:pPr>
            <a:endParaRPr lang="en-US" b="1" baseline="0" dirty="0"/>
          </a:p>
          <a:p>
            <a:pPr marL="139700" indent="0" defTabSz="933237">
              <a:buNone/>
              <a:defRPr/>
            </a:pPr>
            <a:r>
              <a:rPr lang="en-US" b="1" baseline="0" dirty="0"/>
              <a:t>Steps</a:t>
            </a:r>
          </a:p>
          <a:p>
            <a:pPr marL="139700" indent="0" defTabSz="933237">
              <a:buNone/>
              <a:defRPr/>
            </a:pPr>
            <a:r>
              <a:rPr lang="en-US" b="0" baseline="0" dirty="0"/>
              <a:t>This slide is a roadmap of the steps involved in the redundant coding process. The next slides will explain each step in further detail.</a:t>
            </a:r>
            <a:endParaRPr lang="en-US" b="0" dirty="0"/>
          </a:p>
          <a:p>
            <a:pPr marL="139700" indent="0">
              <a:buNone/>
            </a:pPr>
            <a:endParaRPr lang="en-US" dirty="0"/>
          </a:p>
          <a:p>
            <a:pPr marL="139700" indent="0">
              <a:buNone/>
            </a:pPr>
            <a:endParaRPr lang="en-US" dirty="0"/>
          </a:p>
        </p:txBody>
      </p:sp>
    </p:spTree>
    <p:extLst>
      <p:ext uri="{BB962C8B-B14F-4D97-AF65-F5344CB8AC3E}">
        <p14:creationId xmlns:p14="http://schemas.microsoft.com/office/powerpoint/2010/main" val="1842670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sz="1200" dirty="0"/>
              <a:t>To make assigning and reviewing redundant coding easier, we suggest that you include a coder name field in any of your datasets, to identify which coder coded what responses.  </a:t>
            </a:r>
          </a:p>
          <a:p>
            <a:pPr marL="139700" indent="0">
              <a:buNone/>
            </a:pPr>
            <a:endParaRPr lang="en-US" dirty="0"/>
          </a:p>
          <a:p>
            <a:pPr marL="139700" lvl="0" indent="0">
              <a:buNone/>
            </a:pPr>
            <a:r>
              <a:rPr lang="en-US" dirty="0"/>
              <a:t>For example, if there are 50 jurisdictions being studied in a cross-sectional project, with batches of 10 jurisdictions at a time being assigned, the first 10 jurisdictions should all have redundant coding (100% * 10 jurisdictions). If the rate of divergence for that batch is below 5%, then only 2 of the following 10 jurisdictions (20% * 10 jurisdictions) should have redundant coding. </a:t>
            </a:r>
          </a:p>
          <a:p>
            <a:pPr marL="139700" lvl="0" indent="0">
              <a:buNone/>
            </a:pPr>
            <a:endParaRPr lang="en-US" dirty="0"/>
          </a:p>
          <a:p>
            <a:pPr marL="139700" lvl="0" indent="0">
              <a:buNone/>
            </a:pPr>
            <a:r>
              <a:rPr lang="en-US" dirty="0"/>
              <a:t>For a longitudinal project, redundant research is performed on a set percentage of total iterations for a batch. So when the rate of divergence is above 5% and a batch of 10 jurisdictions has an average of 5 iterations per jurisdiction, then all 50 iterations must be redundantly coded (100% * 10 jurisdictions * 5 iterations per jurisdiction). However, if the rate of divergence goes under 5%, then 10 iterations must be redundantly coded (20% * 10 jurisdictions * 5 iterations per jurisdiction)</a:t>
            </a:r>
          </a:p>
          <a:p>
            <a:pPr marL="139700" indent="0">
              <a:buNone/>
            </a:pPr>
            <a:endParaRPr lang="en-US" dirty="0"/>
          </a:p>
          <a:p>
            <a:pPr marL="139700" indent="0">
              <a:buNone/>
            </a:pPr>
            <a:r>
              <a:rPr lang="en-US" dirty="0"/>
              <a:t>For more information on calculating the rate of divergence, please see our supporting document, “calculating the rate of divergence.”</a:t>
            </a:r>
          </a:p>
          <a:p>
            <a:pPr marL="139700" indent="0">
              <a:buNone/>
            </a:pPr>
            <a:endParaRPr lang="en-US" dirty="0"/>
          </a:p>
          <a:p>
            <a:pPr marL="139700" indent="0">
              <a:buNone/>
            </a:pPr>
            <a:r>
              <a:rPr lang="en-US" b="1" dirty="0"/>
              <a:t>Determining the rate of divergence</a:t>
            </a:r>
          </a:p>
          <a:p>
            <a:pPr marL="0" marR="0" lvl="2" indent="0" algn="l" defTabSz="457200" rtl="0" eaLnBrk="1" fontAlgn="auto" latinLnBrk="0" hangingPunct="1">
              <a:lnSpc>
                <a:spcPct val="100000"/>
              </a:lnSpc>
              <a:spcBef>
                <a:spcPts val="0"/>
              </a:spcBef>
              <a:spcAft>
                <a:spcPts val="0"/>
              </a:spcAft>
              <a:buClrTx/>
              <a:buSzTx/>
              <a:buNone/>
              <a:tabLst/>
              <a:defRPr/>
            </a:pPr>
            <a:r>
              <a:rPr lang="en-US" dirty="0"/>
              <a:t>We recommend assigning 100% redundant coding when you begin the coding process. More</a:t>
            </a:r>
            <a:r>
              <a:rPr lang="en-US" baseline="0" dirty="0"/>
              <a:t> </a:t>
            </a:r>
            <a:r>
              <a:rPr lang="en-US" dirty="0"/>
              <a:t>redundant coding should be assigned at</a:t>
            </a:r>
            <a:r>
              <a:rPr lang="en-US" baseline="0" dirty="0"/>
              <a:t> earlier points in the process </a:t>
            </a:r>
            <a:r>
              <a:rPr lang="en-US" dirty="0"/>
              <a:t>to identify errors in the coding scheme, and to avoid issues later in the process. </a:t>
            </a:r>
          </a:p>
          <a:p>
            <a:pPr marL="0" marR="0" lvl="2" indent="0" algn="l" defTabSz="457200" rtl="0" eaLnBrk="1" fontAlgn="auto" latinLnBrk="0" hangingPunct="1">
              <a:lnSpc>
                <a:spcPct val="100000"/>
              </a:lnSpc>
              <a:spcBef>
                <a:spcPts val="0"/>
              </a:spcBef>
              <a:spcAft>
                <a:spcPts val="0"/>
              </a:spcAft>
              <a:buClrTx/>
              <a:buSzTx/>
              <a:buNone/>
              <a:tabLst/>
              <a:defRPr/>
            </a:pPr>
            <a:endParaRPr lang="en-US" dirty="0"/>
          </a:p>
          <a:p>
            <a:pPr marL="139700" indent="0">
              <a:buNone/>
            </a:pPr>
            <a:r>
              <a:rPr lang="en-US" dirty="0"/>
              <a:t>If the rate of divergence is satisfactory, 20% of the remaining number of records should be redundantly coded.</a:t>
            </a:r>
          </a:p>
          <a:p>
            <a:pPr marL="139700" indent="0">
              <a:buNone/>
            </a:pPr>
            <a:r>
              <a:rPr lang="en-US" dirty="0"/>
              <a:t>If the rate of divergence is</a:t>
            </a:r>
            <a:r>
              <a:rPr lang="en-US" baseline="0" dirty="0"/>
              <a:t> great than </a:t>
            </a:r>
            <a:r>
              <a:rPr lang="en-US" dirty="0"/>
              <a:t>10%, 100% of redundant coding should be assigned until the rate reduces to less than 10%</a:t>
            </a:r>
          </a:p>
          <a:p>
            <a:pPr marL="139700" indent="0">
              <a:buNone/>
            </a:pPr>
            <a:endParaRPr lang="en-US" dirty="0"/>
          </a:p>
          <a:p>
            <a:pPr marL="139700" indent="0">
              <a:buNone/>
            </a:pPr>
            <a:endParaRPr lang="en-US" dirty="0"/>
          </a:p>
        </p:txBody>
      </p:sp>
    </p:spTree>
    <p:extLst>
      <p:ext uri="{BB962C8B-B14F-4D97-AF65-F5344CB8AC3E}">
        <p14:creationId xmlns:p14="http://schemas.microsoft.com/office/powerpoint/2010/main" val="3804075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37d7d28136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37d7d28136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defTabSz="933237">
              <a:buNone/>
              <a:defRPr/>
            </a:pPr>
            <a:r>
              <a:rPr lang="en-US" dirty="0"/>
              <a:t>The</a:t>
            </a:r>
            <a:r>
              <a:rPr lang="en-US" baseline="0" dirty="0"/>
              <a:t> first step in redundant coding consists of the supervisor assigning jurisdictions to the researchers to be coded. For more information on coding specifically, please visit Module 5, Coding the Law. For redundant coding to be effective, the researchers must code the records independently without speaking with the other researcher. Therefore, it is important that the system is set up in a manner where the researchers cannot see the other researchers responses until the coding is complete. </a:t>
            </a:r>
          </a:p>
          <a:p>
            <a:pPr marL="139700" indent="0" defTabSz="933237">
              <a:buNone/>
              <a:defRPr/>
            </a:pPr>
            <a:endParaRPr lang="en-US" dirty="0"/>
          </a:p>
          <a:p>
            <a:pPr marL="139700" indent="0" defTabSz="933237">
              <a:buNone/>
              <a:defRPr/>
            </a:pPr>
            <a:r>
              <a:rPr lang="en-US" dirty="0"/>
              <a:t>As</a:t>
            </a:r>
            <a:r>
              <a:rPr lang="en-US" baseline="0" dirty="0"/>
              <a:t> researchers code the same jurisdiction, they will overlap on some responses, but will diverge on other responses. The objective is to identify which responses were divergent and to resolve those divergences. </a:t>
            </a:r>
          </a:p>
          <a:p>
            <a:pPr marL="139700" indent="0" defTabSz="933237">
              <a:buNone/>
              <a:defRPr/>
            </a:pPr>
            <a:endParaRPr lang="en-US" baseline="0" dirty="0"/>
          </a:p>
          <a:p>
            <a:pPr marL="139700" indent="0" defTabSz="933237">
              <a:buNone/>
              <a:defRPr/>
            </a:pPr>
            <a:r>
              <a:rPr lang="en-US" b="1" baseline="0" dirty="0"/>
              <a:t>Longitudinal redundant coding</a:t>
            </a:r>
          </a:p>
          <a:p>
            <a:pPr marL="139700" indent="0" defTabSz="933237">
              <a:buNone/>
              <a:defRPr/>
            </a:pPr>
            <a:r>
              <a:rPr lang="en-US" baseline="0" dirty="0"/>
              <a:t>For longitudinal datasets, redundant coding must be done by iteration, rather than by jurisdiction. If a longitudinal dataset has 10 iterations per jurisdiction for the first 10 jurisdictions, this means that 100 iterations are available to be redundantly coded (10 jurisdictions multiplied by 10 iterations). If the project requires 20% redundant coding, this means 20 iterations must be redundantly coded. However if a project requires 100% redundant coding, all 100 iterations must be redundantly coded.</a:t>
            </a:r>
          </a:p>
          <a:p>
            <a:pPr marL="457200" lvl="1" indent="0" defTabSz="933237">
              <a:buFont typeface="Arial" panose="020B0604020202020204" pitchFamily="34" charset="0"/>
              <a:buNone/>
              <a:defRPr/>
            </a:pPr>
            <a:r>
              <a:rPr lang="en-US" baseline="0" dirty="0"/>
              <a:t>Divergences in one iteration should be resolved for iterations that take place afterwards, because it can be assumed that if researchers diverged on a response in an earlier iteration, they are likely to diverge on the same response in a later iteration for the same jurisdiction</a:t>
            </a:r>
          </a:p>
          <a:p>
            <a:pPr marL="457200" lvl="1" indent="0" defTabSz="933237">
              <a:buFont typeface="Arial" panose="020B0604020202020204" pitchFamily="34" charset="0"/>
              <a:buNone/>
              <a:defRPr/>
            </a:pPr>
            <a:r>
              <a:rPr lang="en-US" baseline="0" dirty="0"/>
              <a:t>A longitudinal study tracks the evolution of laws over a period of time, whereas a cross-sectional study which takes a snapshot of the law at a point in time.</a:t>
            </a:r>
            <a:endParaRPr lang="en-US" dirty="0"/>
          </a:p>
          <a:p>
            <a:pPr marL="139700" indent="0">
              <a:buNone/>
            </a:pPr>
            <a:endParaRPr lang="en-US" dirty="0"/>
          </a:p>
          <a:p>
            <a:pPr marL="139700" indent="0">
              <a:buNone/>
            </a:pPr>
            <a:endParaRPr lang="en-US" dirty="0"/>
          </a:p>
        </p:txBody>
      </p:sp>
    </p:spTree>
    <p:extLst>
      <p:ext uri="{BB962C8B-B14F-4D97-AF65-F5344CB8AC3E}">
        <p14:creationId xmlns:p14="http://schemas.microsoft.com/office/powerpoint/2010/main" val="430731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For an example and template</a:t>
            </a:r>
            <a:r>
              <a:rPr lang="en-US" baseline="0" dirty="0"/>
              <a:t> of a coding review sheet, please visit the related resources under Module 6, quality control. </a:t>
            </a:r>
            <a:endParaRPr lang="en-US" dirty="0"/>
          </a:p>
          <a:p>
            <a:pPr marL="0" indent="0">
              <a:buFont typeface="Arial" panose="020B0604020202020204" pitchFamily="34" charset="0"/>
              <a:buNone/>
            </a:pPr>
            <a:endParaRPr lang="en-US" dirty="0"/>
          </a:p>
          <a:p>
            <a:pPr marL="0" indent="0">
              <a:buFont typeface="Arial" panose="020B0604020202020204" pitchFamily="34" charset="0"/>
              <a:buNone/>
            </a:pPr>
            <a:r>
              <a:rPr lang="en-US" dirty="0"/>
              <a:t>Once researchers have redundantly</a:t>
            </a:r>
            <a:r>
              <a:rPr lang="en-US" baseline="0" dirty="0"/>
              <a:t> coded each other’s jurisdictions, the supervisor must compare the responses that the researchers submitted and determine which responses diverged.</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Next, the supervisor should calculate the rate of divergence, meaning what percentage of responses the researchers disagreed or diverged on. A low rate of divergence generally indicates that less redundant coding can be assigned in the future, whereas a high rate of divergence means that more redundant coding is required to ensure quality.</a:t>
            </a:r>
          </a:p>
          <a:p>
            <a:pPr marL="0" lvl="0" indent="0">
              <a:buFont typeface="Arial" panose="020B0604020202020204" pitchFamily="34" charset="0"/>
              <a:buNone/>
            </a:pPr>
            <a:endParaRPr lang="en-US" baseline="0" dirty="0"/>
          </a:p>
          <a:p>
            <a:pPr marL="0" lvl="0" indent="0">
              <a:buFont typeface="Arial" panose="020B0604020202020204" pitchFamily="34" charset="0"/>
              <a:buNone/>
            </a:pPr>
            <a:r>
              <a:rPr lang="en-US" baseline="0" dirty="0"/>
              <a:t>The supervisor should then record these divergences in a coding review form, and send this form to both researchers. The researchers should then look at each divergent response and explain in the coding review form why they chose their response.</a:t>
            </a:r>
          </a:p>
          <a:p>
            <a:endParaRPr lang="en-US" dirty="0"/>
          </a:p>
          <a:p>
            <a:r>
              <a:rPr lang="en-US" baseline="0" dirty="0"/>
              <a:t>A template of our coding review form and a worksheet to help you calculate the rate of divergence are available for download under “Templates”</a:t>
            </a:r>
            <a:endParaRPr lang="en-US" b="1" dirty="0"/>
          </a:p>
          <a:p>
            <a:endParaRPr lang="en-US" dirty="0"/>
          </a:p>
          <a:p>
            <a:pPr marL="139700" indent="0">
              <a:buNone/>
            </a:pPr>
            <a:endParaRPr lang="en-US" dirty="0"/>
          </a:p>
        </p:txBody>
      </p:sp>
    </p:spTree>
    <p:extLst>
      <p:ext uri="{BB962C8B-B14F-4D97-AF65-F5344CB8AC3E}">
        <p14:creationId xmlns:p14="http://schemas.microsoft.com/office/powerpoint/2010/main" val="3716432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dirty="0"/>
              <a:t>To</a:t>
            </a:r>
            <a:r>
              <a:rPr lang="en-US" baseline="0" dirty="0"/>
              <a:t> calculate the rate of divergence, you divide the total number of divergences in each batch of coding by the total number of coded variables. This can be done using formulas in Microsoft Excel. For a guide to calculating a divergence, please refer our step-by-step guide in the resources section of the Module 6 webpage to calculating a rate of divergence, “C</a:t>
            </a:r>
            <a:r>
              <a:rPr lang="en-US" dirty="0"/>
              <a:t>alculating the Rate of Divergence</a:t>
            </a:r>
            <a:r>
              <a:rPr lang="en-US" baseline="0" dirty="0"/>
              <a:t>.”</a:t>
            </a:r>
          </a:p>
          <a:p>
            <a:pPr marL="139700" indent="0">
              <a:buNone/>
            </a:pPr>
            <a:endParaRPr lang="en-US" baseline="0" dirty="0"/>
          </a:p>
          <a:p>
            <a:pPr marL="139700" indent="0">
              <a:buNone/>
            </a:pPr>
            <a:r>
              <a:rPr lang="en-US" baseline="0" dirty="0"/>
              <a:t>Once the rate of divergence is calculated, you should record it on the Coding Review Sheet (see next slide for detail). The amount of redundant coding you assign in the next batch of coding depends on the rate of divergence. At the beginning of the project, the rate may be high because the coding scheme has not been sufficiently tested, and the coders are new to the project and the law. But, the rate of divergence should decline with each batch of coding assigned. </a:t>
            </a:r>
          </a:p>
          <a:p>
            <a:pPr marL="139700" indent="0">
              <a:buNone/>
            </a:pPr>
            <a:endParaRPr lang="en-US" dirty="0"/>
          </a:p>
          <a:p>
            <a:pPr marL="139700" indent="0">
              <a:buNone/>
            </a:pPr>
            <a:endParaRPr lang="en-US" dirty="0"/>
          </a:p>
        </p:txBody>
      </p:sp>
    </p:spTree>
    <p:extLst>
      <p:ext uri="{BB962C8B-B14F-4D97-AF65-F5344CB8AC3E}">
        <p14:creationId xmlns:p14="http://schemas.microsoft.com/office/powerpoint/2010/main" val="2865172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02775" y="1131000"/>
            <a:ext cx="8157300" cy="1590000"/>
          </a:xfrm>
          <a:prstGeom prst="rect">
            <a:avLst/>
          </a:prstGeom>
        </p:spPr>
        <p:txBody>
          <a:bodyPr spcFirstLastPara="1" wrap="square" lIns="91425" tIns="91425" rIns="91425" bIns="91425" anchor="b" anchorCtr="0"/>
          <a:lstStyle>
            <a:lvl1pPr lvl="0" rtl="0">
              <a:spcBef>
                <a:spcPts val="0"/>
              </a:spcBef>
              <a:spcAft>
                <a:spcPts val="0"/>
              </a:spcAft>
              <a:buClr>
                <a:srgbClr val="A41E35"/>
              </a:buClr>
              <a:buSzPts val="5000"/>
              <a:buNone/>
              <a:defRPr sz="5000">
                <a:solidFill>
                  <a:srgbClr val="A41E35"/>
                </a:solidFill>
                <a:latin typeface="+mj-lt"/>
              </a:defRPr>
            </a:lvl1pPr>
            <a:lvl2pPr lvl="1" algn="ctr" rtl="0">
              <a:spcBef>
                <a:spcPts val="0"/>
              </a:spcBef>
              <a:spcAft>
                <a:spcPts val="0"/>
              </a:spcAft>
              <a:buClr>
                <a:srgbClr val="000000"/>
              </a:buClr>
              <a:buSzPts val="5200"/>
              <a:buNone/>
              <a:defRPr sz="5200">
                <a:solidFill>
                  <a:srgbClr val="000000"/>
                </a:solidFill>
              </a:defRPr>
            </a:lvl2pPr>
            <a:lvl3pPr lvl="2" algn="ctr" rtl="0">
              <a:spcBef>
                <a:spcPts val="0"/>
              </a:spcBef>
              <a:spcAft>
                <a:spcPts val="0"/>
              </a:spcAft>
              <a:buClr>
                <a:srgbClr val="000000"/>
              </a:buClr>
              <a:buSzPts val="5200"/>
              <a:buNone/>
              <a:defRPr sz="5200">
                <a:solidFill>
                  <a:srgbClr val="000000"/>
                </a:solidFill>
              </a:defRPr>
            </a:lvl3pPr>
            <a:lvl4pPr lvl="3" algn="ctr" rtl="0">
              <a:spcBef>
                <a:spcPts val="0"/>
              </a:spcBef>
              <a:spcAft>
                <a:spcPts val="0"/>
              </a:spcAft>
              <a:buClr>
                <a:srgbClr val="000000"/>
              </a:buClr>
              <a:buSzPts val="5200"/>
              <a:buNone/>
              <a:defRPr sz="5200">
                <a:solidFill>
                  <a:srgbClr val="000000"/>
                </a:solidFill>
              </a:defRPr>
            </a:lvl4pPr>
            <a:lvl5pPr lvl="4" algn="ctr" rtl="0">
              <a:spcBef>
                <a:spcPts val="0"/>
              </a:spcBef>
              <a:spcAft>
                <a:spcPts val="0"/>
              </a:spcAft>
              <a:buClr>
                <a:srgbClr val="000000"/>
              </a:buClr>
              <a:buSzPts val="5200"/>
              <a:buNone/>
              <a:defRPr sz="5200">
                <a:solidFill>
                  <a:srgbClr val="000000"/>
                </a:solidFill>
              </a:defRPr>
            </a:lvl5pPr>
            <a:lvl6pPr lvl="5" algn="ctr" rtl="0">
              <a:spcBef>
                <a:spcPts val="0"/>
              </a:spcBef>
              <a:spcAft>
                <a:spcPts val="0"/>
              </a:spcAft>
              <a:buClr>
                <a:srgbClr val="000000"/>
              </a:buClr>
              <a:buSzPts val="5200"/>
              <a:buNone/>
              <a:defRPr sz="5200">
                <a:solidFill>
                  <a:srgbClr val="000000"/>
                </a:solidFill>
              </a:defRPr>
            </a:lvl6pPr>
            <a:lvl7pPr lvl="6" algn="ctr" rtl="0">
              <a:spcBef>
                <a:spcPts val="0"/>
              </a:spcBef>
              <a:spcAft>
                <a:spcPts val="0"/>
              </a:spcAft>
              <a:buClr>
                <a:srgbClr val="000000"/>
              </a:buClr>
              <a:buSzPts val="5200"/>
              <a:buNone/>
              <a:defRPr sz="5200">
                <a:solidFill>
                  <a:srgbClr val="000000"/>
                </a:solidFill>
              </a:defRPr>
            </a:lvl7pPr>
            <a:lvl8pPr lvl="7" algn="ctr" rtl="0">
              <a:spcBef>
                <a:spcPts val="0"/>
              </a:spcBef>
              <a:spcAft>
                <a:spcPts val="0"/>
              </a:spcAft>
              <a:buClr>
                <a:srgbClr val="000000"/>
              </a:buClr>
              <a:buSzPts val="5200"/>
              <a:buNone/>
              <a:defRPr sz="5200">
                <a:solidFill>
                  <a:srgbClr val="000000"/>
                </a:solidFill>
              </a:defRPr>
            </a:lvl8pPr>
            <a:lvl9pPr lvl="8" algn="ctr" rtl="0">
              <a:spcBef>
                <a:spcPts val="0"/>
              </a:spcBef>
              <a:spcAft>
                <a:spcPts val="0"/>
              </a:spcAft>
              <a:buClr>
                <a:srgbClr val="000000"/>
              </a:buClr>
              <a:buSzPts val="5200"/>
              <a:buNone/>
              <a:defRPr sz="5200">
                <a:solidFill>
                  <a:srgbClr val="000000"/>
                </a:solidFill>
              </a:defRPr>
            </a:lvl9pPr>
          </a:lstStyle>
          <a:p>
            <a:r>
              <a:rPr lang="en-US"/>
              <a:t>Click to edit Master title style</a:t>
            </a:r>
            <a:endParaRPr/>
          </a:p>
        </p:txBody>
      </p:sp>
      <p:sp>
        <p:nvSpPr>
          <p:cNvPr id="10" name="Google Shape;10;p2"/>
          <p:cNvSpPr txBox="1">
            <a:spLocks noGrp="1"/>
          </p:cNvSpPr>
          <p:nvPr>
            <p:ph type="subTitle" idx="1"/>
          </p:nvPr>
        </p:nvSpPr>
        <p:spPr>
          <a:xfrm>
            <a:off x="202775" y="2572900"/>
            <a:ext cx="6479400" cy="792600"/>
          </a:xfrm>
          <a:prstGeom prst="rect">
            <a:avLst/>
          </a:prstGeom>
        </p:spPr>
        <p:txBody>
          <a:bodyPr spcFirstLastPara="1" wrap="square" lIns="91425" tIns="91425" rIns="91425" bIns="91425" anchor="t" anchorCtr="0"/>
          <a:lstStyle>
            <a:lvl1pPr lvl="0" rtl="0">
              <a:lnSpc>
                <a:spcPct val="100000"/>
              </a:lnSpc>
              <a:spcBef>
                <a:spcPts val="0"/>
              </a:spcBef>
              <a:spcAft>
                <a:spcPts val="0"/>
              </a:spcAft>
              <a:buClr>
                <a:schemeClr val="dk2"/>
              </a:buClr>
              <a:buSzPts val="2500"/>
              <a:buFont typeface="Roboto Medium"/>
              <a:buNone/>
              <a:defRPr sz="2500" b="0">
                <a:solidFill>
                  <a:schemeClr val="tx1"/>
                </a:solidFill>
                <a:latin typeface="+mj-lt"/>
                <a:ea typeface="Roboto Medium"/>
                <a:cs typeface="Roboto Medium"/>
                <a:sym typeface="Roboto Medium"/>
              </a:defRPr>
            </a:lvl1pPr>
            <a:lvl2pPr lvl="1" algn="ctr" rtl="0">
              <a:lnSpc>
                <a:spcPct val="100000"/>
              </a:lnSpc>
              <a:spcBef>
                <a:spcPts val="0"/>
              </a:spcBef>
              <a:spcAft>
                <a:spcPts val="0"/>
              </a:spcAft>
              <a:buSzPts val="2800"/>
              <a:buFont typeface="Oswald"/>
              <a:buNone/>
              <a:defRPr sz="2800">
                <a:latin typeface="Oswald"/>
                <a:ea typeface="Oswald"/>
                <a:cs typeface="Oswald"/>
                <a:sym typeface="Oswald"/>
              </a:defRPr>
            </a:lvl2pPr>
            <a:lvl3pPr lvl="2" algn="ctr" rtl="0">
              <a:lnSpc>
                <a:spcPct val="100000"/>
              </a:lnSpc>
              <a:spcBef>
                <a:spcPts val="0"/>
              </a:spcBef>
              <a:spcAft>
                <a:spcPts val="0"/>
              </a:spcAft>
              <a:buSzPts val="2800"/>
              <a:buFont typeface="Oswald"/>
              <a:buNone/>
              <a:defRPr sz="2800">
                <a:latin typeface="Oswald"/>
                <a:ea typeface="Oswald"/>
                <a:cs typeface="Oswald"/>
                <a:sym typeface="Oswald"/>
              </a:defRPr>
            </a:lvl3pPr>
            <a:lvl4pPr lvl="3" algn="ctr" rtl="0">
              <a:lnSpc>
                <a:spcPct val="100000"/>
              </a:lnSpc>
              <a:spcBef>
                <a:spcPts val="0"/>
              </a:spcBef>
              <a:spcAft>
                <a:spcPts val="0"/>
              </a:spcAft>
              <a:buSzPts val="2800"/>
              <a:buFont typeface="Oswald"/>
              <a:buNone/>
              <a:defRPr sz="2800">
                <a:latin typeface="Oswald"/>
                <a:ea typeface="Oswald"/>
                <a:cs typeface="Oswald"/>
                <a:sym typeface="Oswald"/>
              </a:defRPr>
            </a:lvl4pPr>
            <a:lvl5pPr lvl="4" algn="ctr" rtl="0">
              <a:lnSpc>
                <a:spcPct val="100000"/>
              </a:lnSpc>
              <a:spcBef>
                <a:spcPts val="0"/>
              </a:spcBef>
              <a:spcAft>
                <a:spcPts val="0"/>
              </a:spcAft>
              <a:buSzPts val="2800"/>
              <a:buFont typeface="Oswald"/>
              <a:buNone/>
              <a:defRPr sz="2800">
                <a:latin typeface="Oswald"/>
                <a:ea typeface="Oswald"/>
                <a:cs typeface="Oswald"/>
                <a:sym typeface="Oswald"/>
              </a:defRPr>
            </a:lvl5pPr>
            <a:lvl6pPr lvl="5" algn="ctr" rtl="0">
              <a:lnSpc>
                <a:spcPct val="100000"/>
              </a:lnSpc>
              <a:spcBef>
                <a:spcPts val="0"/>
              </a:spcBef>
              <a:spcAft>
                <a:spcPts val="0"/>
              </a:spcAft>
              <a:buSzPts val="2800"/>
              <a:buFont typeface="Oswald"/>
              <a:buNone/>
              <a:defRPr sz="2800">
                <a:latin typeface="Oswald"/>
                <a:ea typeface="Oswald"/>
                <a:cs typeface="Oswald"/>
                <a:sym typeface="Oswald"/>
              </a:defRPr>
            </a:lvl6pPr>
            <a:lvl7pPr lvl="6" algn="ctr" rtl="0">
              <a:lnSpc>
                <a:spcPct val="100000"/>
              </a:lnSpc>
              <a:spcBef>
                <a:spcPts val="0"/>
              </a:spcBef>
              <a:spcAft>
                <a:spcPts val="0"/>
              </a:spcAft>
              <a:buSzPts val="2800"/>
              <a:buFont typeface="Oswald"/>
              <a:buNone/>
              <a:defRPr sz="2800">
                <a:latin typeface="Oswald"/>
                <a:ea typeface="Oswald"/>
                <a:cs typeface="Oswald"/>
                <a:sym typeface="Oswald"/>
              </a:defRPr>
            </a:lvl7pPr>
            <a:lvl8pPr lvl="7" algn="ctr" rtl="0">
              <a:lnSpc>
                <a:spcPct val="100000"/>
              </a:lnSpc>
              <a:spcBef>
                <a:spcPts val="0"/>
              </a:spcBef>
              <a:spcAft>
                <a:spcPts val="0"/>
              </a:spcAft>
              <a:buSzPts val="2800"/>
              <a:buFont typeface="Oswald"/>
              <a:buNone/>
              <a:defRPr sz="2800">
                <a:latin typeface="Oswald"/>
                <a:ea typeface="Oswald"/>
                <a:cs typeface="Oswald"/>
                <a:sym typeface="Oswald"/>
              </a:defRPr>
            </a:lvl8pPr>
            <a:lvl9pPr lvl="8" algn="ctr" rtl="0">
              <a:lnSpc>
                <a:spcPct val="100000"/>
              </a:lnSpc>
              <a:spcBef>
                <a:spcPts val="0"/>
              </a:spcBef>
              <a:spcAft>
                <a:spcPts val="0"/>
              </a:spcAft>
              <a:buSzPts val="2800"/>
              <a:buFont typeface="Oswald"/>
              <a:buNone/>
              <a:defRPr sz="2800">
                <a:latin typeface="Oswald"/>
                <a:ea typeface="Oswald"/>
                <a:cs typeface="Oswald"/>
                <a:sym typeface="Oswald"/>
              </a:defRPr>
            </a:lvl9pPr>
          </a:lstStyle>
          <a:p>
            <a:r>
              <a:rPr lang="en-US" dirty="0"/>
              <a:t>Click to edit Master subtitle style</a:t>
            </a:r>
            <a:endParaRPr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3303" y="88226"/>
            <a:ext cx="3528127" cy="88203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120025" y="132675"/>
            <a:ext cx="83733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atin typeface="+mj-lt"/>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a:p>
        </p:txBody>
      </p:sp>
      <p:sp>
        <p:nvSpPr>
          <p:cNvPr id="19" name="Google Shape;19;p4"/>
          <p:cNvSpPr txBox="1">
            <a:spLocks noGrp="1"/>
          </p:cNvSpPr>
          <p:nvPr>
            <p:ph type="body" idx="1"/>
          </p:nvPr>
        </p:nvSpPr>
        <p:spPr>
          <a:xfrm>
            <a:off x="161525" y="818225"/>
            <a:ext cx="8520600" cy="3618000"/>
          </a:xfrm>
          <a:prstGeom prst="rect">
            <a:avLst/>
          </a:prstGeom>
        </p:spPr>
        <p:txBody>
          <a:bodyPr spcFirstLastPara="1" wrap="square" lIns="91425" tIns="91425" rIns="91425" bIns="91425" anchor="t" anchorCtr="0"/>
          <a:lstStyle>
            <a:lvl1pPr marL="457200" lvl="0" indent="-342900">
              <a:lnSpc>
                <a:spcPct val="125000"/>
              </a:lnSpc>
              <a:spcBef>
                <a:spcPts val="0"/>
              </a:spcBef>
              <a:spcAft>
                <a:spcPts val="0"/>
              </a:spcAft>
              <a:buClr>
                <a:srgbClr val="A41E35"/>
              </a:buClr>
              <a:buSzPts val="1800"/>
              <a:buFont typeface="Roboto"/>
              <a:buChar char="●"/>
              <a:defRPr>
                <a:solidFill>
                  <a:srgbClr val="000000"/>
                </a:solidFill>
                <a:latin typeface="+mn-lt"/>
                <a:ea typeface="Roboto"/>
                <a:cs typeface="Roboto"/>
                <a:sym typeface="Roboto"/>
              </a:defRPr>
            </a:lvl1pPr>
            <a:lvl2pPr marL="914400" lvl="1" indent="-317500">
              <a:lnSpc>
                <a:spcPct val="125000"/>
              </a:lnSpc>
              <a:spcBef>
                <a:spcPts val="1600"/>
              </a:spcBef>
              <a:spcAft>
                <a:spcPts val="0"/>
              </a:spcAft>
              <a:buClr>
                <a:srgbClr val="A41E35"/>
              </a:buClr>
              <a:buSzPts val="1400"/>
              <a:buFont typeface="Roboto"/>
              <a:buChar char="○"/>
              <a:defRPr>
                <a:solidFill>
                  <a:srgbClr val="000000"/>
                </a:solidFill>
                <a:latin typeface="Roboto"/>
                <a:ea typeface="Roboto"/>
                <a:cs typeface="Roboto"/>
                <a:sym typeface="Roboto"/>
              </a:defRPr>
            </a:lvl2pPr>
            <a:lvl3pPr marL="1371600" lvl="2" indent="-317500">
              <a:lnSpc>
                <a:spcPct val="125000"/>
              </a:lnSpc>
              <a:spcBef>
                <a:spcPts val="1600"/>
              </a:spcBef>
              <a:spcAft>
                <a:spcPts val="0"/>
              </a:spcAft>
              <a:buClr>
                <a:srgbClr val="A41E35"/>
              </a:buClr>
              <a:buSzPts val="1400"/>
              <a:buFont typeface="Roboto"/>
              <a:buChar char="■"/>
              <a:defRPr>
                <a:solidFill>
                  <a:srgbClr val="000000"/>
                </a:solidFill>
                <a:latin typeface="Roboto"/>
                <a:ea typeface="Roboto"/>
                <a:cs typeface="Roboto"/>
                <a:sym typeface="Roboto"/>
              </a:defRPr>
            </a:lvl3pPr>
            <a:lvl4pPr marL="1828800" lvl="3" indent="-317500">
              <a:lnSpc>
                <a:spcPct val="125000"/>
              </a:lnSpc>
              <a:spcBef>
                <a:spcPts val="1600"/>
              </a:spcBef>
              <a:spcAft>
                <a:spcPts val="0"/>
              </a:spcAft>
              <a:buClr>
                <a:srgbClr val="A41E35"/>
              </a:buClr>
              <a:buSzPts val="1400"/>
              <a:buFont typeface="Roboto"/>
              <a:buChar char="●"/>
              <a:defRPr>
                <a:solidFill>
                  <a:srgbClr val="000000"/>
                </a:solidFill>
                <a:latin typeface="Roboto"/>
                <a:ea typeface="Roboto"/>
                <a:cs typeface="Roboto"/>
                <a:sym typeface="Roboto"/>
              </a:defRPr>
            </a:lvl4pPr>
            <a:lvl5pPr marL="2286000" lvl="4" indent="-317500">
              <a:lnSpc>
                <a:spcPct val="125000"/>
              </a:lnSpc>
              <a:spcBef>
                <a:spcPts val="1600"/>
              </a:spcBef>
              <a:spcAft>
                <a:spcPts val="0"/>
              </a:spcAft>
              <a:buClr>
                <a:srgbClr val="A41E35"/>
              </a:buClr>
              <a:buSzPts val="1400"/>
              <a:buFont typeface="Roboto"/>
              <a:buChar char="○"/>
              <a:defRPr>
                <a:solidFill>
                  <a:srgbClr val="000000"/>
                </a:solidFill>
                <a:latin typeface="Roboto"/>
                <a:ea typeface="Roboto"/>
                <a:cs typeface="Roboto"/>
                <a:sym typeface="Roboto"/>
              </a:defRPr>
            </a:lvl5pPr>
            <a:lvl6pPr marL="2743200" lvl="5" indent="-317500">
              <a:lnSpc>
                <a:spcPct val="125000"/>
              </a:lnSpc>
              <a:spcBef>
                <a:spcPts val="1600"/>
              </a:spcBef>
              <a:spcAft>
                <a:spcPts val="0"/>
              </a:spcAft>
              <a:buClr>
                <a:srgbClr val="A41E35"/>
              </a:buClr>
              <a:buSzPts val="1400"/>
              <a:buFont typeface="Roboto"/>
              <a:buChar char="■"/>
              <a:defRPr>
                <a:solidFill>
                  <a:srgbClr val="000000"/>
                </a:solidFill>
                <a:latin typeface="Roboto"/>
                <a:ea typeface="Roboto"/>
                <a:cs typeface="Roboto"/>
                <a:sym typeface="Roboto"/>
              </a:defRPr>
            </a:lvl6pPr>
            <a:lvl7pPr marL="3200400" lvl="6" indent="-317500">
              <a:lnSpc>
                <a:spcPct val="125000"/>
              </a:lnSpc>
              <a:spcBef>
                <a:spcPts val="1600"/>
              </a:spcBef>
              <a:spcAft>
                <a:spcPts val="0"/>
              </a:spcAft>
              <a:buClr>
                <a:srgbClr val="A41E35"/>
              </a:buClr>
              <a:buSzPts val="1400"/>
              <a:buFont typeface="Roboto"/>
              <a:buChar char="●"/>
              <a:defRPr>
                <a:solidFill>
                  <a:srgbClr val="000000"/>
                </a:solidFill>
                <a:latin typeface="Roboto"/>
                <a:ea typeface="Roboto"/>
                <a:cs typeface="Roboto"/>
                <a:sym typeface="Roboto"/>
              </a:defRPr>
            </a:lvl7pPr>
            <a:lvl8pPr marL="3657600" lvl="7" indent="-317500">
              <a:lnSpc>
                <a:spcPct val="125000"/>
              </a:lnSpc>
              <a:spcBef>
                <a:spcPts val="1600"/>
              </a:spcBef>
              <a:spcAft>
                <a:spcPts val="0"/>
              </a:spcAft>
              <a:buClr>
                <a:srgbClr val="A41E35"/>
              </a:buClr>
              <a:buSzPts val="1400"/>
              <a:buFont typeface="Roboto"/>
              <a:buChar char="○"/>
              <a:defRPr>
                <a:solidFill>
                  <a:srgbClr val="000000"/>
                </a:solidFill>
                <a:latin typeface="Roboto"/>
                <a:ea typeface="Roboto"/>
                <a:cs typeface="Roboto"/>
                <a:sym typeface="Roboto"/>
              </a:defRPr>
            </a:lvl8pPr>
            <a:lvl9pPr marL="4114800" lvl="8" indent="-317500">
              <a:lnSpc>
                <a:spcPct val="125000"/>
              </a:lnSpc>
              <a:spcBef>
                <a:spcPts val="1600"/>
              </a:spcBef>
              <a:spcAft>
                <a:spcPts val="1600"/>
              </a:spcAft>
              <a:buClr>
                <a:srgbClr val="A41E35"/>
              </a:buClr>
              <a:buSzPts val="1400"/>
              <a:buFont typeface="Roboto"/>
              <a:buChar char="■"/>
              <a:defRPr>
                <a:solidFill>
                  <a:srgbClr val="000000"/>
                </a:solidFill>
                <a:latin typeface="Roboto"/>
                <a:ea typeface="Roboto"/>
                <a:cs typeface="Roboto"/>
                <a:sym typeface="Roboto"/>
              </a:defRPr>
            </a:lvl9pPr>
          </a:lstStyle>
          <a:p>
            <a:pPr lvl="0"/>
            <a:r>
              <a:rPr lang="en-US"/>
              <a:t>Edit Master text styles</a:t>
            </a:r>
          </a:p>
        </p:txBody>
      </p:sp>
      <p:sp>
        <p:nvSpPr>
          <p:cNvPr id="23" name="Google Shape;23;p4"/>
          <p:cNvSpPr txBox="1"/>
          <p:nvPr/>
        </p:nvSpPr>
        <p:spPr>
          <a:xfrm>
            <a:off x="8581625" y="4654325"/>
            <a:ext cx="406200" cy="334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900">
                <a:solidFill>
                  <a:schemeClr val="accent5"/>
                </a:solidFill>
                <a:latin typeface="+mn-lt"/>
                <a:ea typeface="Roboto Condensed"/>
                <a:cs typeface="Roboto Condensed"/>
                <a:sym typeface="Roboto Condensed"/>
              </a:rPr>
              <a:t>‹#›</a:t>
            </a:fld>
            <a:endParaRPr sz="900">
              <a:solidFill>
                <a:schemeClr val="accent5"/>
              </a:solidFill>
              <a:latin typeface="+mn-lt"/>
              <a:ea typeface="Roboto Condensed"/>
              <a:cs typeface="Roboto Condensed"/>
              <a:sym typeface="Roboto Condensed"/>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3303" y="88226"/>
            <a:ext cx="3528127" cy="88203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120025" y="132675"/>
            <a:ext cx="83733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atin typeface="+mj-lt"/>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dirty="0"/>
          </a:p>
        </p:txBody>
      </p:sp>
      <p:sp>
        <p:nvSpPr>
          <p:cNvPr id="26" name="Google Shape;26;p5"/>
          <p:cNvSpPr txBox="1">
            <a:spLocks noGrp="1"/>
          </p:cNvSpPr>
          <p:nvPr>
            <p:ph type="body" idx="1"/>
          </p:nvPr>
        </p:nvSpPr>
        <p:spPr>
          <a:xfrm>
            <a:off x="159300" y="855775"/>
            <a:ext cx="3999900" cy="3679800"/>
          </a:xfrm>
          <a:prstGeom prst="rect">
            <a:avLst/>
          </a:prstGeom>
        </p:spPr>
        <p:txBody>
          <a:bodyPr spcFirstLastPara="1" wrap="square" lIns="91425" tIns="91425" rIns="91425" bIns="91425" anchor="t" anchorCtr="0"/>
          <a:lstStyle>
            <a:lvl1pPr marL="457200" lvl="0" indent="-317500">
              <a:lnSpc>
                <a:spcPct val="125000"/>
              </a:lnSpc>
              <a:spcBef>
                <a:spcPts val="0"/>
              </a:spcBef>
              <a:spcAft>
                <a:spcPts val="0"/>
              </a:spcAft>
              <a:buSzPts val="1400"/>
              <a:buFont typeface="Roboto"/>
              <a:buChar char="●"/>
              <a:defRPr sz="1400">
                <a:latin typeface="+mn-lt"/>
                <a:ea typeface="Roboto"/>
                <a:cs typeface="Roboto"/>
                <a:sym typeface="Roboto"/>
              </a:defRPr>
            </a:lvl1pPr>
            <a:lvl2pPr marL="914400" lvl="1" indent="-317500">
              <a:lnSpc>
                <a:spcPct val="125000"/>
              </a:lnSpc>
              <a:spcBef>
                <a:spcPts val="1600"/>
              </a:spcBef>
              <a:spcAft>
                <a:spcPts val="0"/>
              </a:spcAft>
              <a:buSzPts val="1400"/>
              <a:buFont typeface="Roboto"/>
              <a:buChar char="○"/>
              <a:defRPr>
                <a:latin typeface="Roboto"/>
                <a:ea typeface="Roboto"/>
                <a:cs typeface="Roboto"/>
                <a:sym typeface="Roboto"/>
              </a:defRPr>
            </a:lvl2pPr>
            <a:lvl3pPr marL="1371600" lvl="2" indent="-317500">
              <a:lnSpc>
                <a:spcPct val="125000"/>
              </a:lnSpc>
              <a:spcBef>
                <a:spcPts val="1600"/>
              </a:spcBef>
              <a:spcAft>
                <a:spcPts val="0"/>
              </a:spcAft>
              <a:buSzPts val="1400"/>
              <a:buFont typeface="Roboto"/>
              <a:buChar char="■"/>
              <a:defRPr>
                <a:latin typeface="Roboto"/>
                <a:ea typeface="Roboto"/>
                <a:cs typeface="Roboto"/>
                <a:sym typeface="Roboto"/>
              </a:defRPr>
            </a:lvl3pPr>
            <a:lvl4pPr marL="1828800" lvl="3" indent="-317500">
              <a:lnSpc>
                <a:spcPct val="125000"/>
              </a:lnSpc>
              <a:spcBef>
                <a:spcPts val="1600"/>
              </a:spcBef>
              <a:spcAft>
                <a:spcPts val="0"/>
              </a:spcAft>
              <a:buSzPts val="1400"/>
              <a:buFont typeface="Roboto"/>
              <a:buChar char="●"/>
              <a:defRPr>
                <a:latin typeface="Roboto"/>
                <a:ea typeface="Roboto"/>
                <a:cs typeface="Roboto"/>
                <a:sym typeface="Roboto"/>
              </a:defRPr>
            </a:lvl4pPr>
            <a:lvl5pPr marL="2286000" lvl="4" indent="-317500">
              <a:lnSpc>
                <a:spcPct val="125000"/>
              </a:lnSpc>
              <a:spcBef>
                <a:spcPts val="1600"/>
              </a:spcBef>
              <a:spcAft>
                <a:spcPts val="0"/>
              </a:spcAft>
              <a:buSzPts val="1400"/>
              <a:buFont typeface="Roboto"/>
              <a:buChar char="○"/>
              <a:defRPr>
                <a:latin typeface="Roboto"/>
                <a:ea typeface="Roboto"/>
                <a:cs typeface="Roboto"/>
                <a:sym typeface="Roboto"/>
              </a:defRPr>
            </a:lvl5pPr>
            <a:lvl6pPr marL="2743200" lvl="5" indent="-317500">
              <a:lnSpc>
                <a:spcPct val="125000"/>
              </a:lnSpc>
              <a:spcBef>
                <a:spcPts val="1600"/>
              </a:spcBef>
              <a:spcAft>
                <a:spcPts val="0"/>
              </a:spcAft>
              <a:buSzPts val="1400"/>
              <a:buFont typeface="Roboto"/>
              <a:buChar char="■"/>
              <a:defRPr>
                <a:latin typeface="Roboto"/>
                <a:ea typeface="Roboto"/>
                <a:cs typeface="Roboto"/>
                <a:sym typeface="Roboto"/>
              </a:defRPr>
            </a:lvl6pPr>
            <a:lvl7pPr marL="3200400" lvl="6" indent="-317500">
              <a:lnSpc>
                <a:spcPct val="125000"/>
              </a:lnSpc>
              <a:spcBef>
                <a:spcPts val="1600"/>
              </a:spcBef>
              <a:spcAft>
                <a:spcPts val="0"/>
              </a:spcAft>
              <a:buSzPts val="1400"/>
              <a:buFont typeface="Roboto"/>
              <a:buChar char="●"/>
              <a:defRPr>
                <a:latin typeface="Roboto"/>
                <a:ea typeface="Roboto"/>
                <a:cs typeface="Roboto"/>
                <a:sym typeface="Roboto"/>
              </a:defRPr>
            </a:lvl7pPr>
            <a:lvl8pPr marL="3657600" lvl="7" indent="-317500">
              <a:lnSpc>
                <a:spcPct val="125000"/>
              </a:lnSpc>
              <a:spcBef>
                <a:spcPts val="1600"/>
              </a:spcBef>
              <a:spcAft>
                <a:spcPts val="0"/>
              </a:spcAft>
              <a:buSzPts val="1400"/>
              <a:buFont typeface="Roboto"/>
              <a:buChar char="○"/>
              <a:defRPr>
                <a:latin typeface="Roboto"/>
                <a:ea typeface="Roboto"/>
                <a:cs typeface="Roboto"/>
                <a:sym typeface="Roboto"/>
              </a:defRPr>
            </a:lvl8pPr>
            <a:lvl9pPr marL="4114800" lvl="8" indent="-317500">
              <a:lnSpc>
                <a:spcPct val="125000"/>
              </a:lnSpc>
              <a:spcBef>
                <a:spcPts val="1600"/>
              </a:spcBef>
              <a:spcAft>
                <a:spcPts val="1600"/>
              </a:spcAft>
              <a:buSzPts val="1400"/>
              <a:buFont typeface="Roboto"/>
              <a:buChar char="■"/>
              <a:defRPr>
                <a:latin typeface="Roboto"/>
                <a:ea typeface="Roboto"/>
                <a:cs typeface="Roboto"/>
                <a:sym typeface="Roboto"/>
              </a:defRPr>
            </a:lvl9pPr>
          </a:lstStyle>
          <a:p>
            <a:pPr lvl="0"/>
            <a:r>
              <a:rPr lang="en-US"/>
              <a:t>Edit Master text styles</a:t>
            </a:r>
          </a:p>
        </p:txBody>
      </p:sp>
      <p:sp>
        <p:nvSpPr>
          <p:cNvPr id="27" name="Google Shape;27;p5"/>
          <p:cNvSpPr txBox="1">
            <a:spLocks noGrp="1"/>
          </p:cNvSpPr>
          <p:nvPr>
            <p:ph type="body" idx="2"/>
          </p:nvPr>
        </p:nvSpPr>
        <p:spPr>
          <a:xfrm>
            <a:off x="4680000" y="855775"/>
            <a:ext cx="3999900" cy="3679800"/>
          </a:xfrm>
          <a:prstGeom prst="rect">
            <a:avLst/>
          </a:prstGeom>
        </p:spPr>
        <p:txBody>
          <a:bodyPr spcFirstLastPara="1" wrap="square" lIns="91425" tIns="91425" rIns="91425" bIns="91425" anchor="t" anchorCtr="0"/>
          <a:lstStyle>
            <a:lvl1pPr marL="457200" lvl="0" indent="-317500">
              <a:lnSpc>
                <a:spcPct val="125000"/>
              </a:lnSpc>
              <a:spcBef>
                <a:spcPts val="0"/>
              </a:spcBef>
              <a:spcAft>
                <a:spcPts val="0"/>
              </a:spcAft>
              <a:buSzPts val="1400"/>
              <a:buFont typeface="Roboto"/>
              <a:buChar char="●"/>
              <a:defRPr sz="1400">
                <a:latin typeface="+mn-lt"/>
                <a:ea typeface="Roboto"/>
                <a:cs typeface="Roboto"/>
                <a:sym typeface="Roboto"/>
              </a:defRPr>
            </a:lvl1pPr>
            <a:lvl2pPr marL="914400" lvl="1" indent="-304800">
              <a:lnSpc>
                <a:spcPct val="125000"/>
              </a:lnSpc>
              <a:spcBef>
                <a:spcPts val="1600"/>
              </a:spcBef>
              <a:spcAft>
                <a:spcPts val="0"/>
              </a:spcAft>
              <a:buSzPts val="1200"/>
              <a:buFont typeface="Roboto"/>
              <a:buChar char="○"/>
              <a:defRPr sz="1200">
                <a:latin typeface="Roboto"/>
                <a:ea typeface="Roboto"/>
                <a:cs typeface="Roboto"/>
                <a:sym typeface="Roboto"/>
              </a:defRPr>
            </a:lvl2pPr>
            <a:lvl3pPr marL="1371600" lvl="2" indent="-304800">
              <a:lnSpc>
                <a:spcPct val="125000"/>
              </a:lnSpc>
              <a:spcBef>
                <a:spcPts val="1600"/>
              </a:spcBef>
              <a:spcAft>
                <a:spcPts val="0"/>
              </a:spcAft>
              <a:buSzPts val="1200"/>
              <a:buFont typeface="Roboto"/>
              <a:buChar char="■"/>
              <a:defRPr sz="1200">
                <a:latin typeface="Roboto"/>
                <a:ea typeface="Roboto"/>
                <a:cs typeface="Roboto"/>
                <a:sym typeface="Roboto"/>
              </a:defRPr>
            </a:lvl3pPr>
            <a:lvl4pPr marL="1828800" lvl="3" indent="-304800">
              <a:lnSpc>
                <a:spcPct val="125000"/>
              </a:lnSpc>
              <a:spcBef>
                <a:spcPts val="1600"/>
              </a:spcBef>
              <a:spcAft>
                <a:spcPts val="0"/>
              </a:spcAft>
              <a:buSzPts val="1200"/>
              <a:buFont typeface="Roboto"/>
              <a:buChar char="●"/>
              <a:defRPr sz="1200">
                <a:latin typeface="Roboto"/>
                <a:ea typeface="Roboto"/>
                <a:cs typeface="Roboto"/>
                <a:sym typeface="Roboto"/>
              </a:defRPr>
            </a:lvl4pPr>
            <a:lvl5pPr marL="2286000" lvl="4" indent="-304800">
              <a:lnSpc>
                <a:spcPct val="125000"/>
              </a:lnSpc>
              <a:spcBef>
                <a:spcPts val="1600"/>
              </a:spcBef>
              <a:spcAft>
                <a:spcPts val="0"/>
              </a:spcAft>
              <a:buSzPts val="1200"/>
              <a:buFont typeface="Roboto"/>
              <a:buChar char="○"/>
              <a:defRPr sz="1200">
                <a:latin typeface="Roboto"/>
                <a:ea typeface="Roboto"/>
                <a:cs typeface="Roboto"/>
                <a:sym typeface="Roboto"/>
              </a:defRPr>
            </a:lvl5pPr>
            <a:lvl6pPr marL="2743200" lvl="5" indent="-304800">
              <a:lnSpc>
                <a:spcPct val="125000"/>
              </a:lnSpc>
              <a:spcBef>
                <a:spcPts val="1600"/>
              </a:spcBef>
              <a:spcAft>
                <a:spcPts val="0"/>
              </a:spcAft>
              <a:buSzPts val="1200"/>
              <a:buFont typeface="Roboto"/>
              <a:buChar char="■"/>
              <a:defRPr sz="1200">
                <a:latin typeface="Roboto"/>
                <a:ea typeface="Roboto"/>
                <a:cs typeface="Roboto"/>
                <a:sym typeface="Roboto"/>
              </a:defRPr>
            </a:lvl6pPr>
            <a:lvl7pPr marL="3200400" lvl="6" indent="-304800">
              <a:lnSpc>
                <a:spcPct val="125000"/>
              </a:lnSpc>
              <a:spcBef>
                <a:spcPts val="1600"/>
              </a:spcBef>
              <a:spcAft>
                <a:spcPts val="0"/>
              </a:spcAft>
              <a:buSzPts val="1200"/>
              <a:buFont typeface="Roboto"/>
              <a:buChar char="●"/>
              <a:defRPr sz="1200">
                <a:latin typeface="Roboto"/>
                <a:ea typeface="Roboto"/>
                <a:cs typeface="Roboto"/>
                <a:sym typeface="Roboto"/>
              </a:defRPr>
            </a:lvl7pPr>
            <a:lvl8pPr marL="3657600" lvl="7" indent="-304800">
              <a:lnSpc>
                <a:spcPct val="125000"/>
              </a:lnSpc>
              <a:spcBef>
                <a:spcPts val="1600"/>
              </a:spcBef>
              <a:spcAft>
                <a:spcPts val="0"/>
              </a:spcAft>
              <a:buSzPts val="1200"/>
              <a:buFont typeface="Roboto"/>
              <a:buChar char="○"/>
              <a:defRPr sz="1200">
                <a:latin typeface="Roboto"/>
                <a:ea typeface="Roboto"/>
                <a:cs typeface="Roboto"/>
                <a:sym typeface="Roboto"/>
              </a:defRPr>
            </a:lvl8pPr>
            <a:lvl9pPr marL="4114800" lvl="8" indent="-304800">
              <a:lnSpc>
                <a:spcPct val="125000"/>
              </a:lnSpc>
              <a:spcBef>
                <a:spcPts val="1600"/>
              </a:spcBef>
              <a:spcAft>
                <a:spcPts val="1600"/>
              </a:spcAft>
              <a:buSzPts val="1200"/>
              <a:buFont typeface="Roboto"/>
              <a:buChar char="■"/>
              <a:defRPr sz="1200">
                <a:latin typeface="Roboto"/>
                <a:ea typeface="Roboto"/>
                <a:cs typeface="Roboto"/>
                <a:sym typeface="Roboto"/>
              </a:defRPr>
            </a:lvl9pPr>
          </a:lstStyle>
          <a:p>
            <a:pPr lvl="0"/>
            <a:r>
              <a:rPr lang="en-US"/>
              <a:t>Edit Master text styles</a:t>
            </a:r>
          </a:p>
        </p:txBody>
      </p:sp>
      <p:sp>
        <p:nvSpPr>
          <p:cNvPr id="31" name="Google Shape;31;p5"/>
          <p:cNvSpPr txBox="1"/>
          <p:nvPr/>
        </p:nvSpPr>
        <p:spPr>
          <a:xfrm>
            <a:off x="8581625" y="4654325"/>
            <a:ext cx="406200" cy="334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900">
                <a:solidFill>
                  <a:schemeClr val="accent5"/>
                </a:solidFill>
                <a:latin typeface="+mn-lt"/>
                <a:ea typeface="Roboto Condensed"/>
                <a:cs typeface="Roboto Condensed"/>
                <a:sym typeface="Roboto Condensed"/>
              </a:rPr>
              <a:t>‹#›</a:t>
            </a:fld>
            <a:endParaRPr sz="900">
              <a:solidFill>
                <a:schemeClr val="accent5"/>
              </a:solidFill>
              <a:latin typeface="+mn-lt"/>
              <a:ea typeface="Roboto Condensed"/>
              <a:cs typeface="Roboto Condensed"/>
              <a:sym typeface="Roboto Condensed"/>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3303" y="88226"/>
            <a:ext cx="3528127" cy="88203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120025" y="132675"/>
            <a:ext cx="83733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atin typeface="+mj-lt"/>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5">
            <a:lumMod val="20000"/>
            <a:lumOff val="80000"/>
          </a:schemeClr>
        </a:solidFill>
        <a:effectLst/>
      </p:bgPr>
    </p:bg>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331850" y="1975350"/>
            <a:ext cx="8558700" cy="1192800"/>
          </a:xfrm>
          <a:prstGeom prst="rect">
            <a:avLst/>
          </a:prstGeom>
        </p:spPr>
        <p:txBody>
          <a:bodyPr spcFirstLastPara="1" wrap="square" lIns="91425" tIns="91425" rIns="91425" bIns="91425" anchor="ctr" anchorCtr="0"/>
          <a:lstStyle>
            <a:lvl1pPr lvl="0" algn="ctr" rtl="0">
              <a:spcBef>
                <a:spcPts val="0"/>
              </a:spcBef>
              <a:spcAft>
                <a:spcPts val="0"/>
              </a:spcAft>
              <a:buSzPts val="5000"/>
              <a:buNone/>
              <a:defRPr sz="5000">
                <a:latin typeface="+mj-lt"/>
              </a:defRPr>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r>
              <a:rPr lang="en-US"/>
              <a:t>Click to edit Master title style</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10"/>
          <p:cNvSpPr/>
          <p:nvPr/>
        </p:nvSpPr>
        <p:spPr>
          <a:xfrm>
            <a:off x="-41475" y="-29600"/>
            <a:ext cx="4615500" cy="5208000"/>
          </a:xfrm>
          <a:prstGeom prst="rect">
            <a:avLst/>
          </a:prstGeom>
          <a:solidFill>
            <a:srgbClr val="A41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10"/>
          <p:cNvSpPr txBox="1">
            <a:spLocks noGrp="1"/>
          </p:cNvSpPr>
          <p:nvPr>
            <p:ph type="title"/>
          </p:nvPr>
        </p:nvSpPr>
        <p:spPr>
          <a:xfrm>
            <a:off x="265500" y="1426038"/>
            <a:ext cx="4045200" cy="1482300"/>
          </a:xfrm>
          <a:prstGeom prst="rect">
            <a:avLst/>
          </a:prstGeom>
        </p:spPr>
        <p:txBody>
          <a:bodyPr spcFirstLastPara="1" wrap="square" lIns="91425" tIns="91425" rIns="91425" bIns="91425" anchor="b" anchorCtr="0"/>
          <a:lstStyle>
            <a:lvl1pPr lvl="0">
              <a:spcBef>
                <a:spcPts val="0"/>
              </a:spcBef>
              <a:spcAft>
                <a:spcPts val="0"/>
              </a:spcAft>
              <a:buClr>
                <a:srgbClr val="FFFFFF"/>
              </a:buClr>
              <a:buSzPts val="4200"/>
              <a:buNone/>
              <a:defRPr sz="4200">
                <a:solidFill>
                  <a:srgbClr val="FFFFFF"/>
                </a:solidFill>
                <a:latin typeface="+mj-lt"/>
              </a:defRPr>
            </a:lvl1pPr>
            <a:lvl2pPr lvl="1" algn="ctr">
              <a:spcBef>
                <a:spcPts val="0"/>
              </a:spcBef>
              <a:spcAft>
                <a:spcPts val="0"/>
              </a:spcAft>
              <a:buClr>
                <a:srgbClr val="FFFFFF"/>
              </a:buClr>
              <a:buSzPts val="4200"/>
              <a:buNone/>
              <a:defRPr sz="4200">
                <a:solidFill>
                  <a:srgbClr val="FFFFFF"/>
                </a:solidFill>
              </a:defRPr>
            </a:lvl2pPr>
            <a:lvl3pPr lvl="2" algn="ctr">
              <a:spcBef>
                <a:spcPts val="0"/>
              </a:spcBef>
              <a:spcAft>
                <a:spcPts val="0"/>
              </a:spcAft>
              <a:buClr>
                <a:srgbClr val="FFFFFF"/>
              </a:buClr>
              <a:buSzPts val="4200"/>
              <a:buNone/>
              <a:defRPr sz="4200">
                <a:solidFill>
                  <a:srgbClr val="FFFFFF"/>
                </a:solidFill>
              </a:defRPr>
            </a:lvl3pPr>
            <a:lvl4pPr lvl="3" algn="ctr">
              <a:spcBef>
                <a:spcPts val="0"/>
              </a:spcBef>
              <a:spcAft>
                <a:spcPts val="0"/>
              </a:spcAft>
              <a:buClr>
                <a:srgbClr val="FFFFFF"/>
              </a:buClr>
              <a:buSzPts val="4200"/>
              <a:buNone/>
              <a:defRPr sz="4200">
                <a:solidFill>
                  <a:srgbClr val="FFFFFF"/>
                </a:solidFill>
              </a:defRPr>
            </a:lvl4pPr>
            <a:lvl5pPr lvl="4" algn="ctr">
              <a:spcBef>
                <a:spcPts val="0"/>
              </a:spcBef>
              <a:spcAft>
                <a:spcPts val="0"/>
              </a:spcAft>
              <a:buClr>
                <a:srgbClr val="FFFFFF"/>
              </a:buClr>
              <a:buSzPts val="4200"/>
              <a:buNone/>
              <a:defRPr sz="4200">
                <a:solidFill>
                  <a:srgbClr val="FFFFFF"/>
                </a:solidFill>
              </a:defRPr>
            </a:lvl5pPr>
            <a:lvl6pPr lvl="5" algn="ctr">
              <a:spcBef>
                <a:spcPts val="0"/>
              </a:spcBef>
              <a:spcAft>
                <a:spcPts val="0"/>
              </a:spcAft>
              <a:buClr>
                <a:srgbClr val="FFFFFF"/>
              </a:buClr>
              <a:buSzPts val="4200"/>
              <a:buNone/>
              <a:defRPr sz="4200">
                <a:solidFill>
                  <a:srgbClr val="FFFFFF"/>
                </a:solidFill>
              </a:defRPr>
            </a:lvl6pPr>
            <a:lvl7pPr lvl="6" algn="ctr">
              <a:spcBef>
                <a:spcPts val="0"/>
              </a:spcBef>
              <a:spcAft>
                <a:spcPts val="0"/>
              </a:spcAft>
              <a:buClr>
                <a:srgbClr val="FFFFFF"/>
              </a:buClr>
              <a:buSzPts val="4200"/>
              <a:buNone/>
              <a:defRPr sz="4200">
                <a:solidFill>
                  <a:srgbClr val="FFFFFF"/>
                </a:solidFill>
              </a:defRPr>
            </a:lvl7pPr>
            <a:lvl8pPr lvl="7" algn="ctr">
              <a:spcBef>
                <a:spcPts val="0"/>
              </a:spcBef>
              <a:spcAft>
                <a:spcPts val="0"/>
              </a:spcAft>
              <a:buClr>
                <a:srgbClr val="FFFFFF"/>
              </a:buClr>
              <a:buSzPts val="4200"/>
              <a:buNone/>
              <a:defRPr sz="4200">
                <a:solidFill>
                  <a:srgbClr val="FFFFFF"/>
                </a:solidFill>
              </a:defRPr>
            </a:lvl8pPr>
            <a:lvl9pPr lvl="8" algn="ctr">
              <a:spcBef>
                <a:spcPts val="0"/>
              </a:spcBef>
              <a:spcAft>
                <a:spcPts val="0"/>
              </a:spcAft>
              <a:buClr>
                <a:srgbClr val="FFFFFF"/>
              </a:buClr>
              <a:buSzPts val="4200"/>
              <a:buNone/>
              <a:defRPr sz="4200">
                <a:solidFill>
                  <a:srgbClr val="FFFFFF"/>
                </a:solidFill>
              </a:defRPr>
            </a:lvl9pPr>
          </a:lstStyle>
          <a:p>
            <a:r>
              <a:rPr lang="en-US"/>
              <a:t>Click to edit Master title style</a:t>
            </a:r>
            <a:endParaRPr/>
          </a:p>
        </p:txBody>
      </p:sp>
      <p:sp>
        <p:nvSpPr>
          <p:cNvPr id="48" name="Google Shape;48;p10"/>
          <p:cNvSpPr txBox="1">
            <a:spLocks noGrp="1"/>
          </p:cNvSpPr>
          <p:nvPr>
            <p:ph type="subTitle" idx="1"/>
          </p:nvPr>
        </p:nvSpPr>
        <p:spPr>
          <a:xfrm>
            <a:off x="265500" y="2827663"/>
            <a:ext cx="4045200" cy="8898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dk1"/>
              </a:buClr>
              <a:buSzPts val="1800"/>
              <a:buFont typeface="Roboto"/>
              <a:buNone/>
              <a:defRPr b="1">
                <a:solidFill>
                  <a:schemeClr val="dk1"/>
                </a:solidFill>
                <a:latin typeface="+mj-lt"/>
                <a:ea typeface="Roboto"/>
                <a:cs typeface="Roboto"/>
                <a:sym typeface="Roboto"/>
              </a:defRPr>
            </a:lvl1pPr>
            <a:lvl2pPr lvl="1" algn="ctr">
              <a:lnSpc>
                <a:spcPct val="100000"/>
              </a:lnSpc>
              <a:spcBef>
                <a:spcPts val="0"/>
              </a:spcBef>
              <a:spcAft>
                <a:spcPts val="0"/>
              </a:spcAft>
              <a:buClr>
                <a:srgbClr val="CCCCCC"/>
              </a:buClr>
              <a:buSzPts val="2100"/>
              <a:buNone/>
              <a:defRPr sz="2100">
                <a:solidFill>
                  <a:srgbClr val="CCCCCC"/>
                </a:solidFill>
              </a:defRPr>
            </a:lvl2pPr>
            <a:lvl3pPr lvl="2" algn="ctr">
              <a:lnSpc>
                <a:spcPct val="100000"/>
              </a:lnSpc>
              <a:spcBef>
                <a:spcPts val="0"/>
              </a:spcBef>
              <a:spcAft>
                <a:spcPts val="0"/>
              </a:spcAft>
              <a:buClr>
                <a:srgbClr val="CCCCCC"/>
              </a:buClr>
              <a:buSzPts val="2100"/>
              <a:buNone/>
              <a:defRPr sz="2100">
                <a:solidFill>
                  <a:srgbClr val="CCCCCC"/>
                </a:solidFill>
              </a:defRPr>
            </a:lvl3pPr>
            <a:lvl4pPr lvl="3" algn="ctr">
              <a:lnSpc>
                <a:spcPct val="100000"/>
              </a:lnSpc>
              <a:spcBef>
                <a:spcPts val="0"/>
              </a:spcBef>
              <a:spcAft>
                <a:spcPts val="0"/>
              </a:spcAft>
              <a:buClr>
                <a:srgbClr val="CCCCCC"/>
              </a:buClr>
              <a:buSzPts val="2100"/>
              <a:buNone/>
              <a:defRPr sz="2100">
                <a:solidFill>
                  <a:srgbClr val="CCCCCC"/>
                </a:solidFill>
              </a:defRPr>
            </a:lvl4pPr>
            <a:lvl5pPr lvl="4" algn="ctr">
              <a:lnSpc>
                <a:spcPct val="100000"/>
              </a:lnSpc>
              <a:spcBef>
                <a:spcPts val="0"/>
              </a:spcBef>
              <a:spcAft>
                <a:spcPts val="0"/>
              </a:spcAft>
              <a:buClr>
                <a:srgbClr val="CCCCCC"/>
              </a:buClr>
              <a:buSzPts val="2100"/>
              <a:buNone/>
              <a:defRPr sz="2100">
                <a:solidFill>
                  <a:srgbClr val="CCCCCC"/>
                </a:solidFill>
              </a:defRPr>
            </a:lvl5pPr>
            <a:lvl6pPr lvl="5" algn="ctr">
              <a:lnSpc>
                <a:spcPct val="100000"/>
              </a:lnSpc>
              <a:spcBef>
                <a:spcPts val="0"/>
              </a:spcBef>
              <a:spcAft>
                <a:spcPts val="0"/>
              </a:spcAft>
              <a:buClr>
                <a:srgbClr val="CCCCCC"/>
              </a:buClr>
              <a:buSzPts val="2100"/>
              <a:buNone/>
              <a:defRPr sz="2100">
                <a:solidFill>
                  <a:srgbClr val="CCCCCC"/>
                </a:solidFill>
              </a:defRPr>
            </a:lvl6pPr>
            <a:lvl7pPr lvl="6" algn="ctr">
              <a:lnSpc>
                <a:spcPct val="100000"/>
              </a:lnSpc>
              <a:spcBef>
                <a:spcPts val="0"/>
              </a:spcBef>
              <a:spcAft>
                <a:spcPts val="0"/>
              </a:spcAft>
              <a:buClr>
                <a:srgbClr val="CCCCCC"/>
              </a:buClr>
              <a:buSzPts val="2100"/>
              <a:buNone/>
              <a:defRPr sz="2100">
                <a:solidFill>
                  <a:srgbClr val="CCCCCC"/>
                </a:solidFill>
              </a:defRPr>
            </a:lvl7pPr>
            <a:lvl8pPr lvl="7" algn="ctr">
              <a:lnSpc>
                <a:spcPct val="100000"/>
              </a:lnSpc>
              <a:spcBef>
                <a:spcPts val="0"/>
              </a:spcBef>
              <a:spcAft>
                <a:spcPts val="0"/>
              </a:spcAft>
              <a:buClr>
                <a:srgbClr val="CCCCCC"/>
              </a:buClr>
              <a:buSzPts val="2100"/>
              <a:buNone/>
              <a:defRPr sz="2100">
                <a:solidFill>
                  <a:srgbClr val="CCCCCC"/>
                </a:solidFill>
              </a:defRPr>
            </a:lvl8pPr>
            <a:lvl9pPr lvl="8" algn="ctr">
              <a:lnSpc>
                <a:spcPct val="100000"/>
              </a:lnSpc>
              <a:spcBef>
                <a:spcPts val="0"/>
              </a:spcBef>
              <a:spcAft>
                <a:spcPts val="0"/>
              </a:spcAft>
              <a:buClr>
                <a:srgbClr val="CCCCCC"/>
              </a:buClr>
              <a:buSzPts val="2100"/>
              <a:buNone/>
              <a:defRPr sz="2100">
                <a:solidFill>
                  <a:srgbClr val="CCCCCC"/>
                </a:solidFill>
              </a:defRPr>
            </a:lvl9pPr>
          </a:lstStyle>
          <a:p>
            <a:r>
              <a:rPr lang="en-US"/>
              <a:t>Click to edit Master subtitle style</a:t>
            </a:r>
            <a:endParaRPr dirty="0"/>
          </a:p>
        </p:txBody>
      </p:sp>
      <p:sp>
        <p:nvSpPr>
          <p:cNvPr id="49" name="Google Shape;49;p10"/>
          <p:cNvSpPr txBox="1">
            <a:spLocks noGrp="1"/>
          </p:cNvSpPr>
          <p:nvPr>
            <p:ph type="body" idx="2"/>
          </p:nvPr>
        </p:nvSpPr>
        <p:spPr>
          <a:xfrm>
            <a:off x="4934875" y="532350"/>
            <a:ext cx="3837000" cy="4078800"/>
          </a:xfrm>
          <a:prstGeom prst="rect">
            <a:avLst/>
          </a:prstGeom>
        </p:spPr>
        <p:txBody>
          <a:bodyPr spcFirstLastPara="1" wrap="square" lIns="91425" tIns="91425" rIns="91425" bIns="91425" anchor="ctr" anchorCtr="0"/>
          <a:lstStyle>
            <a:lvl1pPr marL="457200" lvl="0" indent="-342900">
              <a:lnSpc>
                <a:spcPct val="125000"/>
              </a:lnSpc>
              <a:spcBef>
                <a:spcPts val="0"/>
              </a:spcBef>
              <a:spcAft>
                <a:spcPts val="0"/>
              </a:spcAft>
              <a:buSzPts val="1800"/>
              <a:buFont typeface="Roboto"/>
              <a:buChar char="●"/>
              <a:defRPr>
                <a:latin typeface="+mn-lt"/>
                <a:ea typeface="Roboto"/>
                <a:cs typeface="Roboto"/>
                <a:sym typeface="Roboto"/>
              </a:defRPr>
            </a:lvl1pPr>
            <a:lvl2pPr marL="914400" lvl="1" indent="-317500">
              <a:lnSpc>
                <a:spcPct val="125000"/>
              </a:lnSpc>
              <a:spcBef>
                <a:spcPts val="1600"/>
              </a:spcBef>
              <a:spcAft>
                <a:spcPts val="0"/>
              </a:spcAft>
              <a:buSzPts val="1400"/>
              <a:buFont typeface="Roboto"/>
              <a:buChar char="○"/>
              <a:defRPr>
                <a:latin typeface="Roboto"/>
                <a:ea typeface="Roboto"/>
                <a:cs typeface="Roboto"/>
                <a:sym typeface="Roboto"/>
              </a:defRPr>
            </a:lvl2pPr>
            <a:lvl3pPr marL="1371600" lvl="2" indent="-317500">
              <a:lnSpc>
                <a:spcPct val="125000"/>
              </a:lnSpc>
              <a:spcBef>
                <a:spcPts val="1600"/>
              </a:spcBef>
              <a:spcAft>
                <a:spcPts val="0"/>
              </a:spcAft>
              <a:buSzPts val="1400"/>
              <a:buFont typeface="Roboto"/>
              <a:buChar char="■"/>
              <a:defRPr>
                <a:latin typeface="Roboto"/>
                <a:ea typeface="Roboto"/>
                <a:cs typeface="Roboto"/>
                <a:sym typeface="Roboto"/>
              </a:defRPr>
            </a:lvl3pPr>
            <a:lvl4pPr marL="1828800" lvl="3" indent="-317500">
              <a:lnSpc>
                <a:spcPct val="125000"/>
              </a:lnSpc>
              <a:spcBef>
                <a:spcPts val="1600"/>
              </a:spcBef>
              <a:spcAft>
                <a:spcPts val="0"/>
              </a:spcAft>
              <a:buSzPts val="1400"/>
              <a:buFont typeface="Roboto"/>
              <a:buChar char="●"/>
              <a:defRPr>
                <a:latin typeface="Roboto"/>
                <a:ea typeface="Roboto"/>
                <a:cs typeface="Roboto"/>
                <a:sym typeface="Roboto"/>
              </a:defRPr>
            </a:lvl4pPr>
            <a:lvl5pPr marL="2286000" lvl="4" indent="-317500">
              <a:lnSpc>
                <a:spcPct val="125000"/>
              </a:lnSpc>
              <a:spcBef>
                <a:spcPts val="1600"/>
              </a:spcBef>
              <a:spcAft>
                <a:spcPts val="0"/>
              </a:spcAft>
              <a:buSzPts val="1400"/>
              <a:buFont typeface="Roboto"/>
              <a:buChar char="○"/>
              <a:defRPr>
                <a:latin typeface="Roboto"/>
                <a:ea typeface="Roboto"/>
                <a:cs typeface="Roboto"/>
                <a:sym typeface="Roboto"/>
              </a:defRPr>
            </a:lvl5pPr>
            <a:lvl6pPr marL="2743200" lvl="5" indent="-317500">
              <a:lnSpc>
                <a:spcPct val="125000"/>
              </a:lnSpc>
              <a:spcBef>
                <a:spcPts val="1600"/>
              </a:spcBef>
              <a:spcAft>
                <a:spcPts val="0"/>
              </a:spcAft>
              <a:buSzPts val="1400"/>
              <a:buFont typeface="Roboto"/>
              <a:buChar char="■"/>
              <a:defRPr>
                <a:latin typeface="Roboto"/>
                <a:ea typeface="Roboto"/>
                <a:cs typeface="Roboto"/>
                <a:sym typeface="Roboto"/>
              </a:defRPr>
            </a:lvl6pPr>
            <a:lvl7pPr marL="3200400" lvl="6" indent="-317500">
              <a:lnSpc>
                <a:spcPct val="125000"/>
              </a:lnSpc>
              <a:spcBef>
                <a:spcPts val="1600"/>
              </a:spcBef>
              <a:spcAft>
                <a:spcPts val="0"/>
              </a:spcAft>
              <a:buSzPts val="1400"/>
              <a:buFont typeface="Roboto"/>
              <a:buChar char="●"/>
              <a:defRPr>
                <a:latin typeface="Roboto"/>
                <a:ea typeface="Roboto"/>
                <a:cs typeface="Roboto"/>
                <a:sym typeface="Roboto"/>
              </a:defRPr>
            </a:lvl7pPr>
            <a:lvl8pPr marL="3657600" lvl="7" indent="-317500">
              <a:lnSpc>
                <a:spcPct val="125000"/>
              </a:lnSpc>
              <a:spcBef>
                <a:spcPts val="1600"/>
              </a:spcBef>
              <a:spcAft>
                <a:spcPts val="0"/>
              </a:spcAft>
              <a:buSzPts val="1400"/>
              <a:buFont typeface="Roboto"/>
              <a:buChar char="○"/>
              <a:defRPr>
                <a:latin typeface="Roboto"/>
                <a:ea typeface="Roboto"/>
                <a:cs typeface="Roboto"/>
                <a:sym typeface="Roboto"/>
              </a:defRPr>
            </a:lvl8pPr>
            <a:lvl9pPr marL="4114800" lvl="8" indent="-317500">
              <a:lnSpc>
                <a:spcPct val="125000"/>
              </a:lnSpc>
              <a:spcBef>
                <a:spcPts val="1600"/>
              </a:spcBef>
              <a:spcAft>
                <a:spcPts val="1600"/>
              </a:spcAft>
              <a:buSzPts val="1400"/>
              <a:buFont typeface="Roboto"/>
              <a:buChar char="■"/>
              <a:defRPr>
                <a:latin typeface="Roboto"/>
                <a:ea typeface="Roboto"/>
                <a:cs typeface="Roboto"/>
                <a:sym typeface="Roboto"/>
              </a:defRPr>
            </a:lvl9pPr>
          </a:lstStyle>
          <a:p>
            <a:pPr lvl="0"/>
            <a:r>
              <a:rPr lang="en-US"/>
              <a:t>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d Slide">
  <p:cSld name="BLANK_1">
    <p:bg>
      <p:bgPr>
        <a:solidFill>
          <a:schemeClr val="tx2"/>
        </a:solidFill>
        <a:effectLst/>
      </p:bgPr>
    </p:bg>
    <p:spTree>
      <p:nvGrpSpPr>
        <p:cNvPr id="1" name="Shape 56"/>
        <p:cNvGrpSpPr/>
        <p:nvPr/>
      </p:nvGrpSpPr>
      <p:grpSpPr>
        <a:xfrm>
          <a:off x="0" y="0"/>
          <a:ext cx="0" cy="0"/>
          <a:chOff x="0" y="0"/>
          <a:chExt cx="0" cy="0"/>
        </a:xfrm>
      </p:grpSpPr>
      <p:pic>
        <p:nvPicPr>
          <p:cNvPr id="57" name="Google Shape;57;p14"/>
          <p:cNvPicPr preferRelativeResize="0"/>
          <p:nvPr/>
        </p:nvPicPr>
        <p:blipFill>
          <a:blip r:embed="rId2">
            <a:alphaModFix/>
          </a:blip>
          <a:stretch>
            <a:fillRect/>
          </a:stretch>
        </p:blipFill>
        <p:spPr>
          <a:xfrm>
            <a:off x="2002712" y="1760675"/>
            <a:ext cx="5138578" cy="162215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Ref idx="1001">
        <a:schemeClr val="bg1"/>
      </p:bgRef>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20025" y="132675"/>
            <a:ext cx="83733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rgbClr val="A41E35"/>
              </a:buClr>
              <a:buSzPts val="2800"/>
              <a:buFont typeface="Roboto Condensed"/>
              <a:buNone/>
              <a:defRPr sz="2800" b="1">
                <a:solidFill>
                  <a:srgbClr val="A41E35"/>
                </a:solidFill>
                <a:latin typeface="Roboto Condensed"/>
                <a:ea typeface="Roboto Condensed"/>
                <a:cs typeface="Roboto Condensed"/>
                <a:sym typeface="Roboto Condensed"/>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dirty="0"/>
          </a:p>
        </p:txBody>
      </p:sp>
      <p:sp>
        <p:nvSpPr>
          <p:cNvPr id="7" name="Google Shape;7;p1"/>
          <p:cNvSpPr txBox="1">
            <a:spLocks noGrp="1"/>
          </p:cNvSpPr>
          <p:nvPr>
            <p:ph type="body" idx="1"/>
          </p:nvPr>
        </p:nvSpPr>
        <p:spPr>
          <a:xfrm>
            <a:off x="161525" y="840150"/>
            <a:ext cx="8420100" cy="4091400"/>
          </a:xfrm>
          <a:prstGeom prst="rect">
            <a:avLst/>
          </a:prstGeom>
          <a:noFill/>
          <a:ln>
            <a:noFill/>
          </a:ln>
        </p:spPr>
        <p:txBody>
          <a:bodyPr spcFirstLastPara="1" wrap="square" lIns="91425" tIns="91425" rIns="91425" bIns="91425" anchor="t" anchorCtr="0"/>
          <a:lstStyle>
            <a:lvl1pPr marL="457200" lvl="0" indent="-342900" rtl="0">
              <a:lnSpc>
                <a:spcPct val="125000"/>
              </a:lnSpc>
              <a:spcBef>
                <a:spcPts val="0"/>
              </a:spcBef>
              <a:spcAft>
                <a:spcPts val="0"/>
              </a:spcAft>
              <a:buClr>
                <a:srgbClr val="A41E35"/>
              </a:buClr>
              <a:buSzPts val="1800"/>
              <a:buFont typeface="Roboto"/>
              <a:buChar char="●"/>
              <a:defRPr sz="1800">
                <a:latin typeface="Roboto"/>
                <a:ea typeface="Roboto"/>
                <a:cs typeface="Roboto"/>
                <a:sym typeface="Roboto"/>
              </a:defRPr>
            </a:lvl1pPr>
            <a:lvl2pPr marL="914400" lvl="1" indent="-317500" rtl="0">
              <a:lnSpc>
                <a:spcPct val="125000"/>
              </a:lnSpc>
              <a:spcBef>
                <a:spcPts val="1600"/>
              </a:spcBef>
              <a:spcAft>
                <a:spcPts val="0"/>
              </a:spcAft>
              <a:buClr>
                <a:srgbClr val="A41E35"/>
              </a:buClr>
              <a:buSzPts val="1400"/>
              <a:buFont typeface="Roboto"/>
              <a:buChar char="○"/>
              <a:defRPr>
                <a:latin typeface="Roboto"/>
                <a:ea typeface="Roboto"/>
                <a:cs typeface="Roboto"/>
                <a:sym typeface="Roboto"/>
              </a:defRPr>
            </a:lvl2pPr>
            <a:lvl3pPr marL="1371600" lvl="2" indent="-317500" rtl="0">
              <a:lnSpc>
                <a:spcPct val="125000"/>
              </a:lnSpc>
              <a:spcBef>
                <a:spcPts val="1600"/>
              </a:spcBef>
              <a:spcAft>
                <a:spcPts val="0"/>
              </a:spcAft>
              <a:buClr>
                <a:srgbClr val="A41E35"/>
              </a:buClr>
              <a:buSzPts val="1400"/>
              <a:buFont typeface="Roboto"/>
              <a:buChar char="■"/>
              <a:defRPr>
                <a:latin typeface="Roboto"/>
                <a:ea typeface="Roboto"/>
                <a:cs typeface="Roboto"/>
                <a:sym typeface="Roboto"/>
              </a:defRPr>
            </a:lvl3pPr>
            <a:lvl4pPr marL="1828800" lvl="3" indent="-317500" rtl="0">
              <a:lnSpc>
                <a:spcPct val="125000"/>
              </a:lnSpc>
              <a:spcBef>
                <a:spcPts val="1600"/>
              </a:spcBef>
              <a:spcAft>
                <a:spcPts val="0"/>
              </a:spcAft>
              <a:buClr>
                <a:srgbClr val="A41E35"/>
              </a:buClr>
              <a:buSzPts val="1400"/>
              <a:buFont typeface="Roboto"/>
              <a:buChar char="●"/>
              <a:defRPr>
                <a:latin typeface="Roboto"/>
                <a:ea typeface="Roboto"/>
                <a:cs typeface="Roboto"/>
                <a:sym typeface="Roboto"/>
              </a:defRPr>
            </a:lvl4pPr>
            <a:lvl5pPr marL="2286000" lvl="4" indent="-317500" rtl="0">
              <a:lnSpc>
                <a:spcPct val="125000"/>
              </a:lnSpc>
              <a:spcBef>
                <a:spcPts val="1600"/>
              </a:spcBef>
              <a:spcAft>
                <a:spcPts val="0"/>
              </a:spcAft>
              <a:buClr>
                <a:srgbClr val="A41E35"/>
              </a:buClr>
              <a:buSzPts val="1400"/>
              <a:buFont typeface="Roboto"/>
              <a:buChar char="○"/>
              <a:defRPr>
                <a:latin typeface="Roboto"/>
                <a:ea typeface="Roboto"/>
                <a:cs typeface="Roboto"/>
                <a:sym typeface="Roboto"/>
              </a:defRPr>
            </a:lvl5pPr>
            <a:lvl6pPr marL="2743200" lvl="5" indent="-317500" rtl="0">
              <a:lnSpc>
                <a:spcPct val="125000"/>
              </a:lnSpc>
              <a:spcBef>
                <a:spcPts val="1600"/>
              </a:spcBef>
              <a:spcAft>
                <a:spcPts val="0"/>
              </a:spcAft>
              <a:buClr>
                <a:srgbClr val="A41E35"/>
              </a:buClr>
              <a:buSzPts val="1400"/>
              <a:buFont typeface="Roboto"/>
              <a:buChar char="■"/>
              <a:defRPr>
                <a:latin typeface="Roboto"/>
                <a:ea typeface="Roboto"/>
                <a:cs typeface="Roboto"/>
                <a:sym typeface="Roboto"/>
              </a:defRPr>
            </a:lvl6pPr>
            <a:lvl7pPr marL="3200400" lvl="6" indent="-317500" rtl="0">
              <a:lnSpc>
                <a:spcPct val="125000"/>
              </a:lnSpc>
              <a:spcBef>
                <a:spcPts val="1600"/>
              </a:spcBef>
              <a:spcAft>
                <a:spcPts val="0"/>
              </a:spcAft>
              <a:buClr>
                <a:srgbClr val="A41E35"/>
              </a:buClr>
              <a:buSzPts val="1400"/>
              <a:buFont typeface="Roboto"/>
              <a:buChar char="●"/>
              <a:defRPr>
                <a:latin typeface="Roboto"/>
                <a:ea typeface="Roboto"/>
                <a:cs typeface="Roboto"/>
                <a:sym typeface="Roboto"/>
              </a:defRPr>
            </a:lvl7pPr>
            <a:lvl8pPr marL="3657600" lvl="7" indent="-317500" rtl="0">
              <a:lnSpc>
                <a:spcPct val="125000"/>
              </a:lnSpc>
              <a:spcBef>
                <a:spcPts val="1600"/>
              </a:spcBef>
              <a:spcAft>
                <a:spcPts val="0"/>
              </a:spcAft>
              <a:buClr>
                <a:srgbClr val="A41E35"/>
              </a:buClr>
              <a:buSzPts val="1400"/>
              <a:buFont typeface="Roboto"/>
              <a:buChar char="○"/>
              <a:defRPr>
                <a:latin typeface="Roboto"/>
                <a:ea typeface="Roboto"/>
                <a:cs typeface="Roboto"/>
                <a:sym typeface="Roboto"/>
              </a:defRPr>
            </a:lvl8pPr>
            <a:lvl9pPr marL="4114800" lvl="8" indent="-317500" rtl="0">
              <a:lnSpc>
                <a:spcPct val="125000"/>
              </a:lnSpc>
              <a:spcBef>
                <a:spcPts val="1600"/>
              </a:spcBef>
              <a:spcAft>
                <a:spcPts val="1600"/>
              </a:spcAft>
              <a:buClr>
                <a:srgbClr val="A41E35"/>
              </a:buClr>
              <a:buSzPts val="1400"/>
              <a:buFont typeface="Roboto"/>
              <a:buChar char="■"/>
              <a:defRPr>
                <a:latin typeface="Roboto"/>
                <a:ea typeface="Roboto"/>
                <a:cs typeface="Roboto"/>
                <a:sym typeface="Roboto"/>
              </a:defRPr>
            </a:lvl9pPr>
          </a:lstStyle>
          <a:p>
            <a:endParaRPr dirty="0"/>
          </a:p>
        </p:txBody>
      </p:sp>
    </p:spTree>
  </p:cSld>
  <p:clrMap bg1="lt1" tx1="dk1" bg2="lt2" tx2="dk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4" r:id="rId5"/>
    <p:sldLayoutId id="2147483656" r:id="rId6"/>
    <p:sldLayoutId id="2147483660" r:id="rId7"/>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mj-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mn-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3"/>
        <p:cNvGrpSpPr/>
        <p:nvPr/>
      </p:nvGrpSpPr>
      <p:grpSpPr>
        <a:xfrm>
          <a:off x="0" y="0"/>
          <a:ext cx="0" cy="0"/>
          <a:chOff x="0" y="0"/>
          <a:chExt cx="0" cy="0"/>
        </a:xfrm>
      </p:grpSpPr>
      <p:sp>
        <p:nvSpPr>
          <p:cNvPr id="64" name="Google Shape;64;p16"/>
          <p:cNvSpPr txBox="1">
            <a:spLocks noGrp="1"/>
          </p:cNvSpPr>
          <p:nvPr>
            <p:ph type="ctrTitle"/>
          </p:nvPr>
        </p:nvSpPr>
        <p:spPr>
          <a:xfrm>
            <a:off x="397569" y="1131000"/>
            <a:ext cx="7811435" cy="1590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800" dirty="0"/>
              <a:t>Quality Control</a:t>
            </a:r>
            <a:endParaRPr sz="4800" b="1" dirty="0">
              <a:latin typeface="+mj-lt"/>
              <a:ea typeface="Roboto Condensed"/>
              <a:cs typeface="Roboto Condensed"/>
              <a:sym typeface="Roboto Condensed"/>
            </a:endParaRPr>
          </a:p>
        </p:txBody>
      </p:sp>
      <p:sp>
        <p:nvSpPr>
          <p:cNvPr id="65" name="Google Shape;65;p16"/>
          <p:cNvSpPr txBox="1">
            <a:spLocks noGrp="1"/>
          </p:cNvSpPr>
          <p:nvPr>
            <p:ph type="subTitle" idx="1"/>
          </p:nvPr>
        </p:nvSpPr>
        <p:spPr>
          <a:xfrm>
            <a:off x="397569" y="2572900"/>
            <a:ext cx="6133536"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latin typeface="+mj-lt"/>
              </a:rPr>
              <a:t>Coding</a:t>
            </a:r>
            <a:endParaRPr b="1" dirty="0">
              <a:latin typeface="+mj-lt"/>
            </a:endParaRPr>
          </a:p>
        </p:txBody>
      </p:sp>
      <p:sp>
        <p:nvSpPr>
          <p:cNvPr id="66" name="Google Shape;66;p16"/>
          <p:cNvSpPr txBox="1"/>
          <p:nvPr/>
        </p:nvSpPr>
        <p:spPr>
          <a:xfrm>
            <a:off x="397569" y="4654325"/>
            <a:ext cx="3039959" cy="334200"/>
          </a:xfrm>
          <a:prstGeom prst="rect">
            <a:avLst/>
          </a:prstGeom>
          <a:noFill/>
          <a:ln>
            <a:noFill/>
          </a:ln>
        </p:spPr>
        <p:txBody>
          <a:bodyPr spcFirstLastPara="1" wrap="square" lIns="91425" tIns="91425" rIns="91425" bIns="91425" anchor="t" anchorCtr="0">
            <a:noAutofit/>
          </a:bodyPr>
          <a:lstStyle/>
          <a:p>
            <a:r>
              <a:rPr lang="en" sz="900" b="1" dirty="0">
                <a:solidFill>
                  <a:schemeClr val="tx2"/>
                </a:solidFill>
                <a:latin typeface="+mj-lt"/>
                <a:ea typeface="Roboto Condensed"/>
                <a:cs typeface="Roboto Condensed"/>
                <a:sym typeface="Roboto Condensed"/>
              </a:rPr>
              <a:t>LEARNING LIBRARY</a:t>
            </a:r>
            <a:endParaRPr sz="900" b="1" dirty="0">
              <a:solidFill>
                <a:schemeClr val="tx2"/>
              </a:solidFill>
              <a:latin typeface="+mj-lt"/>
              <a:ea typeface="Roboto Condensed"/>
              <a:cs typeface="Roboto Condensed"/>
              <a:sym typeface="Roboto Condensed"/>
            </a:endParaRPr>
          </a:p>
        </p:txBody>
      </p:sp>
      <p:sp>
        <p:nvSpPr>
          <p:cNvPr id="67" name="Google Shape;67;p16"/>
          <p:cNvSpPr txBox="1"/>
          <p:nvPr/>
        </p:nvSpPr>
        <p:spPr>
          <a:xfrm>
            <a:off x="7044705" y="4654325"/>
            <a:ext cx="1927621" cy="33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dirty="0">
                <a:solidFill>
                  <a:schemeClr val="bg2">
                    <a:lumMod val="25000"/>
                  </a:schemeClr>
                </a:solidFill>
                <a:latin typeface="+mj-lt"/>
                <a:ea typeface="Roboto Condensed"/>
                <a:cs typeface="Roboto Condensed"/>
                <a:sym typeface="Roboto Condensed"/>
              </a:rPr>
              <a:t>FEBRUARY 2022</a:t>
            </a:r>
            <a:endParaRPr sz="900" dirty="0">
              <a:solidFill>
                <a:schemeClr val="bg2">
                  <a:lumMod val="25000"/>
                </a:schemeClr>
              </a:solidFill>
              <a:latin typeface="+mj-lt"/>
              <a:ea typeface="Roboto Condensed"/>
              <a:cs typeface="Roboto Condensed"/>
              <a:sym typeface="Roboto Condense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1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135" y="1853107"/>
            <a:ext cx="6973730" cy="3233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Title 20">
            <a:extLst>
              <a:ext uri="{FF2B5EF4-FFF2-40B4-BE49-F238E27FC236}">
                <a16:creationId xmlns:a16="http://schemas.microsoft.com/office/drawing/2014/main" id="{AC1F9E54-94BC-3248-8702-7D27937D4012}"/>
              </a:ext>
            </a:extLst>
          </p:cNvPr>
          <p:cNvSpPr>
            <a:spLocks noGrp="1"/>
          </p:cNvSpPr>
          <p:nvPr>
            <p:ph type="title"/>
          </p:nvPr>
        </p:nvSpPr>
        <p:spPr/>
        <p:txBody>
          <a:bodyPr/>
          <a:lstStyle/>
          <a:p>
            <a:r>
              <a:rPr lang="en-US" dirty="0"/>
              <a:t>Record divergences and errors in a coding review sheet</a:t>
            </a:r>
          </a:p>
        </p:txBody>
      </p:sp>
      <p:cxnSp>
        <p:nvCxnSpPr>
          <p:cNvPr id="25" name="Straight Arrow Connector 24">
            <a:extLst>
              <a:ext uri="{FF2B5EF4-FFF2-40B4-BE49-F238E27FC236}">
                <a16:creationId xmlns:a16="http://schemas.microsoft.com/office/drawing/2014/main" id="{88B057F4-B51D-734B-A472-57A8CEF9C683}"/>
              </a:ext>
            </a:extLst>
          </p:cNvPr>
          <p:cNvCxnSpPr/>
          <p:nvPr/>
        </p:nvCxnSpPr>
        <p:spPr>
          <a:xfrm flipV="1">
            <a:off x="1344168" y="1630863"/>
            <a:ext cx="0" cy="2377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35FF60AF-C0B0-5641-A37E-1F99EEB811F2}"/>
              </a:ext>
            </a:extLst>
          </p:cNvPr>
          <p:cNvCxnSpPr>
            <a:cxnSpLocks/>
          </p:cNvCxnSpPr>
          <p:nvPr/>
        </p:nvCxnSpPr>
        <p:spPr>
          <a:xfrm flipV="1">
            <a:off x="1756999" y="1134319"/>
            <a:ext cx="0" cy="7342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4BCC603B-4056-8F42-B245-475A52063B1C}"/>
              </a:ext>
            </a:extLst>
          </p:cNvPr>
          <p:cNvSpPr txBox="1"/>
          <p:nvPr/>
        </p:nvSpPr>
        <p:spPr>
          <a:xfrm>
            <a:off x="1344168" y="834650"/>
            <a:ext cx="867562" cy="246221"/>
          </a:xfrm>
          <a:prstGeom prst="rect">
            <a:avLst/>
          </a:prstGeom>
          <a:noFill/>
          <a:ln w="15875">
            <a:solidFill>
              <a:schemeClr val="tx2"/>
            </a:solidFill>
          </a:ln>
        </p:spPr>
        <p:txBody>
          <a:bodyPr wrap="square" rtlCol="0">
            <a:spAutoFit/>
          </a:bodyPr>
          <a:lstStyle/>
          <a:p>
            <a:pPr algn="ctr"/>
            <a:r>
              <a:rPr lang="en-US" sz="1000" b="1" dirty="0">
                <a:latin typeface="+mj-lt"/>
              </a:rPr>
              <a:t>Jurisdiction</a:t>
            </a:r>
          </a:p>
        </p:txBody>
      </p:sp>
      <p:sp>
        <p:nvSpPr>
          <p:cNvPr id="36" name="TextBox 35">
            <a:extLst>
              <a:ext uri="{FF2B5EF4-FFF2-40B4-BE49-F238E27FC236}">
                <a16:creationId xmlns:a16="http://schemas.microsoft.com/office/drawing/2014/main" id="{734D394F-4390-B545-A4BE-9E24C52674D5}"/>
              </a:ext>
            </a:extLst>
          </p:cNvPr>
          <p:cNvSpPr txBox="1"/>
          <p:nvPr/>
        </p:nvSpPr>
        <p:spPr>
          <a:xfrm>
            <a:off x="683022" y="1360903"/>
            <a:ext cx="867562" cy="246221"/>
          </a:xfrm>
          <a:prstGeom prst="rect">
            <a:avLst/>
          </a:prstGeom>
          <a:noFill/>
          <a:ln w="15875">
            <a:solidFill>
              <a:schemeClr val="tx2"/>
            </a:solidFill>
          </a:ln>
        </p:spPr>
        <p:txBody>
          <a:bodyPr wrap="square" rtlCol="0">
            <a:spAutoFit/>
          </a:bodyPr>
          <a:lstStyle/>
          <a:p>
            <a:pPr algn="ctr"/>
            <a:r>
              <a:rPr lang="en-US" sz="1000" b="1" dirty="0">
                <a:latin typeface="+mj-lt"/>
              </a:rPr>
              <a:t>Iteration</a:t>
            </a:r>
          </a:p>
        </p:txBody>
      </p:sp>
      <p:cxnSp>
        <p:nvCxnSpPr>
          <p:cNvPr id="37" name="Straight Arrow Connector 36">
            <a:extLst>
              <a:ext uri="{FF2B5EF4-FFF2-40B4-BE49-F238E27FC236}">
                <a16:creationId xmlns:a16="http://schemas.microsoft.com/office/drawing/2014/main" id="{F6A11B35-8C46-3740-8079-6784798C9414}"/>
              </a:ext>
            </a:extLst>
          </p:cNvPr>
          <p:cNvCxnSpPr/>
          <p:nvPr/>
        </p:nvCxnSpPr>
        <p:spPr>
          <a:xfrm flipV="1">
            <a:off x="2162112" y="1630863"/>
            <a:ext cx="0" cy="2377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D0EAD784-5619-F74B-A233-67D112A63B96}"/>
              </a:ext>
            </a:extLst>
          </p:cNvPr>
          <p:cNvSpPr txBox="1"/>
          <p:nvPr/>
        </p:nvSpPr>
        <p:spPr>
          <a:xfrm>
            <a:off x="1842419" y="1160848"/>
            <a:ext cx="867562" cy="400110"/>
          </a:xfrm>
          <a:prstGeom prst="rect">
            <a:avLst/>
          </a:prstGeom>
          <a:noFill/>
          <a:ln w="15875">
            <a:solidFill>
              <a:schemeClr val="tx2"/>
            </a:solidFill>
          </a:ln>
        </p:spPr>
        <p:txBody>
          <a:bodyPr wrap="square" rtlCol="0">
            <a:spAutoFit/>
          </a:bodyPr>
          <a:lstStyle/>
          <a:p>
            <a:pPr algn="ctr"/>
            <a:r>
              <a:rPr lang="en-US" sz="1000" b="1" dirty="0">
                <a:latin typeface="+mj-lt"/>
              </a:rPr>
              <a:t>Date of iteration</a:t>
            </a:r>
          </a:p>
        </p:txBody>
      </p:sp>
      <p:cxnSp>
        <p:nvCxnSpPr>
          <p:cNvPr id="40" name="Straight Arrow Connector 39">
            <a:extLst>
              <a:ext uri="{FF2B5EF4-FFF2-40B4-BE49-F238E27FC236}">
                <a16:creationId xmlns:a16="http://schemas.microsoft.com/office/drawing/2014/main" id="{9D2422B5-DFCB-F846-8E81-DD300DE01018}"/>
              </a:ext>
            </a:extLst>
          </p:cNvPr>
          <p:cNvCxnSpPr>
            <a:cxnSpLocks/>
          </p:cNvCxnSpPr>
          <p:nvPr/>
        </p:nvCxnSpPr>
        <p:spPr>
          <a:xfrm flipV="1">
            <a:off x="2818012" y="1134319"/>
            <a:ext cx="0" cy="7342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98660D34-DF19-8344-9FA5-9A542D82126E}"/>
              </a:ext>
            </a:extLst>
          </p:cNvPr>
          <p:cNvSpPr txBox="1"/>
          <p:nvPr/>
        </p:nvSpPr>
        <p:spPr>
          <a:xfrm>
            <a:off x="2589110" y="817457"/>
            <a:ext cx="867562" cy="246221"/>
          </a:xfrm>
          <a:prstGeom prst="rect">
            <a:avLst/>
          </a:prstGeom>
          <a:noFill/>
          <a:ln w="15875">
            <a:solidFill>
              <a:schemeClr val="tx2"/>
            </a:solidFill>
          </a:ln>
        </p:spPr>
        <p:txBody>
          <a:bodyPr wrap="square" rtlCol="0">
            <a:spAutoFit/>
          </a:bodyPr>
          <a:lstStyle/>
          <a:p>
            <a:pPr algn="ctr"/>
            <a:r>
              <a:rPr lang="en-US" sz="1000" b="1">
                <a:latin typeface="+mj-lt"/>
              </a:rPr>
              <a:t>Question</a:t>
            </a:r>
          </a:p>
        </p:txBody>
      </p:sp>
      <p:cxnSp>
        <p:nvCxnSpPr>
          <p:cNvPr id="42" name="Straight Arrow Connector 41">
            <a:extLst>
              <a:ext uri="{FF2B5EF4-FFF2-40B4-BE49-F238E27FC236}">
                <a16:creationId xmlns:a16="http://schemas.microsoft.com/office/drawing/2014/main" id="{02A27E0E-3129-3243-84AA-CEE588EF0191}"/>
              </a:ext>
            </a:extLst>
          </p:cNvPr>
          <p:cNvCxnSpPr/>
          <p:nvPr/>
        </p:nvCxnSpPr>
        <p:spPr>
          <a:xfrm flipV="1">
            <a:off x="3350446" y="1630863"/>
            <a:ext cx="0" cy="2377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F0210A45-5157-9641-8B14-EF738461163D}"/>
              </a:ext>
            </a:extLst>
          </p:cNvPr>
          <p:cNvSpPr txBox="1"/>
          <p:nvPr/>
        </p:nvSpPr>
        <p:spPr>
          <a:xfrm>
            <a:off x="2932099" y="1317376"/>
            <a:ext cx="867562" cy="246221"/>
          </a:xfrm>
          <a:prstGeom prst="rect">
            <a:avLst/>
          </a:prstGeom>
          <a:noFill/>
          <a:ln w="15875">
            <a:solidFill>
              <a:schemeClr val="tx2"/>
            </a:solidFill>
          </a:ln>
        </p:spPr>
        <p:txBody>
          <a:bodyPr wrap="square" rtlCol="0">
            <a:spAutoFit/>
          </a:bodyPr>
          <a:lstStyle/>
          <a:p>
            <a:pPr algn="ctr"/>
            <a:r>
              <a:rPr lang="en-US" sz="1000" b="1">
                <a:latin typeface="+mj-lt"/>
              </a:rPr>
              <a:t>Researcher</a:t>
            </a:r>
          </a:p>
        </p:txBody>
      </p:sp>
      <p:cxnSp>
        <p:nvCxnSpPr>
          <p:cNvPr id="44" name="Straight Arrow Connector 43">
            <a:extLst>
              <a:ext uri="{FF2B5EF4-FFF2-40B4-BE49-F238E27FC236}">
                <a16:creationId xmlns:a16="http://schemas.microsoft.com/office/drawing/2014/main" id="{FD13105A-755E-E948-A73D-0FFCD760E4B3}"/>
              </a:ext>
            </a:extLst>
          </p:cNvPr>
          <p:cNvCxnSpPr>
            <a:cxnSpLocks/>
          </p:cNvCxnSpPr>
          <p:nvPr/>
        </p:nvCxnSpPr>
        <p:spPr>
          <a:xfrm flipV="1">
            <a:off x="4378395" y="1295631"/>
            <a:ext cx="0" cy="57297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5E6BF408-72BE-C746-AE59-15187E76F505}"/>
              </a:ext>
            </a:extLst>
          </p:cNvPr>
          <p:cNvSpPr txBox="1"/>
          <p:nvPr/>
        </p:nvSpPr>
        <p:spPr>
          <a:xfrm>
            <a:off x="3944614" y="863623"/>
            <a:ext cx="867562" cy="400110"/>
          </a:xfrm>
          <a:prstGeom prst="rect">
            <a:avLst/>
          </a:prstGeom>
          <a:noFill/>
          <a:ln w="15875">
            <a:solidFill>
              <a:schemeClr val="tx2"/>
            </a:solidFill>
          </a:ln>
        </p:spPr>
        <p:txBody>
          <a:bodyPr wrap="square" rtlCol="0">
            <a:spAutoFit/>
          </a:bodyPr>
          <a:lstStyle/>
          <a:p>
            <a:pPr algn="ctr"/>
            <a:r>
              <a:rPr lang="en-US" sz="1000" b="1">
                <a:latin typeface="+mj-lt"/>
              </a:rPr>
              <a:t>Supervisor comments</a:t>
            </a:r>
          </a:p>
        </p:txBody>
      </p:sp>
      <p:sp>
        <p:nvSpPr>
          <p:cNvPr id="47" name="TextBox 46">
            <a:extLst>
              <a:ext uri="{FF2B5EF4-FFF2-40B4-BE49-F238E27FC236}">
                <a16:creationId xmlns:a16="http://schemas.microsoft.com/office/drawing/2014/main" id="{0CC016EF-5169-4D4F-A526-E54D1AC51ED8}"/>
              </a:ext>
            </a:extLst>
          </p:cNvPr>
          <p:cNvSpPr txBox="1"/>
          <p:nvPr/>
        </p:nvSpPr>
        <p:spPr>
          <a:xfrm>
            <a:off x="5437195" y="1040376"/>
            <a:ext cx="867562" cy="400110"/>
          </a:xfrm>
          <a:prstGeom prst="rect">
            <a:avLst/>
          </a:prstGeom>
          <a:noFill/>
          <a:ln w="15875">
            <a:solidFill>
              <a:schemeClr val="tx2"/>
            </a:solidFill>
          </a:ln>
        </p:spPr>
        <p:txBody>
          <a:bodyPr wrap="square" rtlCol="0">
            <a:spAutoFit/>
          </a:bodyPr>
          <a:lstStyle/>
          <a:p>
            <a:pPr algn="ctr"/>
            <a:r>
              <a:rPr lang="en-US" sz="1000" b="1">
                <a:latin typeface="+mj-lt"/>
              </a:rPr>
              <a:t>Researcher comments</a:t>
            </a:r>
          </a:p>
        </p:txBody>
      </p:sp>
      <p:sp>
        <p:nvSpPr>
          <p:cNvPr id="48" name="TextBox 47">
            <a:extLst>
              <a:ext uri="{FF2B5EF4-FFF2-40B4-BE49-F238E27FC236}">
                <a16:creationId xmlns:a16="http://schemas.microsoft.com/office/drawing/2014/main" id="{F8B48913-93B4-2F40-B580-EEDE691B25D1}"/>
              </a:ext>
            </a:extLst>
          </p:cNvPr>
          <p:cNvSpPr txBox="1"/>
          <p:nvPr/>
        </p:nvSpPr>
        <p:spPr>
          <a:xfrm>
            <a:off x="7311186" y="1264765"/>
            <a:ext cx="867562" cy="246221"/>
          </a:xfrm>
          <a:prstGeom prst="rect">
            <a:avLst/>
          </a:prstGeom>
          <a:noFill/>
          <a:ln w="15875">
            <a:solidFill>
              <a:schemeClr val="tx2"/>
            </a:solidFill>
          </a:ln>
        </p:spPr>
        <p:txBody>
          <a:bodyPr wrap="square" rtlCol="0">
            <a:spAutoFit/>
          </a:bodyPr>
          <a:lstStyle/>
          <a:p>
            <a:pPr algn="ctr"/>
            <a:r>
              <a:rPr lang="en-US" sz="1000" b="1">
                <a:latin typeface="+mj-lt"/>
              </a:rPr>
              <a:t>Status</a:t>
            </a:r>
          </a:p>
        </p:txBody>
      </p:sp>
      <p:cxnSp>
        <p:nvCxnSpPr>
          <p:cNvPr id="49" name="Straight Arrow Connector 48">
            <a:extLst>
              <a:ext uri="{FF2B5EF4-FFF2-40B4-BE49-F238E27FC236}">
                <a16:creationId xmlns:a16="http://schemas.microsoft.com/office/drawing/2014/main" id="{7EA92D92-4A64-8640-A6DF-39E7344EC288}"/>
              </a:ext>
            </a:extLst>
          </p:cNvPr>
          <p:cNvCxnSpPr>
            <a:cxnSpLocks/>
          </p:cNvCxnSpPr>
          <p:nvPr/>
        </p:nvCxnSpPr>
        <p:spPr>
          <a:xfrm flipV="1">
            <a:off x="7744967" y="1591164"/>
            <a:ext cx="0" cy="27744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1333CBBC-B5FE-5B49-9AE4-D87292E1F511}"/>
              </a:ext>
            </a:extLst>
          </p:cNvPr>
          <p:cNvCxnSpPr>
            <a:cxnSpLocks/>
          </p:cNvCxnSpPr>
          <p:nvPr/>
        </p:nvCxnSpPr>
        <p:spPr>
          <a:xfrm flipV="1">
            <a:off x="5867516" y="1501463"/>
            <a:ext cx="0" cy="3671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0402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4A699-AD76-E144-AB82-15F3850B1F0D}"/>
              </a:ext>
            </a:extLst>
          </p:cNvPr>
          <p:cNvSpPr>
            <a:spLocks noGrp="1"/>
          </p:cNvSpPr>
          <p:nvPr>
            <p:ph type="title"/>
          </p:nvPr>
        </p:nvSpPr>
        <p:spPr/>
        <p:txBody>
          <a:bodyPr/>
          <a:lstStyle/>
          <a:p>
            <a:r>
              <a:rPr lang="en-US" dirty="0"/>
              <a:t>4. Determine reason for divergence</a:t>
            </a:r>
          </a:p>
        </p:txBody>
      </p:sp>
      <p:sp>
        <p:nvSpPr>
          <p:cNvPr id="3" name="Text Placeholder 2">
            <a:extLst>
              <a:ext uri="{FF2B5EF4-FFF2-40B4-BE49-F238E27FC236}">
                <a16:creationId xmlns:a16="http://schemas.microsoft.com/office/drawing/2014/main" id="{84465901-7DBE-D841-A065-3D2DBD2EDADE}"/>
              </a:ext>
            </a:extLst>
          </p:cNvPr>
          <p:cNvSpPr>
            <a:spLocks noGrp="1"/>
          </p:cNvSpPr>
          <p:nvPr>
            <p:ph type="body" idx="1"/>
          </p:nvPr>
        </p:nvSpPr>
        <p:spPr/>
        <p:txBody>
          <a:bodyPr/>
          <a:lstStyle/>
          <a:p>
            <a:r>
              <a:rPr lang="en-US" dirty="0"/>
              <a:t>Two types of divergences can occur:</a:t>
            </a:r>
          </a:p>
          <a:p>
            <a:pPr marL="939800" lvl="1" indent="-342900">
              <a:buFont typeface="+mj-lt"/>
              <a:buAutoNum type="arabicPeriod"/>
            </a:pPr>
            <a:r>
              <a:rPr lang="en-US" b="1" dirty="0"/>
              <a:t>Objective:</a:t>
            </a:r>
            <a:r>
              <a:rPr lang="en-US" dirty="0"/>
              <a:t> instances where one coder answered the question incorrectly</a:t>
            </a:r>
          </a:p>
          <a:p>
            <a:pPr marL="939800" lvl="1" indent="-342900">
              <a:buFont typeface="+mj-lt"/>
              <a:buAutoNum type="arabicPeriod"/>
            </a:pPr>
            <a:r>
              <a:rPr lang="en-US" b="1" dirty="0"/>
              <a:t>Interpretive: </a:t>
            </a:r>
            <a:r>
              <a:rPr lang="en-US" dirty="0"/>
              <a:t>instances where the coders disagreed on a response based on a different interpretation of the law or of the question</a:t>
            </a:r>
            <a:endParaRPr lang="en-US" b="1" dirty="0"/>
          </a:p>
        </p:txBody>
      </p:sp>
    </p:spTree>
    <p:extLst>
      <p:ext uri="{BB962C8B-B14F-4D97-AF65-F5344CB8AC3E}">
        <p14:creationId xmlns:p14="http://schemas.microsoft.com/office/powerpoint/2010/main" val="2796555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F85B4-D971-2A48-A994-1D6AFD44F2A3}"/>
              </a:ext>
            </a:extLst>
          </p:cNvPr>
          <p:cNvSpPr>
            <a:spLocks noGrp="1"/>
          </p:cNvSpPr>
          <p:nvPr>
            <p:ph type="title"/>
          </p:nvPr>
        </p:nvSpPr>
        <p:spPr/>
        <p:txBody>
          <a:bodyPr/>
          <a:lstStyle/>
          <a:p>
            <a:r>
              <a:rPr lang="en-US" dirty="0"/>
              <a:t>Resolve divergences</a:t>
            </a:r>
          </a:p>
        </p:txBody>
      </p:sp>
      <p:sp>
        <p:nvSpPr>
          <p:cNvPr id="3" name="Text Placeholder 2">
            <a:extLst>
              <a:ext uri="{FF2B5EF4-FFF2-40B4-BE49-F238E27FC236}">
                <a16:creationId xmlns:a16="http://schemas.microsoft.com/office/drawing/2014/main" id="{D7E392B4-276D-3B49-9F86-E0F7478861AE}"/>
              </a:ext>
            </a:extLst>
          </p:cNvPr>
          <p:cNvSpPr>
            <a:spLocks noGrp="1"/>
          </p:cNvSpPr>
          <p:nvPr>
            <p:ph type="body" idx="1"/>
          </p:nvPr>
        </p:nvSpPr>
        <p:spPr>
          <a:xfrm>
            <a:off x="159300" y="855775"/>
            <a:ext cx="3999900" cy="1715975"/>
          </a:xfrm>
        </p:spPr>
        <p:txBody>
          <a:bodyPr/>
          <a:lstStyle/>
          <a:p>
            <a:pPr marL="139700" indent="0">
              <a:buNone/>
            </a:pPr>
            <a:r>
              <a:rPr lang="en-US" dirty="0"/>
              <a:t>When there is an </a:t>
            </a:r>
            <a:r>
              <a:rPr lang="en-US" b="1" dirty="0"/>
              <a:t>objective error</a:t>
            </a:r>
            <a:r>
              <a:rPr lang="en-US" dirty="0"/>
              <a:t>, the response should be recoded</a:t>
            </a:r>
          </a:p>
          <a:p>
            <a:r>
              <a:rPr lang="en-US" dirty="0"/>
              <a:t>If a researcher is frequently making objective errors, additional training may be necessary</a:t>
            </a:r>
          </a:p>
        </p:txBody>
      </p:sp>
      <p:sp>
        <p:nvSpPr>
          <p:cNvPr id="4" name="Text Placeholder 3">
            <a:extLst>
              <a:ext uri="{FF2B5EF4-FFF2-40B4-BE49-F238E27FC236}">
                <a16:creationId xmlns:a16="http://schemas.microsoft.com/office/drawing/2014/main" id="{3E29D842-9430-7041-B636-95F0E2B35FBC}"/>
              </a:ext>
            </a:extLst>
          </p:cNvPr>
          <p:cNvSpPr>
            <a:spLocks noGrp="1"/>
          </p:cNvSpPr>
          <p:nvPr>
            <p:ph type="body" idx="2"/>
          </p:nvPr>
        </p:nvSpPr>
        <p:spPr>
          <a:xfrm>
            <a:off x="4680000" y="855775"/>
            <a:ext cx="3999900" cy="1715975"/>
          </a:xfrm>
        </p:spPr>
        <p:txBody>
          <a:bodyPr/>
          <a:lstStyle/>
          <a:p>
            <a:pPr marL="139700" indent="0">
              <a:buNone/>
            </a:pPr>
            <a:r>
              <a:rPr lang="en-US" dirty="0"/>
              <a:t>When there is an </a:t>
            </a:r>
            <a:r>
              <a:rPr lang="en-US" b="1" dirty="0"/>
              <a:t>interpretive error</a:t>
            </a:r>
            <a:r>
              <a:rPr lang="en-US" dirty="0"/>
              <a:t>, the are several potential resolutions:</a:t>
            </a:r>
          </a:p>
          <a:p>
            <a:r>
              <a:rPr lang="en-US" dirty="0"/>
              <a:t>Modify question</a:t>
            </a:r>
          </a:p>
          <a:p>
            <a:r>
              <a:rPr lang="en-US" dirty="0"/>
              <a:t>Collect additional law</a:t>
            </a:r>
          </a:p>
          <a:p>
            <a:r>
              <a:rPr lang="en-US" dirty="0"/>
              <a:t>Edit response set</a:t>
            </a:r>
          </a:p>
        </p:txBody>
      </p:sp>
      <p:sp>
        <p:nvSpPr>
          <p:cNvPr id="5" name="Text Placeholder 3">
            <a:extLst>
              <a:ext uri="{FF2B5EF4-FFF2-40B4-BE49-F238E27FC236}">
                <a16:creationId xmlns:a16="http://schemas.microsoft.com/office/drawing/2014/main" id="{108775CC-F103-AD41-9A6F-02DF7E4D573E}"/>
              </a:ext>
            </a:extLst>
          </p:cNvPr>
          <p:cNvSpPr txBox="1">
            <a:spLocks/>
          </p:cNvSpPr>
          <p:nvPr/>
        </p:nvSpPr>
        <p:spPr>
          <a:xfrm>
            <a:off x="159299" y="3019855"/>
            <a:ext cx="8334025" cy="1715975"/>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17500" algn="l" rtl="0" eaLnBrk="1" hangingPunct="1">
              <a:lnSpc>
                <a:spcPct val="125000"/>
              </a:lnSpc>
              <a:spcBef>
                <a:spcPts val="0"/>
              </a:spcBef>
              <a:spcAft>
                <a:spcPts val="0"/>
              </a:spcAft>
              <a:buClr>
                <a:srgbClr val="A41E35"/>
              </a:buClr>
              <a:buSzPts val="1400"/>
              <a:buFont typeface="Roboto"/>
              <a:buChar char="●"/>
              <a:defRPr sz="1400" b="0" i="0" u="none" strike="noStrike" cap="none">
                <a:solidFill>
                  <a:srgbClr val="000000"/>
                </a:solidFill>
                <a:latin typeface="+mn-lt"/>
                <a:ea typeface="Roboto"/>
                <a:cs typeface="Roboto"/>
                <a:sym typeface="Roboto"/>
              </a:defRPr>
            </a:lvl1pPr>
            <a:lvl2pPr marL="914400" marR="0" lvl="1" indent="-304800" algn="l" rtl="0" eaLnBrk="1" hangingPunct="1">
              <a:lnSpc>
                <a:spcPct val="125000"/>
              </a:lnSpc>
              <a:spcBef>
                <a:spcPts val="1600"/>
              </a:spcBef>
              <a:spcAft>
                <a:spcPts val="0"/>
              </a:spcAft>
              <a:buClr>
                <a:srgbClr val="A41E35"/>
              </a:buClr>
              <a:buSzPts val="1200"/>
              <a:buFont typeface="Roboto"/>
              <a:buChar char="○"/>
              <a:defRPr sz="1200" b="0" i="0" u="none" strike="noStrike" cap="none">
                <a:solidFill>
                  <a:srgbClr val="000000"/>
                </a:solidFill>
                <a:latin typeface="Roboto"/>
                <a:ea typeface="Roboto"/>
                <a:cs typeface="Roboto"/>
                <a:sym typeface="Roboto"/>
              </a:defRPr>
            </a:lvl2pPr>
            <a:lvl3pPr marL="1371600" marR="0" lvl="2" indent="-304800" algn="l" rtl="0" eaLnBrk="1" hangingPunct="1">
              <a:lnSpc>
                <a:spcPct val="125000"/>
              </a:lnSpc>
              <a:spcBef>
                <a:spcPts val="1600"/>
              </a:spcBef>
              <a:spcAft>
                <a:spcPts val="0"/>
              </a:spcAft>
              <a:buClr>
                <a:srgbClr val="A41E35"/>
              </a:buClr>
              <a:buSzPts val="1200"/>
              <a:buFont typeface="Roboto"/>
              <a:buChar char="■"/>
              <a:defRPr sz="1200" b="0" i="0" u="none" strike="noStrike" cap="none">
                <a:solidFill>
                  <a:srgbClr val="000000"/>
                </a:solidFill>
                <a:latin typeface="Roboto"/>
                <a:ea typeface="Roboto"/>
                <a:cs typeface="Roboto"/>
                <a:sym typeface="Roboto"/>
              </a:defRPr>
            </a:lvl3pPr>
            <a:lvl4pPr marL="1828800" marR="0" lvl="3" indent="-304800" algn="l" rtl="0" eaLnBrk="1" hangingPunct="1">
              <a:lnSpc>
                <a:spcPct val="125000"/>
              </a:lnSpc>
              <a:spcBef>
                <a:spcPts val="1600"/>
              </a:spcBef>
              <a:spcAft>
                <a:spcPts val="0"/>
              </a:spcAft>
              <a:buClr>
                <a:srgbClr val="A41E35"/>
              </a:buClr>
              <a:buSzPts val="1200"/>
              <a:buFont typeface="Roboto"/>
              <a:buChar char="●"/>
              <a:defRPr sz="1200" b="0" i="0" u="none" strike="noStrike" cap="none">
                <a:solidFill>
                  <a:srgbClr val="000000"/>
                </a:solidFill>
                <a:latin typeface="Roboto"/>
                <a:ea typeface="Roboto"/>
                <a:cs typeface="Roboto"/>
                <a:sym typeface="Roboto"/>
              </a:defRPr>
            </a:lvl4pPr>
            <a:lvl5pPr marL="2286000" marR="0" lvl="4" indent="-304800" algn="l" rtl="0" eaLnBrk="1" hangingPunct="1">
              <a:lnSpc>
                <a:spcPct val="125000"/>
              </a:lnSpc>
              <a:spcBef>
                <a:spcPts val="1600"/>
              </a:spcBef>
              <a:spcAft>
                <a:spcPts val="0"/>
              </a:spcAft>
              <a:buClr>
                <a:srgbClr val="A41E35"/>
              </a:buClr>
              <a:buSzPts val="1200"/>
              <a:buFont typeface="Roboto"/>
              <a:buChar char="○"/>
              <a:defRPr sz="1200" b="0" i="0" u="none" strike="noStrike" cap="none">
                <a:solidFill>
                  <a:srgbClr val="000000"/>
                </a:solidFill>
                <a:latin typeface="Roboto"/>
                <a:ea typeface="Roboto"/>
                <a:cs typeface="Roboto"/>
                <a:sym typeface="Roboto"/>
              </a:defRPr>
            </a:lvl5pPr>
            <a:lvl6pPr marL="2743200" marR="0" lvl="5" indent="-304800" algn="l" rtl="0" eaLnBrk="1" hangingPunct="1">
              <a:lnSpc>
                <a:spcPct val="125000"/>
              </a:lnSpc>
              <a:spcBef>
                <a:spcPts val="1600"/>
              </a:spcBef>
              <a:spcAft>
                <a:spcPts val="0"/>
              </a:spcAft>
              <a:buClr>
                <a:srgbClr val="A41E35"/>
              </a:buClr>
              <a:buSzPts val="1200"/>
              <a:buFont typeface="Roboto"/>
              <a:buChar char="■"/>
              <a:defRPr sz="1200" b="0" i="0" u="none" strike="noStrike" cap="none">
                <a:solidFill>
                  <a:srgbClr val="000000"/>
                </a:solidFill>
                <a:latin typeface="Roboto"/>
                <a:ea typeface="Roboto"/>
                <a:cs typeface="Roboto"/>
                <a:sym typeface="Roboto"/>
              </a:defRPr>
            </a:lvl6pPr>
            <a:lvl7pPr marL="3200400" marR="0" lvl="6" indent="-304800" algn="l" rtl="0" eaLnBrk="1" hangingPunct="1">
              <a:lnSpc>
                <a:spcPct val="125000"/>
              </a:lnSpc>
              <a:spcBef>
                <a:spcPts val="1600"/>
              </a:spcBef>
              <a:spcAft>
                <a:spcPts val="0"/>
              </a:spcAft>
              <a:buClr>
                <a:srgbClr val="A41E35"/>
              </a:buClr>
              <a:buSzPts val="1200"/>
              <a:buFont typeface="Roboto"/>
              <a:buChar char="●"/>
              <a:defRPr sz="1200" b="0" i="0" u="none" strike="noStrike" cap="none">
                <a:solidFill>
                  <a:srgbClr val="000000"/>
                </a:solidFill>
                <a:latin typeface="Roboto"/>
                <a:ea typeface="Roboto"/>
                <a:cs typeface="Roboto"/>
                <a:sym typeface="Roboto"/>
              </a:defRPr>
            </a:lvl7pPr>
            <a:lvl8pPr marL="3657600" marR="0" lvl="7" indent="-304800" algn="l" rtl="0" eaLnBrk="1" hangingPunct="1">
              <a:lnSpc>
                <a:spcPct val="125000"/>
              </a:lnSpc>
              <a:spcBef>
                <a:spcPts val="1600"/>
              </a:spcBef>
              <a:spcAft>
                <a:spcPts val="0"/>
              </a:spcAft>
              <a:buClr>
                <a:srgbClr val="A41E35"/>
              </a:buClr>
              <a:buSzPts val="1200"/>
              <a:buFont typeface="Roboto"/>
              <a:buChar char="○"/>
              <a:defRPr sz="1200" b="0" i="0" u="none" strike="noStrike" cap="none">
                <a:solidFill>
                  <a:srgbClr val="000000"/>
                </a:solidFill>
                <a:latin typeface="Roboto"/>
                <a:ea typeface="Roboto"/>
                <a:cs typeface="Roboto"/>
                <a:sym typeface="Roboto"/>
              </a:defRPr>
            </a:lvl8pPr>
            <a:lvl9pPr marL="4114800" marR="0" lvl="8" indent="-304800" algn="l" rtl="0" eaLnBrk="1" hangingPunct="1">
              <a:lnSpc>
                <a:spcPct val="125000"/>
              </a:lnSpc>
              <a:spcBef>
                <a:spcPts val="1600"/>
              </a:spcBef>
              <a:spcAft>
                <a:spcPts val="1600"/>
              </a:spcAft>
              <a:buClr>
                <a:srgbClr val="A41E35"/>
              </a:buClr>
              <a:buSzPts val="1200"/>
              <a:buFont typeface="Roboto"/>
              <a:buChar char="■"/>
              <a:defRPr sz="1200" b="0" i="0" u="none" strike="noStrike" cap="none">
                <a:solidFill>
                  <a:srgbClr val="000000"/>
                </a:solidFill>
                <a:latin typeface="Roboto"/>
                <a:ea typeface="Roboto"/>
                <a:cs typeface="Roboto"/>
                <a:sym typeface="Roboto"/>
              </a:defRPr>
            </a:lvl9pPr>
          </a:lstStyle>
          <a:p>
            <a:r>
              <a:rPr lang="en-US" dirty="0"/>
              <a:t>Researchers work on the Coding Review Sheet independently and may agree or disagree on a response after revisiting the question</a:t>
            </a:r>
          </a:p>
          <a:p>
            <a:r>
              <a:rPr lang="en-US" dirty="0"/>
              <a:t>The team meets to discuss and resolve any outstanding divergences</a:t>
            </a:r>
          </a:p>
          <a:p>
            <a:r>
              <a:rPr lang="en-US" dirty="0"/>
              <a:t>Researchers recode all of their original jurisdictions, as needed</a:t>
            </a:r>
          </a:p>
        </p:txBody>
      </p:sp>
    </p:spTree>
    <p:extLst>
      <p:ext uri="{BB962C8B-B14F-4D97-AF65-F5344CB8AC3E}">
        <p14:creationId xmlns:p14="http://schemas.microsoft.com/office/powerpoint/2010/main" val="1496421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06E03-0CC2-D64B-B07A-688C5C9C6210}"/>
              </a:ext>
            </a:extLst>
          </p:cNvPr>
          <p:cNvSpPr>
            <a:spLocks noGrp="1"/>
          </p:cNvSpPr>
          <p:nvPr>
            <p:ph type="title"/>
          </p:nvPr>
        </p:nvSpPr>
        <p:spPr/>
        <p:txBody>
          <a:bodyPr/>
          <a:lstStyle/>
          <a:p>
            <a:r>
              <a:rPr lang="en-US" dirty="0"/>
              <a:t>Define “naïve coding”</a:t>
            </a:r>
          </a:p>
        </p:txBody>
      </p:sp>
      <p:sp>
        <p:nvSpPr>
          <p:cNvPr id="3" name="Text Placeholder 2">
            <a:extLst>
              <a:ext uri="{FF2B5EF4-FFF2-40B4-BE49-F238E27FC236}">
                <a16:creationId xmlns:a16="http://schemas.microsoft.com/office/drawing/2014/main" id="{AEEF3F8C-C915-904C-80CA-663075831F52}"/>
              </a:ext>
            </a:extLst>
          </p:cNvPr>
          <p:cNvSpPr>
            <a:spLocks noGrp="1"/>
          </p:cNvSpPr>
          <p:nvPr>
            <p:ph type="body" idx="1"/>
          </p:nvPr>
        </p:nvSpPr>
        <p:spPr/>
        <p:txBody>
          <a:bodyPr/>
          <a:lstStyle/>
          <a:p>
            <a:r>
              <a:rPr lang="en-US" dirty="0"/>
              <a:t>A researcher who is naïve to the project codes 20% of the total number of records</a:t>
            </a:r>
          </a:p>
          <a:p>
            <a:pPr lvl="1"/>
            <a:r>
              <a:rPr lang="en-US" dirty="0"/>
              <a:t>The supervisor compares and reviews these records to determine where the researchers diverge</a:t>
            </a:r>
          </a:p>
          <a:p>
            <a:r>
              <a:rPr lang="en-US" dirty="0"/>
              <a:t>Naïve coding:</a:t>
            </a:r>
          </a:p>
          <a:p>
            <a:pPr lvl="1"/>
            <a:r>
              <a:rPr lang="en-US" dirty="0"/>
              <a:t>Ensures that the project is replicable</a:t>
            </a:r>
          </a:p>
          <a:p>
            <a:pPr lvl="1"/>
            <a:r>
              <a:rPr lang="en-US" dirty="0"/>
              <a:t>Increases the accuracy of the project with additional quality control</a:t>
            </a:r>
          </a:p>
        </p:txBody>
      </p:sp>
    </p:spTree>
    <p:extLst>
      <p:ext uri="{BB962C8B-B14F-4D97-AF65-F5344CB8AC3E}">
        <p14:creationId xmlns:p14="http://schemas.microsoft.com/office/powerpoint/2010/main" val="3435573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2FD71-BA8D-E041-95FF-57D3BD1ACF48}"/>
              </a:ext>
            </a:extLst>
          </p:cNvPr>
          <p:cNvSpPr>
            <a:spLocks noGrp="1"/>
          </p:cNvSpPr>
          <p:nvPr>
            <p:ph type="title"/>
          </p:nvPr>
        </p:nvSpPr>
        <p:spPr/>
        <p:txBody>
          <a:bodyPr/>
          <a:lstStyle/>
          <a:p>
            <a:r>
              <a:rPr lang="en-US" dirty="0"/>
              <a:t>Steps in naïve coding</a:t>
            </a:r>
          </a:p>
        </p:txBody>
      </p:sp>
      <p:graphicFrame>
        <p:nvGraphicFramePr>
          <p:cNvPr id="3" name="Diagram 2">
            <a:extLst>
              <a:ext uri="{FF2B5EF4-FFF2-40B4-BE49-F238E27FC236}">
                <a16:creationId xmlns:a16="http://schemas.microsoft.com/office/drawing/2014/main" id="{D1CEF3BD-0BCE-ED41-8573-99A1D98ABF48}"/>
              </a:ext>
            </a:extLst>
          </p:cNvPr>
          <p:cNvGraphicFramePr/>
          <p:nvPr>
            <p:extLst>
              <p:ext uri="{D42A27DB-BD31-4B8C-83A1-F6EECF244321}">
                <p14:modId xmlns:p14="http://schemas.microsoft.com/office/powerpoint/2010/main" val="4123323309"/>
              </p:ext>
            </p:extLst>
          </p:nvPr>
        </p:nvGraphicFramePr>
        <p:xfrm>
          <a:off x="508000" y="1351280"/>
          <a:ext cx="7870502" cy="32178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66152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93C14-7709-E544-8221-3C4698153CF6}"/>
              </a:ext>
            </a:extLst>
          </p:cNvPr>
          <p:cNvSpPr>
            <a:spLocks noGrp="1"/>
          </p:cNvSpPr>
          <p:nvPr>
            <p:ph type="title"/>
          </p:nvPr>
        </p:nvSpPr>
        <p:spPr/>
        <p:txBody>
          <a:bodyPr/>
          <a:lstStyle/>
          <a:p>
            <a:r>
              <a:rPr lang="en-US" dirty="0"/>
              <a:t>1. Assigning naïve coding</a:t>
            </a:r>
          </a:p>
        </p:txBody>
      </p:sp>
      <p:sp>
        <p:nvSpPr>
          <p:cNvPr id="3" name="Text Placeholder 2">
            <a:extLst>
              <a:ext uri="{FF2B5EF4-FFF2-40B4-BE49-F238E27FC236}">
                <a16:creationId xmlns:a16="http://schemas.microsoft.com/office/drawing/2014/main" id="{C723F72D-2399-384D-866A-BECDA05BE39D}"/>
              </a:ext>
            </a:extLst>
          </p:cNvPr>
          <p:cNvSpPr>
            <a:spLocks noGrp="1"/>
          </p:cNvSpPr>
          <p:nvPr>
            <p:ph type="body" idx="1"/>
          </p:nvPr>
        </p:nvSpPr>
        <p:spPr/>
        <p:txBody>
          <a:bodyPr/>
          <a:lstStyle/>
          <a:p>
            <a:r>
              <a:rPr lang="en-US" dirty="0"/>
              <a:t>As coding nears completion, the supervisor assigns a naïve coder to code 20% of the total number of records</a:t>
            </a:r>
          </a:p>
          <a:p>
            <a:pPr lvl="1"/>
            <a:r>
              <a:rPr lang="en-US" dirty="0"/>
              <a:t>These records are assigned at random</a:t>
            </a:r>
          </a:p>
          <a:p>
            <a:r>
              <a:rPr lang="en-US" dirty="0"/>
              <a:t>The naïve coder reviews the research protocol and background research prior to coding</a:t>
            </a:r>
          </a:p>
        </p:txBody>
      </p:sp>
    </p:spTree>
    <p:extLst>
      <p:ext uri="{BB962C8B-B14F-4D97-AF65-F5344CB8AC3E}">
        <p14:creationId xmlns:p14="http://schemas.microsoft.com/office/powerpoint/2010/main" val="7575973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35B28-F173-ED48-9FB7-4EF7354C036D}"/>
              </a:ext>
            </a:extLst>
          </p:cNvPr>
          <p:cNvSpPr>
            <a:spLocks noGrp="1"/>
          </p:cNvSpPr>
          <p:nvPr>
            <p:ph type="title"/>
          </p:nvPr>
        </p:nvSpPr>
        <p:spPr/>
        <p:txBody>
          <a:bodyPr/>
          <a:lstStyle/>
          <a:p>
            <a:r>
              <a:rPr lang="en-US" dirty="0"/>
              <a:t>2. Supervisor reviews naïve coding</a:t>
            </a:r>
          </a:p>
        </p:txBody>
      </p:sp>
      <p:sp>
        <p:nvSpPr>
          <p:cNvPr id="3" name="Text Placeholder 2">
            <a:extLst>
              <a:ext uri="{FF2B5EF4-FFF2-40B4-BE49-F238E27FC236}">
                <a16:creationId xmlns:a16="http://schemas.microsoft.com/office/drawing/2014/main" id="{37A2F579-E7B6-3946-A0FE-74E0AB4F87FB}"/>
              </a:ext>
            </a:extLst>
          </p:cNvPr>
          <p:cNvSpPr>
            <a:spLocks noGrp="1"/>
          </p:cNvSpPr>
          <p:nvPr>
            <p:ph type="body" idx="1"/>
          </p:nvPr>
        </p:nvSpPr>
        <p:spPr/>
        <p:txBody>
          <a:bodyPr/>
          <a:lstStyle/>
          <a:p>
            <a:r>
              <a:rPr lang="en-US" dirty="0"/>
              <a:t>Calculate the rate of divergence</a:t>
            </a:r>
          </a:p>
          <a:p>
            <a:r>
              <a:rPr lang="en-US" dirty="0"/>
              <a:t>Record divergences and errors in a Coding Review Sheet and send notes to researchers</a:t>
            </a:r>
          </a:p>
        </p:txBody>
      </p:sp>
    </p:spTree>
    <p:extLst>
      <p:ext uri="{BB962C8B-B14F-4D97-AF65-F5344CB8AC3E}">
        <p14:creationId xmlns:p14="http://schemas.microsoft.com/office/powerpoint/2010/main" val="17060982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1FF37-5DC5-F749-B758-05BBCCA3E78F}"/>
              </a:ext>
            </a:extLst>
          </p:cNvPr>
          <p:cNvSpPr>
            <a:spLocks noGrp="1"/>
          </p:cNvSpPr>
          <p:nvPr>
            <p:ph type="title"/>
          </p:nvPr>
        </p:nvSpPr>
        <p:spPr/>
        <p:txBody>
          <a:bodyPr/>
          <a:lstStyle/>
          <a:p>
            <a:r>
              <a:rPr lang="en-US" dirty="0"/>
              <a:t>3. Resolve divergences</a:t>
            </a:r>
          </a:p>
        </p:txBody>
      </p:sp>
      <p:sp>
        <p:nvSpPr>
          <p:cNvPr id="3" name="Text Placeholder 2">
            <a:extLst>
              <a:ext uri="{FF2B5EF4-FFF2-40B4-BE49-F238E27FC236}">
                <a16:creationId xmlns:a16="http://schemas.microsoft.com/office/drawing/2014/main" id="{9E6A4A91-6230-064E-996F-C537C25F770E}"/>
              </a:ext>
            </a:extLst>
          </p:cNvPr>
          <p:cNvSpPr>
            <a:spLocks noGrp="1"/>
          </p:cNvSpPr>
          <p:nvPr>
            <p:ph type="body" idx="1"/>
          </p:nvPr>
        </p:nvSpPr>
        <p:spPr/>
        <p:txBody>
          <a:bodyPr/>
          <a:lstStyle/>
          <a:p>
            <a:r>
              <a:rPr lang="en-US" b="1" dirty="0"/>
              <a:t>Objective errors</a:t>
            </a:r>
            <a:r>
              <a:rPr lang="en-US" dirty="0"/>
              <a:t> are to be expected at a higher rate for naïve coding than for redundant coding, because the naïve researcher is unfamiliar with the topic</a:t>
            </a:r>
          </a:p>
          <a:p>
            <a:r>
              <a:rPr lang="en-US" b="1" dirty="0"/>
              <a:t>Interpretive errors</a:t>
            </a:r>
            <a:r>
              <a:rPr lang="en-US" dirty="0"/>
              <a:t> should occur at a reduced rate. An excess of interpretive errors might indicate that questions and responses are unclear, that laws are missing, or that the research protocol needs to be clarified</a:t>
            </a:r>
            <a:endParaRPr lang="en-US" b="1" dirty="0"/>
          </a:p>
        </p:txBody>
      </p:sp>
      <p:sp>
        <p:nvSpPr>
          <p:cNvPr id="4" name="Text Placeholder 3">
            <a:extLst>
              <a:ext uri="{FF2B5EF4-FFF2-40B4-BE49-F238E27FC236}">
                <a16:creationId xmlns:a16="http://schemas.microsoft.com/office/drawing/2014/main" id="{BE2ED662-D71E-0B4A-80F3-5B2987BD977A}"/>
              </a:ext>
            </a:extLst>
          </p:cNvPr>
          <p:cNvSpPr>
            <a:spLocks noGrp="1"/>
          </p:cNvSpPr>
          <p:nvPr>
            <p:ph type="body" idx="2"/>
          </p:nvPr>
        </p:nvSpPr>
        <p:spPr/>
        <p:txBody>
          <a:bodyPr/>
          <a:lstStyle/>
          <a:p>
            <a:r>
              <a:rPr lang="en-US" dirty="0"/>
              <a:t>The original and naïve coder must go through the Coding Review Sheet independently and may agree or disagree on a response after revisiting the question</a:t>
            </a:r>
          </a:p>
          <a:p>
            <a:r>
              <a:rPr lang="en-US" dirty="0"/>
              <a:t>The team meets to discuss and resolve any outstanding divergences</a:t>
            </a:r>
          </a:p>
          <a:p>
            <a:r>
              <a:rPr lang="en-US" dirty="0"/>
              <a:t>The original coder recodes jurisdictions, as needed</a:t>
            </a:r>
          </a:p>
          <a:p>
            <a:r>
              <a:rPr lang="en-US" dirty="0"/>
              <a:t>When naïve coding results in a particularly high rate of divergence, or reveals a systemic problem with a project, the entire project may have to be recorded, or questions and responses may have to be adjusted</a:t>
            </a:r>
          </a:p>
        </p:txBody>
      </p:sp>
    </p:spTree>
    <p:extLst>
      <p:ext uri="{BB962C8B-B14F-4D97-AF65-F5344CB8AC3E}">
        <p14:creationId xmlns:p14="http://schemas.microsoft.com/office/powerpoint/2010/main" val="11107164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E8CD4-3E47-1441-966F-F8BD31DF8281}"/>
              </a:ext>
            </a:extLst>
          </p:cNvPr>
          <p:cNvSpPr>
            <a:spLocks noGrp="1"/>
          </p:cNvSpPr>
          <p:nvPr>
            <p:ph type="title"/>
          </p:nvPr>
        </p:nvSpPr>
        <p:spPr/>
        <p:txBody>
          <a:bodyPr/>
          <a:lstStyle/>
          <a:p>
            <a:r>
              <a:rPr lang="en-US" dirty="0"/>
              <a:t>Final quality control checks</a:t>
            </a:r>
          </a:p>
        </p:txBody>
      </p:sp>
      <p:sp>
        <p:nvSpPr>
          <p:cNvPr id="3" name="Text Placeholder 2">
            <a:extLst>
              <a:ext uri="{FF2B5EF4-FFF2-40B4-BE49-F238E27FC236}">
                <a16:creationId xmlns:a16="http://schemas.microsoft.com/office/drawing/2014/main" id="{B69EDE84-E809-B94B-A1EA-BF95CFE1FBC0}"/>
              </a:ext>
            </a:extLst>
          </p:cNvPr>
          <p:cNvSpPr>
            <a:spLocks noGrp="1"/>
          </p:cNvSpPr>
          <p:nvPr>
            <p:ph type="body" idx="1"/>
          </p:nvPr>
        </p:nvSpPr>
        <p:spPr/>
        <p:txBody>
          <a:bodyPr/>
          <a:lstStyle/>
          <a:p>
            <a:r>
              <a:rPr lang="en-US" dirty="0"/>
              <a:t>Supervisor will review all of the questions, responses, and citations prior to publishing the project to identify any outstanding issues, including:</a:t>
            </a:r>
          </a:p>
          <a:p>
            <a:pPr lvl="1"/>
            <a:r>
              <a:rPr lang="en-US" dirty="0"/>
              <a:t>Any questions that were not answered</a:t>
            </a:r>
          </a:p>
          <a:p>
            <a:pPr lvl="1"/>
            <a:r>
              <a:rPr lang="en-US" dirty="0"/>
              <a:t>Outlier responses</a:t>
            </a:r>
          </a:p>
          <a:p>
            <a:pPr lvl="1"/>
            <a:r>
              <a:rPr lang="en-US" dirty="0"/>
              <a:t>Missing citations</a:t>
            </a:r>
          </a:p>
          <a:p>
            <a:pPr lvl="1"/>
            <a:r>
              <a:rPr lang="en-US" dirty="0"/>
              <a:t>Inconsistent caution notes</a:t>
            </a:r>
          </a:p>
        </p:txBody>
      </p:sp>
    </p:spTree>
    <p:extLst>
      <p:ext uri="{BB962C8B-B14F-4D97-AF65-F5344CB8AC3E}">
        <p14:creationId xmlns:p14="http://schemas.microsoft.com/office/powerpoint/2010/main" val="37600796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9E81E-83A6-8A4B-92DF-6634072CA6B2}"/>
              </a:ext>
            </a:extLst>
          </p:cNvPr>
          <p:cNvSpPr>
            <a:spLocks noGrp="1"/>
          </p:cNvSpPr>
          <p:nvPr>
            <p:ph type="title"/>
          </p:nvPr>
        </p:nvSpPr>
        <p:spPr/>
        <p:txBody>
          <a:bodyPr/>
          <a:lstStyle/>
          <a:p>
            <a:r>
              <a:rPr lang="en-US" dirty="0"/>
              <a:t>Summary</a:t>
            </a:r>
          </a:p>
        </p:txBody>
      </p:sp>
      <p:sp>
        <p:nvSpPr>
          <p:cNvPr id="3" name="Text Placeholder 2">
            <a:extLst>
              <a:ext uri="{FF2B5EF4-FFF2-40B4-BE49-F238E27FC236}">
                <a16:creationId xmlns:a16="http://schemas.microsoft.com/office/drawing/2014/main" id="{0B09CD76-4CFD-394A-B862-461211D76838}"/>
              </a:ext>
            </a:extLst>
          </p:cNvPr>
          <p:cNvSpPr>
            <a:spLocks noGrp="1"/>
          </p:cNvSpPr>
          <p:nvPr>
            <p:ph type="body" idx="1"/>
          </p:nvPr>
        </p:nvSpPr>
        <p:spPr/>
        <p:txBody>
          <a:bodyPr/>
          <a:lstStyle/>
          <a:p>
            <a:r>
              <a:rPr lang="en-US" sz="1400" dirty="0"/>
              <a:t>The supervisor should check </a:t>
            </a:r>
            <a:r>
              <a:rPr lang="en-US" sz="1400" b="1" dirty="0"/>
              <a:t>original coding</a:t>
            </a:r>
            <a:r>
              <a:rPr lang="en-US" sz="1400" dirty="0"/>
              <a:t> as it is being done</a:t>
            </a:r>
          </a:p>
          <a:p>
            <a:r>
              <a:rPr lang="en-US" sz="1400" b="1" dirty="0"/>
              <a:t>Redundant coding</a:t>
            </a:r>
            <a:r>
              <a:rPr lang="en-US" sz="1400" dirty="0"/>
              <a:t> – two researchers code identical records of the same jurisdiction. Supervisor compares records to determine which coding answers should be selected</a:t>
            </a:r>
          </a:p>
          <a:p>
            <a:r>
              <a:rPr lang="en-US" sz="1400" dirty="0"/>
              <a:t>The steps involved in redundant coding are:</a:t>
            </a:r>
          </a:p>
          <a:p>
            <a:pPr marL="939800" lvl="1" indent="-342900">
              <a:spcBef>
                <a:spcPts val="0"/>
              </a:spcBef>
              <a:buFont typeface="+mj-lt"/>
              <a:buAutoNum type="arabicPeriod"/>
            </a:pPr>
            <a:r>
              <a:rPr lang="en-US" dirty="0"/>
              <a:t>Researchers code identical records</a:t>
            </a:r>
          </a:p>
          <a:p>
            <a:pPr marL="939800" lvl="1" indent="-342900">
              <a:spcBef>
                <a:spcPts val="0"/>
              </a:spcBef>
              <a:buFont typeface="+mj-lt"/>
              <a:buAutoNum type="arabicPeriod"/>
            </a:pPr>
            <a:r>
              <a:rPr lang="en-US" dirty="0"/>
              <a:t>Supervisor reviews coding</a:t>
            </a:r>
          </a:p>
          <a:p>
            <a:pPr marL="939800" lvl="1" indent="-342900">
              <a:spcBef>
                <a:spcPts val="0"/>
              </a:spcBef>
              <a:buFont typeface="+mj-lt"/>
              <a:buAutoNum type="arabicPeriod"/>
            </a:pPr>
            <a:r>
              <a:rPr lang="en-US" dirty="0"/>
              <a:t>Team resolves divergences</a:t>
            </a:r>
          </a:p>
          <a:p>
            <a:pPr marL="482600"/>
            <a:r>
              <a:rPr lang="en-US" sz="1400" b="1" dirty="0"/>
              <a:t>Naïve coding</a:t>
            </a:r>
            <a:r>
              <a:rPr lang="en-US" sz="1400" dirty="0"/>
              <a:t> – a researcher unfamiliar with the project codes 20% of the total number of records for that project</a:t>
            </a:r>
          </a:p>
          <a:p>
            <a:pPr marL="482600"/>
            <a:r>
              <a:rPr lang="en-US" sz="1400" dirty="0"/>
              <a:t>The steps involved in naïve coding are:</a:t>
            </a:r>
          </a:p>
          <a:p>
            <a:pPr marL="939800" lvl="1">
              <a:spcBef>
                <a:spcPts val="0"/>
              </a:spcBef>
              <a:buFont typeface="+mj-lt"/>
              <a:buAutoNum type="arabicPeriod"/>
            </a:pPr>
            <a:r>
              <a:rPr lang="en-US" dirty="0"/>
              <a:t>Supervisor assigns naïve coding</a:t>
            </a:r>
          </a:p>
          <a:p>
            <a:pPr marL="1397000" lvl="2">
              <a:spcBef>
                <a:spcPts val="0"/>
              </a:spcBef>
              <a:buFont typeface="Arial" panose="020B0604020202020204" pitchFamily="34" charset="0"/>
              <a:buChar char="•"/>
            </a:pPr>
            <a:r>
              <a:rPr lang="en-US" dirty="0"/>
              <a:t>Naïve researcher codes 20% of the total number of records</a:t>
            </a:r>
          </a:p>
          <a:p>
            <a:pPr marL="939800" lvl="1">
              <a:spcBef>
                <a:spcPts val="0"/>
              </a:spcBef>
              <a:buFont typeface="+mj-lt"/>
              <a:buAutoNum type="arabicPeriod"/>
            </a:pPr>
            <a:r>
              <a:rPr lang="en-US" dirty="0"/>
              <a:t>Supervisor reviews naïve coding</a:t>
            </a:r>
          </a:p>
          <a:p>
            <a:pPr marL="939800" lvl="1">
              <a:spcBef>
                <a:spcPts val="0"/>
              </a:spcBef>
              <a:buFont typeface="+mj-lt"/>
              <a:buAutoNum type="arabicPeriod"/>
            </a:pPr>
            <a:r>
              <a:rPr lang="en-US" dirty="0"/>
              <a:t>Team resolves divergences</a:t>
            </a:r>
          </a:p>
          <a:p>
            <a:pPr marL="482600"/>
            <a:r>
              <a:rPr lang="en-US" sz="1400" dirty="0"/>
              <a:t>The supervisor will do a </a:t>
            </a:r>
            <a:r>
              <a:rPr lang="en-US" sz="1400" b="1" dirty="0"/>
              <a:t>final check of all data </a:t>
            </a:r>
            <a:r>
              <a:rPr lang="en-US" sz="1400" dirty="0"/>
              <a:t> before publishing</a:t>
            </a:r>
          </a:p>
        </p:txBody>
      </p:sp>
    </p:spTree>
    <p:extLst>
      <p:ext uri="{BB962C8B-B14F-4D97-AF65-F5344CB8AC3E}">
        <p14:creationId xmlns:p14="http://schemas.microsoft.com/office/powerpoint/2010/main" val="4858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7246D-1596-A344-9E82-006DD43219F0}"/>
              </a:ext>
            </a:extLst>
          </p:cNvPr>
          <p:cNvSpPr>
            <a:spLocks noGrp="1"/>
          </p:cNvSpPr>
          <p:nvPr>
            <p:ph type="title"/>
          </p:nvPr>
        </p:nvSpPr>
        <p:spPr/>
        <p:txBody>
          <a:bodyPr/>
          <a:lstStyle/>
          <a:p>
            <a:r>
              <a:rPr lang="en-US" dirty="0"/>
              <a:t>Learning objectives</a:t>
            </a:r>
          </a:p>
        </p:txBody>
      </p:sp>
      <p:sp>
        <p:nvSpPr>
          <p:cNvPr id="3" name="Text Placeholder 2">
            <a:extLst>
              <a:ext uri="{FF2B5EF4-FFF2-40B4-BE49-F238E27FC236}">
                <a16:creationId xmlns:a16="http://schemas.microsoft.com/office/drawing/2014/main" id="{72CABF9A-8C46-D841-82A3-B95B703773ED}"/>
              </a:ext>
            </a:extLst>
          </p:cNvPr>
          <p:cNvSpPr>
            <a:spLocks noGrp="1"/>
          </p:cNvSpPr>
          <p:nvPr>
            <p:ph type="body" idx="1"/>
          </p:nvPr>
        </p:nvSpPr>
        <p:spPr/>
        <p:txBody>
          <a:bodyPr/>
          <a:lstStyle/>
          <a:p>
            <a:r>
              <a:rPr lang="en-US" dirty="0"/>
              <a:t>Learn how to perform quality control on original coding</a:t>
            </a:r>
          </a:p>
          <a:p>
            <a:r>
              <a:rPr lang="en-US" dirty="0"/>
              <a:t>Define “redundant coding”</a:t>
            </a:r>
          </a:p>
          <a:p>
            <a:pPr lvl="1"/>
            <a:r>
              <a:rPr lang="en-US" dirty="0"/>
              <a:t>Learn the steps used in redundant coding</a:t>
            </a:r>
          </a:p>
          <a:p>
            <a:r>
              <a:rPr lang="en-US" dirty="0"/>
              <a:t>Define ”naïve coding”</a:t>
            </a:r>
          </a:p>
          <a:p>
            <a:pPr lvl="1"/>
            <a:r>
              <a:rPr lang="en-US" dirty="0"/>
              <a:t>Learn the steps used in naïve coding</a:t>
            </a:r>
          </a:p>
          <a:p>
            <a:r>
              <a:rPr lang="en-US" dirty="0"/>
              <a:t>Learn how to do a final quality control check</a:t>
            </a:r>
          </a:p>
        </p:txBody>
      </p:sp>
    </p:spTree>
    <p:extLst>
      <p:ext uri="{BB962C8B-B14F-4D97-AF65-F5344CB8AC3E}">
        <p14:creationId xmlns:p14="http://schemas.microsoft.com/office/powerpoint/2010/main" val="1545779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9"/>
          <p:cNvSpPr txBox="1">
            <a:spLocks noGrp="1"/>
          </p:cNvSpPr>
          <p:nvPr>
            <p:ph type="title"/>
          </p:nvPr>
        </p:nvSpPr>
        <p:spPr>
          <a:xfrm>
            <a:off x="265500" y="1830600"/>
            <a:ext cx="4045200" cy="1482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dirty="0">
                <a:latin typeface="+mj-lt"/>
              </a:rPr>
              <a:t>How to perform quality control on original coding</a:t>
            </a:r>
            <a:endParaRPr sz="4000" dirty="0">
              <a:latin typeface="+mj-lt"/>
            </a:endParaRPr>
          </a:p>
        </p:txBody>
      </p:sp>
      <p:sp>
        <p:nvSpPr>
          <p:cNvPr id="85" name="Google Shape;85;p19"/>
          <p:cNvSpPr txBox="1">
            <a:spLocks noGrp="1"/>
          </p:cNvSpPr>
          <p:nvPr>
            <p:ph type="body" idx="2"/>
          </p:nvPr>
        </p:nvSpPr>
        <p:spPr>
          <a:xfrm>
            <a:off x="4934875" y="532350"/>
            <a:ext cx="3837000" cy="4078800"/>
          </a:xfrm>
          <a:prstGeom prst="rect">
            <a:avLst/>
          </a:prstGeom>
        </p:spPr>
        <p:txBody>
          <a:bodyPr spcFirstLastPara="1" wrap="square" lIns="91425" tIns="91425" rIns="91425" bIns="91425" anchor="ctr" anchorCtr="0">
            <a:noAutofit/>
          </a:bodyPr>
          <a:lstStyle/>
          <a:p>
            <a:pPr marL="285750" indent="-285750">
              <a:spcAft>
                <a:spcPts val="1600"/>
              </a:spcAft>
            </a:pPr>
            <a:r>
              <a:rPr lang="en-US" sz="1400" b="0" dirty="0">
                <a:solidFill>
                  <a:schemeClr val="tx1"/>
                </a:solidFill>
                <a:latin typeface="+mn-lt"/>
              </a:rPr>
              <a:t>As records are coded, the supervisor will check the following:</a:t>
            </a:r>
          </a:p>
          <a:p>
            <a:pPr marL="742950" lvl="1" indent="-285750">
              <a:spcBef>
                <a:spcPts val="0"/>
              </a:spcBef>
              <a:spcAft>
                <a:spcPts val="1600"/>
              </a:spcAft>
            </a:pPr>
            <a:r>
              <a:rPr lang="en-US" sz="1200" dirty="0">
                <a:solidFill>
                  <a:schemeClr val="tx1"/>
                </a:solidFill>
                <a:latin typeface="+mn-lt"/>
              </a:rPr>
              <a:t>Unanswered questions</a:t>
            </a:r>
          </a:p>
          <a:p>
            <a:pPr marL="742950" lvl="1" indent="-285750">
              <a:spcBef>
                <a:spcPts val="0"/>
              </a:spcBef>
              <a:spcAft>
                <a:spcPts val="1600"/>
              </a:spcAft>
            </a:pPr>
            <a:r>
              <a:rPr lang="en-US" sz="1200" b="0" dirty="0">
                <a:solidFill>
                  <a:schemeClr val="tx1"/>
                </a:solidFill>
                <a:latin typeface="+mn-lt"/>
              </a:rPr>
              <a:t>Caution notes</a:t>
            </a:r>
          </a:p>
          <a:p>
            <a:pPr marL="742950" lvl="1" indent="-285750">
              <a:spcBef>
                <a:spcPts val="0"/>
              </a:spcBef>
              <a:spcAft>
                <a:spcPts val="1600"/>
              </a:spcAft>
            </a:pPr>
            <a:r>
              <a:rPr lang="en-US" sz="1200" dirty="0">
                <a:solidFill>
                  <a:schemeClr val="tx1"/>
                </a:solidFill>
                <a:latin typeface="+mn-lt"/>
              </a:rPr>
              <a:t>Citations</a:t>
            </a:r>
          </a:p>
          <a:p>
            <a:pPr marL="742950" lvl="1" indent="-285750">
              <a:spcBef>
                <a:spcPts val="0"/>
              </a:spcBef>
              <a:spcAft>
                <a:spcPts val="1600"/>
              </a:spcAft>
            </a:pPr>
            <a:r>
              <a:rPr lang="en-US" sz="1200" b="0" dirty="0">
                <a:solidFill>
                  <a:schemeClr val="tx1"/>
                </a:solidFill>
                <a:latin typeface="+mn-lt"/>
              </a:rPr>
              <a:t>Formatting </a:t>
            </a:r>
            <a:r>
              <a:rPr lang="en-US" sz="1200" dirty="0">
                <a:solidFill>
                  <a:schemeClr val="tx1"/>
                </a:solidFill>
                <a:latin typeface="+mn-lt"/>
              </a:rPr>
              <a:t>issues with the legal text</a:t>
            </a:r>
          </a:p>
          <a:p>
            <a:pPr marL="285750" indent="-285750">
              <a:spcAft>
                <a:spcPts val="1600"/>
              </a:spcAft>
            </a:pPr>
            <a:r>
              <a:rPr lang="en-US" sz="1400" b="0" dirty="0">
                <a:solidFill>
                  <a:schemeClr val="tx1"/>
                </a:solidFill>
              </a:rPr>
              <a:t>Original coding checks occur d</a:t>
            </a:r>
            <a:r>
              <a:rPr lang="en-US" sz="1400" dirty="0">
                <a:solidFill>
                  <a:schemeClr val="tx1"/>
                </a:solidFill>
              </a:rPr>
              <a:t>aily, as researchers are coding records</a:t>
            </a:r>
            <a:endParaRPr sz="1400" b="0" dirty="0">
              <a:solidFill>
                <a:schemeClr val="tx1"/>
              </a:solidFill>
              <a:latin typeface="+mn-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76B59-4BDB-4D4A-A919-1A24C0337B00}"/>
              </a:ext>
            </a:extLst>
          </p:cNvPr>
          <p:cNvSpPr>
            <a:spLocks noGrp="1"/>
          </p:cNvSpPr>
          <p:nvPr>
            <p:ph type="title"/>
          </p:nvPr>
        </p:nvSpPr>
        <p:spPr/>
        <p:txBody>
          <a:bodyPr/>
          <a:lstStyle/>
          <a:p>
            <a:r>
              <a:rPr lang="en-US" dirty="0"/>
              <a:t>Define “redundant coding”</a:t>
            </a:r>
          </a:p>
        </p:txBody>
      </p:sp>
      <p:sp>
        <p:nvSpPr>
          <p:cNvPr id="3" name="Text Placeholder 2">
            <a:extLst>
              <a:ext uri="{FF2B5EF4-FFF2-40B4-BE49-F238E27FC236}">
                <a16:creationId xmlns:a16="http://schemas.microsoft.com/office/drawing/2014/main" id="{6A9348EB-D5C7-994D-B7FD-43D19717670C}"/>
              </a:ext>
            </a:extLst>
          </p:cNvPr>
          <p:cNvSpPr>
            <a:spLocks noGrp="1"/>
          </p:cNvSpPr>
          <p:nvPr>
            <p:ph type="body" idx="1"/>
          </p:nvPr>
        </p:nvSpPr>
        <p:spPr/>
        <p:txBody>
          <a:bodyPr/>
          <a:lstStyle/>
          <a:p>
            <a:r>
              <a:rPr lang="en-US" dirty="0"/>
              <a:t>“Redundant coding” consists of two researchers independently coding identical coding records</a:t>
            </a:r>
          </a:p>
          <a:p>
            <a:pPr lvl="1"/>
            <a:r>
              <a:rPr lang="en-US" dirty="0"/>
              <a:t>The supervisor compares and reviews these records to determine where the researchers diverge</a:t>
            </a:r>
          </a:p>
          <a:p>
            <a:r>
              <a:rPr lang="en-US" dirty="0"/>
              <a:t>Redundant coding identifies:</a:t>
            </a:r>
          </a:p>
          <a:p>
            <a:pPr lvl="1"/>
            <a:r>
              <a:rPr lang="en-US" dirty="0"/>
              <a:t>Problems with the questions</a:t>
            </a:r>
          </a:p>
          <a:p>
            <a:pPr lvl="1"/>
            <a:r>
              <a:rPr lang="en-US" dirty="0"/>
              <a:t>Problems with the response set</a:t>
            </a:r>
          </a:p>
          <a:p>
            <a:pPr lvl="1"/>
            <a:r>
              <a:rPr lang="en-US" dirty="0"/>
              <a:t>Coding errors</a:t>
            </a:r>
          </a:p>
        </p:txBody>
      </p:sp>
    </p:spTree>
    <p:extLst>
      <p:ext uri="{BB962C8B-B14F-4D97-AF65-F5344CB8AC3E}">
        <p14:creationId xmlns:p14="http://schemas.microsoft.com/office/powerpoint/2010/main" val="771205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D11B2-C6BB-764F-8D90-6AD94DA245E4}"/>
              </a:ext>
            </a:extLst>
          </p:cNvPr>
          <p:cNvSpPr>
            <a:spLocks noGrp="1"/>
          </p:cNvSpPr>
          <p:nvPr>
            <p:ph type="title"/>
          </p:nvPr>
        </p:nvSpPr>
        <p:spPr/>
        <p:txBody>
          <a:bodyPr/>
          <a:lstStyle/>
          <a:p>
            <a:r>
              <a:rPr lang="en-US" dirty="0"/>
              <a:t>Steps in redundant coding</a:t>
            </a:r>
          </a:p>
        </p:txBody>
      </p:sp>
      <p:graphicFrame>
        <p:nvGraphicFramePr>
          <p:cNvPr id="6" name="Diagram 5">
            <a:extLst>
              <a:ext uri="{FF2B5EF4-FFF2-40B4-BE49-F238E27FC236}">
                <a16:creationId xmlns:a16="http://schemas.microsoft.com/office/drawing/2014/main" id="{5F2D5FCA-760A-A740-BA57-F5849557723D}"/>
              </a:ext>
            </a:extLst>
          </p:cNvPr>
          <p:cNvGraphicFramePr/>
          <p:nvPr>
            <p:extLst>
              <p:ext uri="{D42A27DB-BD31-4B8C-83A1-F6EECF244321}">
                <p14:modId xmlns:p14="http://schemas.microsoft.com/office/powerpoint/2010/main" val="3572415724"/>
              </p:ext>
            </p:extLst>
          </p:nvPr>
        </p:nvGraphicFramePr>
        <p:xfrm>
          <a:off x="1762715" y="985520"/>
          <a:ext cx="5618570" cy="37756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07016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CC660-A4A5-C143-8395-846543CBF3E9}"/>
              </a:ext>
            </a:extLst>
          </p:cNvPr>
          <p:cNvSpPr>
            <a:spLocks noGrp="1"/>
          </p:cNvSpPr>
          <p:nvPr>
            <p:ph type="title"/>
          </p:nvPr>
        </p:nvSpPr>
        <p:spPr/>
        <p:txBody>
          <a:bodyPr/>
          <a:lstStyle/>
          <a:p>
            <a:r>
              <a:rPr lang="en-US" dirty="0"/>
              <a:t>1. Assigning redundant coding</a:t>
            </a:r>
          </a:p>
        </p:txBody>
      </p:sp>
      <p:sp>
        <p:nvSpPr>
          <p:cNvPr id="3" name="Text Placeholder 2">
            <a:extLst>
              <a:ext uri="{FF2B5EF4-FFF2-40B4-BE49-F238E27FC236}">
                <a16:creationId xmlns:a16="http://schemas.microsoft.com/office/drawing/2014/main" id="{514AD9DD-5DFD-7543-8B0A-215C7490184E}"/>
              </a:ext>
            </a:extLst>
          </p:cNvPr>
          <p:cNvSpPr>
            <a:spLocks noGrp="1"/>
          </p:cNvSpPr>
          <p:nvPr>
            <p:ph type="body" idx="1"/>
          </p:nvPr>
        </p:nvSpPr>
        <p:spPr/>
        <p:txBody>
          <a:bodyPr/>
          <a:lstStyle/>
          <a:p>
            <a:r>
              <a:rPr lang="en-US" dirty="0"/>
              <a:t>The supervisor assigns 100% redundant coding until the rate of divergence is below 5%</a:t>
            </a:r>
          </a:p>
          <a:p>
            <a:pPr lvl="1"/>
            <a:r>
              <a:rPr lang="en-US" dirty="0"/>
              <a:t>When the rate of divergence goes below 5%, the supervisor assigns 20% redundant coding</a:t>
            </a:r>
          </a:p>
          <a:p>
            <a:pPr lvl="2"/>
            <a:r>
              <a:rPr lang="en-US" dirty="0"/>
              <a:t>The supervisor may assign additional redundant coding as needed</a:t>
            </a:r>
          </a:p>
          <a:p>
            <a:r>
              <a:rPr lang="en-US" dirty="0"/>
              <a:t>Divergences are recorded on a Coding Review Sheet, a document allowing researchers to explain their coding decisions in the case of a divergence</a:t>
            </a:r>
          </a:p>
        </p:txBody>
      </p:sp>
    </p:spTree>
    <p:extLst>
      <p:ext uri="{BB962C8B-B14F-4D97-AF65-F5344CB8AC3E}">
        <p14:creationId xmlns:p14="http://schemas.microsoft.com/office/powerpoint/2010/main" val="2278713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3" name="Rectangle 2"/>
          <p:cNvSpPr/>
          <p:nvPr/>
        </p:nvSpPr>
        <p:spPr>
          <a:xfrm>
            <a:off x="611733" y="1846001"/>
            <a:ext cx="2262308" cy="705694"/>
          </a:xfrm>
          <a:prstGeom prst="rect">
            <a:avLst/>
          </a:prstGeom>
          <a:solidFill>
            <a:schemeClr val="tx2"/>
          </a:solidFill>
          <a:ln w="25400" cap="flat" cmpd="sng" algn="ctr">
            <a:noFill/>
            <a:prstDash val="solid"/>
          </a:ln>
          <a:effectLst/>
        </p:spPr>
        <p:txBody>
          <a:bodyPr rtlCol="0" anchor="ctr"/>
          <a:lstStyle/>
          <a:p>
            <a:pPr algn="ctr" defTabSz="457189">
              <a:defRPr/>
            </a:pPr>
            <a:r>
              <a:rPr lang="en-US" sz="1800" b="1">
                <a:solidFill>
                  <a:prstClr val="white"/>
                </a:solidFill>
                <a:latin typeface="+mj-lt"/>
              </a:rPr>
              <a:t>Researcher 1</a:t>
            </a:r>
          </a:p>
        </p:txBody>
      </p:sp>
      <p:sp>
        <p:nvSpPr>
          <p:cNvPr id="4" name="Rectangle 3"/>
          <p:cNvSpPr/>
          <p:nvPr/>
        </p:nvSpPr>
        <p:spPr>
          <a:xfrm>
            <a:off x="611733" y="3104811"/>
            <a:ext cx="2262308" cy="705694"/>
          </a:xfrm>
          <a:prstGeom prst="rect">
            <a:avLst/>
          </a:prstGeom>
          <a:solidFill>
            <a:schemeClr val="tx2"/>
          </a:solidFill>
          <a:ln w="25400" cap="flat" cmpd="sng" algn="ctr">
            <a:noFill/>
            <a:prstDash val="solid"/>
          </a:ln>
          <a:effectLst/>
        </p:spPr>
        <p:txBody>
          <a:bodyPr rtlCol="0" anchor="ctr"/>
          <a:lstStyle/>
          <a:p>
            <a:pPr algn="ctr" defTabSz="457189">
              <a:defRPr/>
            </a:pPr>
            <a:r>
              <a:rPr lang="en-US" sz="1800" b="1">
                <a:solidFill>
                  <a:prstClr val="white"/>
                </a:solidFill>
                <a:latin typeface="+mj-lt"/>
              </a:rPr>
              <a:t>Researcher 2</a:t>
            </a:r>
          </a:p>
        </p:txBody>
      </p:sp>
      <p:sp>
        <p:nvSpPr>
          <p:cNvPr id="5" name="Right Arrow 4"/>
          <p:cNvSpPr/>
          <p:nvPr/>
        </p:nvSpPr>
        <p:spPr>
          <a:xfrm>
            <a:off x="3284510" y="1846001"/>
            <a:ext cx="2499304" cy="585250"/>
          </a:xfrm>
          <a:prstGeom prst="rightArrow">
            <a:avLst/>
          </a:prstGeom>
          <a:solidFill>
            <a:srgbClr val="666666"/>
          </a:solidFill>
          <a:ln w="25400" cap="flat" cmpd="sng" algn="ctr">
            <a:noFill/>
            <a:prstDash val="solid"/>
          </a:ln>
          <a:effectLst/>
        </p:spPr>
        <p:txBody>
          <a:bodyPr rtlCol="0" anchor="ctr"/>
          <a:lstStyle/>
          <a:p>
            <a:pPr algn="ctr" defTabSz="457189">
              <a:defRPr/>
            </a:pPr>
            <a:r>
              <a:rPr lang="en-US" sz="1600" b="1">
                <a:solidFill>
                  <a:prstClr val="white"/>
                </a:solidFill>
                <a:latin typeface="+mj-lt"/>
              </a:rPr>
              <a:t>Code law</a:t>
            </a:r>
          </a:p>
        </p:txBody>
      </p:sp>
      <p:sp>
        <p:nvSpPr>
          <p:cNvPr id="6" name="Oval 5"/>
          <p:cNvSpPr/>
          <p:nvPr/>
        </p:nvSpPr>
        <p:spPr>
          <a:xfrm>
            <a:off x="6287437" y="1394371"/>
            <a:ext cx="1976498" cy="1963352"/>
          </a:xfrm>
          <a:prstGeom prst="ellipse">
            <a:avLst/>
          </a:prstGeom>
          <a:solidFill>
            <a:schemeClr val="accent2">
              <a:alpha val="30000"/>
            </a:schemeClr>
          </a:solidFill>
          <a:ln w="25400" cap="flat" cmpd="sng" algn="ctr">
            <a:noFill/>
            <a:prstDash val="solid"/>
          </a:ln>
          <a:effectLst/>
        </p:spPr>
        <p:txBody>
          <a:bodyPr rtlCol="0" anchor="ctr"/>
          <a:lstStyle/>
          <a:p>
            <a:pPr algn="ctr" defTabSz="457189">
              <a:defRPr/>
            </a:pPr>
            <a:endParaRPr lang="en-US" sz="1800">
              <a:solidFill>
                <a:prstClr val="white"/>
              </a:solidFill>
            </a:endParaRPr>
          </a:p>
        </p:txBody>
      </p:sp>
      <p:sp>
        <p:nvSpPr>
          <p:cNvPr id="7" name="Oval 6"/>
          <p:cNvSpPr/>
          <p:nvPr/>
        </p:nvSpPr>
        <p:spPr>
          <a:xfrm>
            <a:off x="6287437" y="2225368"/>
            <a:ext cx="1976498" cy="1963352"/>
          </a:xfrm>
          <a:prstGeom prst="ellipse">
            <a:avLst/>
          </a:prstGeom>
          <a:solidFill>
            <a:schemeClr val="accent2">
              <a:alpha val="30000"/>
            </a:schemeClr>
          </a:solidFill>
          <a:ln w="25400" cap="flat" cmpd="sng" algn="ctr">
            <a:noFill/>
            <a:prstDash val="solid"/>
          </a:ln>
          <a:effectLst/>
        </p:spPr>
        <p:txBody>
          <a:bodyPr rtlCol="0" anchor="ctr"/>
          <a:lstStyle/>
          <a:p>
            <a:pPr algn="ctr" defTabSz="457189">
              <a:defRPr/>
            </a:pPr>
            <a:endParaRPr lang="en-US" sz="1800">
              <a:solidFill>
                <a:prstClr val="white"/>
              </a:solidFill>
            </a:endParaRPr>
          </a:p>
        </p:txBody>
      </p:sp>
      <p:sp>
        <p:nvSpPr>
          <p:cNvPr id="8" name="TextBox 7"/>
          <p:cNvSpPr txBox="1"/>
          <p:nvPr/>
        </p:nvSpPr>
        <p:spPr>
          <a:xfrm>
            <a:off x="6219046" y="1751497"/>
            <a:ext cx="2113280" cy="338554"/>
          </a:xfrm>
          <a:prstGeom prst="rect">
            <a:avLst/>
          </a:prstGeom>
          <a:noFill/>
        </p:spPr>
        <p:txBody>
          <a:bodyPr wrap="square" rtlCol="0">
            <a:spAutoFit/>
          </a:bodyPr>
          <a:lstStyle/>
          <a:p>
            <a:pPr algn="ctr" defTabSz="457189"/>
            <a:r>
              <a:rPr lang="en-US" sz="1600" b="1">
                <a:solidFill>
                  <a:prstClr val="black"/>
                </a:solidFill>
                <a:latin typeface="+mj-lt"/>
              </a:rPr>
              <a:t>R1 divergences</a:t>
            </a:r>
          </a:p>
        </p:txBody>
      </p:sp>
      <p:sp>
        <p:nvSpPr>
          <p:cNvPr id="9" name="TextBox 8"/>
          <p:cNvSpPr txBox="1"/>
          <p:nvPr/>
        </p:nvSpPr>
        <p:spPr>
          <a:xfrm>
            <a:off x="6489960" y="3441071"/>
            <a:ext cx="1683784" cy="338554"/>
          </a:xfrm>
          <a:prstGeom prst="rect">
            <a:avLst/>
          </a:prstGeom>
          <a:noFill/>
        </p:spPr>
        <p:txBody>
          <a:bodyPr wrap="square" rtlCol="0">
            <a:spAutoFit/>
          </a:bodyPr>
          <a:lstStyle/>
          <a:p>
            <a:pPr algn="ctr" defTabSz="457189"/>
            <a:r>
              <a:rPr lang="en-US" sz="1600" b="1">
                <a:solidFill>
                  <a:prstClr val="black"/>
                </a:solidFill>
                <a:latin typeface="+mj-lt"/>
              </a:rPr>
              <a:t>R2 divergences</a:t>
            </a:r>
          </a:p>
        </p:txBody>
      </p:sp>
      <p:sp>
        <p:nvSpPr>
          <p:cNvPr id="10" name="TextBox 9"/>
          <p:cNvSpPr txBox="1"/>
          <p:nvPr/>
        </p:nvSpPr>
        <p:spPr>
          <a:xfrm>
            <a:off x="6640686" y="2518939"/>
            <a:ext cx="1270000" cy="584775"/>
          </a:xfrm>
          <a:prstGeom prst="rect">
            <a:avLst/>
          </a:prstGeom>
          <a:noFill/>
        </p:spPr>
        <p:txBody>
          <a:bodyPr wrap="square" rtlCol="0">
            <a:spAutoFit/>
          </a:bodyPr>
          <a:lstStyle/>
          <a:p>
            <a:pPr algn="ctr" defTabSz="457189"/>
            <a:r>
              <a:rPr lang="en-US" sz="1600" b="1">
                <a:solidFill>
                  <a:prstClr val="black"/>
                </a:solidFill>
                <a:latin typeface="+mj-lt"/>
              </a:rPr>
              <a:t>Identical responses</a:t>
            </a:r>
          </a:p>
        </p:txBody>
      </p:sp>
      <p:sp>
        <p:nvSpPr>
          <p:cNvPr id="21" name="Right Arrow 20"/>
          <p:cNvSpPr/>
          <p:nvPr/>
        </p:nvSpPr>
        <p:spPr>
          <a:xfrm>
            <a:off x="3284510" y="3139691"/>
            <a:ext cx="2499304" cy="585250"/>
          </a:xfrm>
          <a:prstGeom prst="rightArrow">
            <a:avLst/>
          </a:prstGeom>
          <a:solidFill>
            <a:srgbClr val="666666"/>
          </a:solidFill>
          <a:ln w="25400" cap="flat" cmpd="sng" algn="ctr">
            <a:noFill/>
            <a:prstDash val="solid"/>
          </a:ln>
          <a:effectLst/>
        </p:spPr>
        <p:txBody>
          <a:bodyPr rtlCol="0" anchor="ctr"/>
          <a:lstStyle/>
          <a:p>
            <a:pPr algn="ctr" defTabSz="457189">
              <a:defRPr/>
            </a:pPr>
            <a:r>
              <a:rPr lang="en-US" sz="1600" b="1">
                <a:solidFill>
                  <a:prstClr val="white"/>
                </a:solidFill>
                <a:latin typeface="+mj-lt"/>
              </a:rPr>
              <a:t>Code law</a:t>
            </a:r>
          </a:p>
        </p:txBody>
      </p:sp>
      <p:sp>
        <p:nvSpPr>
          <p:cNvPr id="12" name="Title 11">
            <a:extLst>
              <a:ext uri="{FF2B5EF4-FFF2-40B4-BE49-F238E27FC236}">
                <a16:creationId xmlns:a16="http://schemas.microsoft.com/office/drawing/2014/main" id="{783D01FE-7D60-2F44-8B46-BF7691369D1F}"/>
              </a:ext>
            </a:extLst>
          </p:cNvPr>
          <p:cNvSpPr>
            <a:spLocks noGrp="1"/>
          </p:cNvSpPr>
          <p:nvPr>
            <p:ph type="title"/>
          </p:nvPr>
        </p:nvSpPr>
        <p:spPr/>
        <p:txBody>
          <a:bodyPr/>
          <a:lstStyle/>
          <a:p>
            <a:r>
              <a:rPr lang="en-US" dirty="0"/>
              <a:t>2. Researcher code records</a:t>
            </a:r>
          </a:p>
        </p:txBody>
      </p:sp>
    </p:spTree>
    <p:extLst>
      <p:ext uri="{BB962C8B-B14F-4D97-AF65-F5344CB8AC3E}">
        <p14:creationId xmlns:p14="http://schemas.microsoft.com/office/powerpoint/2010/main" val="5005047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FF3FA-E989-904E-88A3-02F94CF46BB4}"/>
              </a:ext>
            </a:extLst>
          </p:cNvPr>
          <p:cNvSpPr>
            <a:spLocks noGrp="1"/>
          </p:cNvSpPr>
          <p:nvPr>
            <p:ph type="title"/>
          </p:nvPr>
        </p:nvSpPr>
        <p:spPr/>
        <p:txBody>
          <a:bodyPr/>
          <a:lstStyle/>
          <a:p>
            <a:r>
              <a:rPr lang="en-US" dirty="0"/>
              <a:t>3. Supervisor reviews redundant</a:t>
            </a:r>
            <a:br>
              <a:rPr lang="en-US" dirty="0"/>
            </a:br>
            <a:r>
              <a:rPr lang="en-US" dirty="0"/>
              <a:t> coding</a:t>
            </a:r>
          </a:p>
        </p:txBody>
      </p:sp>
      <p:sp>
        <p:nvSpPr>
          <p:cNvPr id="12" name="Text Placeholder 11">
            <a:extLst>
              <a:ext uri="{FF2B5EF4-FFF2-40B4-BE49-F238E27FC236}">
                <a16:creationId xmlns:a16="http://schemas.microsoft.com/office/drawing/2014/main" id="{851FBBD5-23B0-0544-A30C-8C14C7CC31A0}"/>
              </a:ext>
            </a:extLst>
          </p:cNvPr>
          <p:cNvSpPr>
            <a:spLocks noGrp="1"/>
          </p:cNvSpPr>
          <p:nvPr>
            <p:ph type="body" idx="1"/>
          </p:nvPr>
        </p:nvSpPr>
        <p:spPr>
          <a:xfrm>
            <a:off x="161525" y="1092545"/>
            <a:ext cx="8520600" cy="3618000"/>
          </a:xfrm>
        </p:spPr>
        <p:txBody>
          <a:bodyPr/>
          <a:lstStyle/>
          <a:p>
            <a:r>
              <a:rPr lang="en-US" dirty="0"/>
              <a:t>Calculate the rate of divergence</a:t>
            </a:r>
          </a:p>
          <a:p>
            <a:r>
              <a:rPr lang="en-US" dirty="0"/>
              <a:t>Record divergences and errors in a Coding Review Sheet and send notes to researchers</a:t>
            </a:r>
          </a:p>
        </p:txBody>
      </p:sp>
    </p:spTree>
    <p:extLst>
      <p:ext uri="{BB962C8B-B14F-4D97-AF65-F5344CB8AC3E}">
        <p14:creationId xmlns:p14="http://schemas.microsoft.com/office/powerpoint/2010/main" val="3425273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AE517-1BBD-A548-924A-CA9DBCD6281F}"/>
              </a:ext>
            </a:extLst>
          </p:cNvPr>
          <p:cNvSpPr>
            <a:spLocks noGrp="1"/>
          </p:cNvSpPr>
          <p:nvPr>
            <p:ph type="title"/>
          </p:nvPr>
        </p:nvSpPr>
        <p:spPr/>
        <p:txBody>
          <a:bodyPr/>
          <a:lstStyle/>
          <a:p>
            <a:r>
              <a:rPr lang="en-US" dirty="0"/>
              <a:t>Calculate rate of divergence</a:t>
            </a:r>
          </a:p>
        </p:txBody>
      </p:sp>
      <p:sp>
        <p:nvSpPr>
          <p:cNvPr id="3" name="Text Placeholder 2">
            <a:extLst>
              <a:ext uri="{FF2B5EF4-FFF2-40B4-BE49-F238E27FC236}">
                <a16:creationId xmlns:a16="http://schemas.microsoft.com/office/drawing/2014/main" id="{FD19F8EA-0BAA-3C4E-B33F-50E629363F34}"/>
              </a:ext>
            </a:extLst>
          </p:cNvPr>
          <p:cNvSpPr>
            <a:spLocks noGrp="1"/>
          </p:cNvSpPr>
          <p:nvPr>
            <p:ph type="body" idx="1"/>
          </p:nvPr>
        </p:nvSpPr>
        <p:spPr/>
        <p:txBody>
          <a:bodyPr/>
          <a:lstStyle/>
          <a:p>
            <a:pPr marL="114300" indent="0">
              <a:buNone/>
            </a:pPr>
            <a:r>
              <a:rPr lang="en-US" dirty="0"/>
              <a:t>The rate of divergence is calculated by dividing </a:t>
            </a:r>
            <a:r>
              <a:rPr lang="en-US" b="1" dirty="0"/>
              <a:t>the total number of divergences in a batch </a:t>
            </a:r>
            <a:r>
              <a:rPr lang="en-US" dirty="0"/>
              <a:t>of jurisdictions (numerator) by the </a:t>
            </a:r>
            <a:r>
              <a:rPr lang="en-US" b="1" dirty="0"/>
              <a:t>total number of coded variables</a:t>
            </a:r>
            <a:r>
              <a:rPr lang="en-US" dirty="0"/>
              <a:t> (denominator).</a:t>
            </a:r>
          </a:p>
        </p:txBody>
      </p:sp>
      <p:pic>
        <p:nvPicPr>
          <p:cNvPr id="4" name="Picture 2">
            <a:extLst>
              <a:ext uri="{FF2B5EF4-FFF2-40B4-BE49-F238E27FC236}">
                <a16:creationId xmlns:a16="http://schemas.microsoft.com/office/drawing/2014/main" id="{42451D19-5182-A442-8696-FAA7D03A1A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0161" y="2032397"/>
            <a:ext cx="6583678" cy="2403828"/>
          </a:xfrm>
          <a:prstGeom prst="rect">
            <a:avLst/>
          </a:prstGeom>
          <a:noFill/>
          <a:ln w="9525">
            <a:solidFill>
              <a:sysClr val="windowText" lastClr="000000"/>
            </a:solidFill>
            <a:miter lim="800000"/>
            <a:headEnd/>
            <a:tailEnd/>
          </a:ln>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val="3245526190"/>
      </p:ext>
    </p:extLst>
  </p:cSld>
  <p:clrMapOvr>
    <a:masterClrMapping/>
  </p:clrMapOvr>
</p:sld>
</file>

<file path=ppt/theme/theme1.xml><?xml version="1.0" encoding="utf-8"?>
<a:theme xmlns:a="http://schemas.openxmlformats.org/drawingml/2006/main" name="Temple University">
  <a:themeElements>
    <a:clrScheme name="CPHLR">
      <a:dk1>
        <a:srgbClr val="000000"/>
      </a:dk1>
      <a:lt1>
        <a:sysClr val="window" lastClr="FFFFFF"/>
      </a:lt1>
      <a:dk2>
        <a:srgbClr val="9D2235"/>
      </a:dk2>
      <a:lt2>
        <a:srgbClr val="E4E2DB"/>
      </a:lt2>
      <a:accent1>
        <a:srgbClr val="D22730"/>
      </a:accent1>
      <a:accent2>
        <a:srgbClr val="EAAA00"/>
      </a:accent2>
      <a:accent3>
        <a:srgbClr val="D1E2EC"/>
      </a:accent3>
      <a:accent4>
        <a:srgbClr val="CEB888"/>
      </a:accent4>
      <a:accent5>
        <a:srgbClr val="9A7E40"/>
      </a:accent5>
      <a:accent6>
        <a:srgbClr val="001E62"/>
      </a:accent6>
      <a:hlink>
        <a:srgbClr val="9D2235"/>
      </a:hlink>
      <a:folHlink>
        <a:srgbClr val="9D2235"/>
      </a:folHlink>
    </a:clrScheme>
    <a:fontScheme name="Custom 1">
      <a:majorFont>
        <a:latin typeface="Roboto Condense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e University __ Presentation Template  May 2019 [Read-Only]" id="{6368B027-36AF-43CF-8CD3-5B833EE24CB6}" vid="{A39FD72F-5173-413C-851D-FF5B286A9AB4}"/>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616D9E501449E45B5F0911387805FB7" ma:contentTypeVersion="12" ma:contentTypeDescription="Create a new document." ma:contentTypeScope="" ma:versionID="b59fd36a3f74b4aa4eb5b4db9fe96712">
  <xsd:schema xmlns:xsd="http://www.w3.org/2001/XMLSchema" xmlns:xs="http://www.w3.org/2001/XMLSchema" xmlns:p="http://schemas.microsoft.com/office/2006/metadata/properties" xmlns:ns2="4f35ebbe-96a3-452c-9ad6-c433b66b3b7c" xmlns:ns3="d63cf58d-1ce7-4a91-a7fe-a31275f51f57" targetNamespace="http://schemas.microsoft.com/office/2006/metadata/properties" ma:root="true" ma:fieldsID="26552797bc1e2ea79f2a9fcd1de593f4" ns2:_="" ns3:_="">
    <xsd:import namespace="4f35ebbe-96a3-452c-9ad6-c433b66b3b7c"/>
    <xsd:import namespace="d63cf58d-1ce7-4a91-a7fe-a31275f51f5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35ebbe-96a3-452c-9ad6-c433b66b3b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3cf58d-1ce7-4a91-a7fe-a31275f51f57"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LengthInSeconds xmlns="4f35ebbe-96a3-452c-9ad6-c433b66b3b7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A33FC72-03F6-42C0-8BD2-D9989AFBDF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35ebbe-96a3-452c-9ad6-c433b66b3b7c"/>
    <ds:schemaRef ds:uri="d63cf58d-1ce7-4a91-a7fe-a31275f51f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0EC1EE3-43A7-4EF7-961C-C2F2CBEA0643}">
  <ds:schemaRefs>
    <ds:schemaRef ds:uri="http://schemas.microsoft.com/office/2006/metadata/properties"/>
    <ds:schemaRef ds:uri="http://schemas.microsoft.com/office/infopath/2007/PartnerControls"/>
    <ds:schemaRef ds:uri="4f35ebbe-96a3-452c-9ad6-c433b66b3b7c"/>
  </ds:schemaRefs>
</ds:datastoreItem>
</file>

<file path=customXml/itemProps3.xml><?xml version="1.0" encoding="utf-8"?>
<ds:datastoreItem xmlns:ds="http://schemas.openxmlformats.org/officeDocument/2006/customXml" ds:itemID="{DC29D897-3762-4533-96CB-F6FFCD0FB03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Temple University CPHLR __ Presentation Template May 2019</Template>
  <TotalTime>390</TotalTime>
  <Words>3190</Words>
  <Application>Microsoft Macintosh PowerPoint</Application>
  <PresentationFormat>On-screen Show (16:9)</PresentationFormat>
  <Paragraphs>231</Paragraphs>
  <Slides>20</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Roboto</vt:lpstr>
      <vt:lpstr>Roboto Condensed</vt:lpstr>
      <vt:lpstr>Oswald</vt:lpstr>
      <vt:lpstr>Roboto Medium</vt:lpstr>
      <vt:lpstr>Temple University</vt:lpstr>
      <vt:lpstr>Quality Control</vt:lpstr>
      <vt:lpstr>Learning objectives</vt:lpstr>
      <vt:lpstr>How to perform quality control on original coding</vt:lpstr>
      <vt:lpstr>Define “redundant coding”</vt:lpstr>
      <vt:lpstr>Steps in redundant coding</vt:lpstr>
      <vt:lpstr>1. Assigning redundant coding</vt:lpstr>
      <vt:lpstr>2. Researcher code records</vt:lpstr>
      <vt:lpstr>3. Supervisor reviews redundant  coding</vt:lpstr>
      <vt:lpstr>Calculate rate of divergence</vt:lpstr>
      <vt:lpstr>Record divergences and errors in a coding review sheet</vt:lpstr>
      <vt:lpstr>4. Determine reason for divergence</vt:lpstr>
      <vt:lpstr>Resolve divergences</vt:lpstr>
      <vt:lpstr>Define “naïve coding”</vt:lpstr>
      <vt:lpstr>Steps in naïve coding</vt:lpstr>
      <vt:lpstr>1. Assigning naïve coding</vt:lpstr>
      <vt:lpstr>2. Supervisor reviews naïve coding</vt:lpstr>
      <vt:lpstr>3. Resolve divergences</vt:lpstr>
      <vt:lpstr>Final quality control checks</vt:lpstr>
      <vt:lpstr>Summary</vt:lpstr>
      <vt:lpstr>PowerPoint Presentation</vt:lpstr>
    </vt:vector>
  </TitlesOfParts>
  <Company>Temple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Title</dc:title>
  <dc:creator>Bethany R Saxon</dc:creator>
  <cp:lastModifiedBy>Hope Holroyd</cp:lastModifiedBy>
  <cp:revision>22</cp:revision>
  <dcterms:created xsi:type="dcterms:W3CDTF">2021-04-22T16:43:57Z</dcterms:created>
  <dcterms:modified xsi:type="dcterms:W3CDTF">2022-02-22T18:00:57Z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0x0101003616D9E501449E45B5F0911387805FB7</vt:lpwstr>
  </property>
  <property fmtid="{D5CDD505-2E9C-101B-9397-08002B2CF9AE}" pid="3" name="Order">
    <vt:r8>600</vt:r8>
  </property>
  <property fmtid="{D5CDD505-2E9C-101B-9397-08002B2CF9AE}" pid="4" name="ComplianceAssetId">
    <vt:lpwstr/>
  </property>
  <property fmtid="{D5CDD505-2E9C-101B-9397-08002B2CF9AE}" pid="5" name="_ExtendedDescription">
    <vt:lpwstr/>
  </property>
  <property fmtid="{D5CDD505-2E9C-101B-9397-08002B2CF9AE}" pid="6" name="_SourceUrl">
    <vt:lpwstr/>
  </property>
  <property fmtid="{D5CDD505-2E9C-101B-9397-08002B2CF9AE}" pid="7" name="_SharedFileIndex">
    <vt:lpwstr/>
  </property>
</Properties>
</file>