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4"/>
  </p:sldMasterIdLst>
  <p:notesMasterIdLst>
    <p:notesMasterId r:id="rId24"/>
  </p:notesMasterIdLst>
  <p:sldIdLst>
    <p:sldId id="256" r:id="rId5"/>
    <p:sldId id="268" r:id="rId6"/>
    <p:sldId id="269" r:id="rId7"/>
    <p:sldId id="270" r:id="rId8"/>
    <p:sldId id="528" r:id="rId9"/>
    <p:sldId id="529" r:id="rId10"/>
    <p:sldId id="530" r:id="rId11"/>
    <p:sldId id="531" r:id="rId12"/>
    <p:sldId id="259" r:id="rId13"/>
    <p:sldId id="875" r:id="rId14"/>
    <p:sldId id="876" r:id="rId15"/>
    <p:sldId id="877" r:id="rId16"/>
    <p:sldId id="916" r:id="rId17"/>
    <p:sldId id="917" r:id="rId18"/>
    <p:sldId id="874" r:id="rId19"/>
    <p:sldId id="918" r:id="rId20"/>
    <p:sldId id="919" r:id="rId21"/>
    <p:sldId id="920" r:id="rId22"/>
    <p:sldId id="267" r:id="rId23"/>
  </p:sldIdLst>
  <p:sldSz cx="9144000" cy="5143500" type="screen16x9"/>
  <p:notesSz cx="6858000" cy="9144000"/>
  <p:embeddedFontLst>
    <p:embeddedFont>
      <p:font typeface="Oswald" pitchFamily="2" charset="77"/>
      <p:regular r:id="rId25"/>
      <p:bold r:id="rId26"/>
    </p:embeddedFont>
    <p:embeddedFont>
      <p:font typeface="Roboto" panose="02000000000000000000" pitchFamily="2" charset="0"/>
      <p:regular r:id="rId27"/>
      <p:bold r:id="rId28"/>
      <p:italic r:id="rId29"/>
      <p:boldItalic r:id="rId30"/>
    </p:embeddedFont>
    <p:embeddedFont>
      <p:font typeface="Roboto Condensed" panose="02000000000000000000" pitchFamily="2" charset="0"/>
      <p:regular r:id="rId31"/>
      <p:bold r:id="rId32"/>
      <p:italic r:id="rId33"/>
      <p:boldItalic r:id="rId34"/>
    </p:embeddedFont>
    <p:embeddedFont>
      <p:font typeface="Roboto Medium"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82224"/>
  </p:normalViewPr>
  <p:slideViewPr>
    <p:cSldViewPr snapToGrid="0" snapToObjects="1">
      <p:cViewPr>
        <p:scale>
          <a:sx n="147" d="100"/>
          <a:sy n="147" d="100"/>
        </p:scale>
        <p:origin x="10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14AA1-A750-49A5-9673-137EC3579DC7}"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34718003-EC26-4C28-9F20-F3C6AF8EF005}">
      <dgm:prSet phldrT="[Text]" custT="1">
        <dgm:style>
          <a:lnRef idx="3">
            <a:schemeClr val="lt1"/>
          </a:lnRef>
          <a:fillRef idx="1">
            <a:schemeClr val="accent1"/>
          </a:fillRef>
          <a:effectRef idx="1">
            <a:schemeClr val="accent1"/>
          </a:effectRef>
          <a:fontRef idx="minor">
            <a:schemeClr val="lt1"/>
          </a:fontRef>
        </dgm:style>
      </dgm:prSet>
      <dgm:spPr>
        <a:xfrm rot="5400000">
          <a:off x="-135362" y="137526"/>
          <a:ext cx="902415" cy="631691"/>
        </a:xfrm>
        <a:solidFill>
          <a:schemeClr val="tx2"/>
        </a:solidFill>
        <a:ln>
          <a:noFill/>
        </a:ln>
      </dgm:spPr>
      <dgm:t>
        <a:bodyPr/>
        <a:lstStyle/>
        <a:p>
          <a:pPr algn="ctr"/>
          <a:r>
            <a:rPr lang="en-US" sz="1600" b="1">
              <a:solidFill>
                <a:schemeClr val="bg1"/>
              </a:solidFill>
              <a:latin typeface="+mj-lt"/>
              <a:ea typeface="+mn-ea"/>
              <a:cs typeface="+mn-cs"/>
            </a:rPr>
            <a:t>1</a:t>
          </a:r>
        </a:p>
      </dgm:t>
    </dgm:pt>
    <dgm:pt modelId="{72AA09C3-C170-47A2-8C1B-27B367679BEC}" type="parTrans" cxnId="{07A900D9-39FC-4767-854D-6BEBC46D1517}">
      <dgm:prSet/>
      <dgm:spPr/>
      <dgm:t>
        <a:bodyPr/>
        <a:lstStyle/>
        <a:p>
          <a:pPr algn="ctr"/>
          <a:endParaRPr lang="en-US"/>
        </a:p>
      </dgm:t>
    </dgm:pt>
    <dgm:pt modelId="{3CE3E048-4AA3-4C65-A57F-6E624F5114C3}" type="sibTrans" cxnId="{07A900D9-39FC-4767-854D-6BEBC46D1517}">
      <dgm:prSet/>
      <dgm:spPr/>
      <dgm:t>
        <a:bodyPr/>
        <a:lstStyle/>
        <a:p>
          <a:pPr algn="ctr"/>
          <a:endParaRPr lang="en-US"/>
        </a:p>
      </dgm:t>
    </dgm:pt>
    <dgm:pt modelId="{B9C647BC-6AEF-477A-8297-B488FB6E5AF5}">
      <dgm:prSet phldrT="[Text]" custT="1"/>
      <dgm:spPr>
        <a:xfrm rot="5400000">
          <a:off x="3724829" y="-3090974"/>
          <a:ext cx="586570" cy="6772846"/>
        </a:xfrm>
        <a:solidFill>
          <a:schemeClr val="tx2">
            <a:lumMod val="20000"/>
            <a:lumOff val="80000"/>
            <a:alpha val="90000"/>
          </a:schemeClr>
        </a:solidFill>
        <a:ln>
          <a:noFill/>
        </a:ln>
      </dgm:spPr>
      <dgm:t>
        <a:bodyPr/>
        <a:lstStyle/>
        <a:p>
          <a:pPr algn="ctr"/>
          <a:r>
            <a:rPr lang="en-US" sz="1400" b="1" dirty="0">
              <a:solidFill>
                <a:schemeClr val="tx1"/>
              </a:solidFill>
              <a:latin typeface="+mj-lt"/>
              <a:ea typeface="+mn-ea"/>
              <a:cs typeface="+mn-cs"/>
            </a:rPr>
            <a:t>Plan the dissemination of the project</a:t>
          </a:r>
        </a:p>
      </dgm:t>
    </dgm:pt>
    <dgm:pt modelId="{2B607409-E8B4-4AC0-8533-D1C379ECB7B8}" type="parTrans" cxnId="{C17F6000-0CB3-433E-AA82-65F8ABB7AD1D}">
      <dgm:prSet/>
      <dgm:spPr>
        <a:solidFill>
          <a:schemeClr val="tx2"/>
        </a:solidFill>
      </dgm:spPr>
      <dgm:t>
        <a:bodyPr/>
        <a:lstStyle/>
        <a:p>
          <a:pPr algn="ctr"/>
          <a:endParaRPr lang="en-US">
            <a:solidFill>
              <a:schemeClr val="bg2"/>
            </a:solidFill>
          </a:endParaRPr>
        </a:p>
      </dgm:t>
    </dgm:pt>
    <dgm:pt modelId="{20171638-AB7A-4EB3-A78E-B365F0BED78A}" type="sibTrans" cxnId="{C17F6000-0CB3-433E-AA82-65F8ABB7AD1D}">
      <dgm:prSet/>
      <dgm:spPr/>
      <dgm:t>
        <a:bodyPr/>
        <a:lstStyle/>
        <a:p>
          <a:pPr algn="ctr"/>
          <a:endParaRPr lang="en-US"/>
        </a:p>
      </dgm:t>
    </dgm:pt>
    <dgm:pt modelId="{8243CC9D-0111-496F-8049-BD9DF026F704}">
      <dgm:prSet phldrT="[Text]" custT="1"/>
      <dgm:spPr>
        <a:xfrm rot="5400000">
          <a:off x="3724829" y="-2286644"/>
          <a:ext cx="586570" cy="6772846"/>
        </a:xfrm>
        <a:ln>
          <a:noFill/>
        </a:ln>
      </dgm:spPr>
      <dgm:t>
        <a:bodyPr/>
        <a:lstStyle/>
        <a:p>
          <a:pPr algn="ctr"/>
          <a:r>
            <a:rPr lang="en-US" sz="1400" b="1" dirty="0">
              <a:solidFill>
                <a:schemeClr val="tx1"/>
              </a:solidFill>
              <a:latin typeface="+mj-lt"/>
              <a:ea typeface="+mn-ea"/>
              <a:cs typeface="+mn-cs"/>
            </a:rPr>
            <a:t>Final quality control checks</a:t>
          </a:r>
        </a:p>
      </dgm:t>
    </dgm:pt>
    <dgm:pt modelId="{9D98DEC5-777B-481E-AE92-1A4D94BFAAE4}" type="parTrans" cxnId="{AD8A91F2-B647-4178-811E-8DC0F9135615}">
      <dgm:prSet/>
      <dgm:spPr/>
      <dgm:t>
        <a:bodyPr/>
        <a:lstStyle/>
        <a:p>
          <a:pPr algn="ctr"/>
          <a:endParaRPr lang="en-US">
            <a:solidFill>
              <a:schemeClr val="bg2"/>
            </a:solidFill>
          </a:endParaRPr>
        </a:p>
      </dgm:t>
    </dgm:pt>
    <dgm:pt modelId="{D020BA57-7924-430D-89EF-8647084A118F}" type="sibTrans" cxnId="{AD8A91F2-B647-4178-811E-8DC0F9135615}">
      <dgm:prSet/>
      <dgm:spPr/>
      <dgm:t>
        <a:bodyPr/>
        <a:lstStyle/>
        <a:p>
          <a:pPr algn="ctr"/>
          <a:endParaRPr lang="en-US"/>
        </a:p>
      </dgm:t>
    </dgm:pt>
    <dgm:pt modelId="{B2902AF4-E265-48F7-A6DC-514F3D9FB006}">
      <dgm:prSet custT="1"/>
      <dgm:spPr>
        <a:xfrm rot="5400000">
          <a:off x="-135362" y="1746186"/>
          <a:ext cx="902415" cy="631691"/>
        </a:xfrm>
        <a:solidFill>
          <a:schemeClr val="accent4"/>
        </a:solidFill>
      </dgm:spPr>
      <dgm:t>
        <a:bodyPr/>
        <a:lstStyle/>
        <a:p>
          <a:pPr algn="ctr"/>
          <a:r>
            <a:rPr lang="en-US" sz="1600" b="1">
              <a:solidFill>
                <a:schemeClr val="bg1"/>
              </a:solidFill>
              <a:latin typeface="+mj-lt"/>
              <a:ea typeface="+mn-ea"/>
              <a:cs typeface="+mn-cs"/>
            </a:rPr>
            <a:t>3</a:t>
          </a:r>
        </a:p>
      </dgm:t>
    </dgm:pt>
    <dgm:pt modelId="{1D4FCA77-FC44-4408-9CFD-A946881A644B}" type="parTrans" cxnId="{93504BCD-F1AE-4FEF-8523-060372683A08}">
      <dgm:prSet/>
      <dgm:spPr/>
      <dgm:t>
        <a:bodyPr/>
        <a:lstStyle/>
        <a:p>
          <a:pPr algn="ctr"/>
          <a:endParaRPr lang="en-US"/>
        </a:p>
      </dgm:t>
    </dgm:pt>
    <dgm:pt modelId="{0146547D-43F8-4A5E-BF7B-AF798614BEEE}" type="sibTrans" cxnId="{93504BCD-F1AE-4FEF-8523-060372683A08}">
      <dgm:prSet/>
      <dgm:spPr/>
      <dgm:t>
        <a:bodyPr/>
        <a:lstStyle/>
        <a:p>
          <a:pPr algn="ctr"/>
          <a:endParaRPr lang="en-US"/>
        </a:p>
      </dgm:t>
    </dgm:pt>
    <dgm:pt modelId="{592CD84C-6C29-4392-B654-E8B73B75AC71}">
      <dgm:prSet phldrT="[Text]" custT="1"/>
      <dgm:spPr>
        <a:xfrm rot="5400000">
          <a:off x="3724829" y="-1482314"/>
          <a:ext cx="586570" cy="6772846"/>
        </a:xfrm>
        <a:solidFill>
          <a:schemeClr val="accent4">
            <a:lumMod val="20000"/>
            <a:lumOff val="80000"/>
            <a:alpha val="90000"/>
          </a:schemeClr>
        </a:solidFill>
        <a:ln>
          <a:noFill/>
        </a:ln>
      </dgm:spPr>
      <dgm:t>
        <a:bodyPr/>
        <a:lstStyle/>
        <a:p>
          <a:pPr algn="ctr">
            <a:buNone/>
          </a:pPr>
          <a:r>
            <a:rPr lang="en-US" sz="1400" b="1" dirty="0">
              <a:solidFill>
                <a:schemeClr val="tx1"/>
              </a:solidFill>
              <a:latin typeface="+mj-lt"/>
              <a:ea typeface="+mn-ea"/>
              <a:cs typeface="+mn-cs"/>
            </a:rPr>
            <a:t>Finalize publication documents</a:t>
          </a:r>
        </a:p>
        <a:p>
          <a:pPr algn="l">
            <a:buFont typeface="Arial" panose="020B0604020202020204" pitchFamily="34" charset="0"/>
            <a:buChar char="•"/>
          </a:pPr>
          <a:r>
            <a:rPr lang="en-US" sz="1100" b="1" dirty="0">
              <a:solidFill>
                <a:schemeClr val="tx1"/>
              </a:solidFill>
              <a:latin typeface="+mj-lt"/>
              <a:ea typeface="+mn-ea"/>
              <a:cs typeface="+mn-cs"/>
            </a:rPr>
            <a:t>– Essential information</a:t>
          </a:r>
        </a:p>
        <a:p>
          <a:pPr algn="l">
            <a:buFont typeface="Arial" panose="020B0604020202020204" pitchFamily="34" charset="0"/>
            <a:buChar char="•"/>
          </a:pPr>
          <a:r>
            <a:rPr lang="en-US" sz="1100" b="1" dirty="0">
              <a:solidFill>
                <a:schemeClr val="tx1"/>
              </a:solidFill>
              <a:latin typeface="+mj-lt"/>
              <a:ea typeface="+mn-ea"/>
              <a:cs typeface="+mn-cs"/>
            </a:rPr>
            <a:t>– Research protocol</a:t>
          </a:r>
        </a:p>
        <a:p>
          <a:pPr algn="l">
            <a:buFont typeface="Arial" panose="020B0604020202020204" pitchFamily="34" charset="0"/>
            <a:buChar char="•"/>
          </a:pPr>
          <a:r>
            <a:rPr lang="en-US" sz="1100" b="1" dirty="0">
              <a:solidFill>
                <a:schemeClr val="tx1"/>
              </a:solidFill>
              <a:latin typeface="+mj-lt"/>
              <a:ea typeface="+mn-ea"/>
              <a:cs typeface="+mn-cs"/>
            </a:rPr>
            <a:t>– Data file</a:t>
          </a:r>
        </a:p>
        <a:p>
          <a:pPr algn="l">
            <a:buFont typeface="Arial" panose="020B0604020202020204" pitchFamily="34" charset="0"/>
            <a:buChar char="•"/>
          </a:pPr>
          <a:r>
            <a:rPr lang="en-US" sz="1100" b="1" dirty="0">
              <a:solidFill>
                <a:schemeClr val="tx1"/>
              </a:solidFill>
              <a:latin typeface="+mj-lt"/>
              <a:ea typeface="+mn-ea"/>
              <a:cs typeface="+mn-cs"/>
            </a:rPr>
            <a:t>– Codebook</a:t>
          </a:r>
        </a:p>
        <a:p>
          <a:pPr algn="l">
            <a:buFont typeface="Arial" panose="020B0604020202020204" pitchFamily="34" charset="0"/>
            <a:buChar char="•"/>
          </a:pPr>
          <a:r>
            <a:rPr lang="en-US" sz="1100" b="1" dirty="0">
              <a:solidFill>
                <a:schemeClr val="tx1"/>
              </a:solidFill>
              <a:latin typeface="+mj-lt"/>
              <a:ea typeface="+mn-ea"/>
              <a:cs typeface="+mn-cs"/>
            </a:rPr>
            <a:t>– One-page report</a:t>
          </a:r>
        </a:p>
      </dgm:t>
    </dgm:pt>
    <dgm:pt modelId="{C1EE27A4-DFAA-49F1-B59E-852511200C95}" type="parTrans" cxnId="{9165FFF7-75CB-4A77-B645-C3C14E80CF3F}">
      <dgm:prSet/>
      <dgm:spPr/>
      <dgm:t>
        <a:bodyPr/>
        <a:lstStyle/>
        <a:p>
          <a:pPr algn="ctr"/>
          <a:endParaRPr lang="en-US">
            <a:solidFill>
              <a:schemeClr val="bg2"/>
            </a:solidFill>
          </a:endParaRPr>
        </a:p>
      </dgm:t>
    </dgm:pt>
    <dgm:pt modelId="{B19B41DE-F31B-4A0A-B434-45C06964F169}" type="sibTrans" cxnId="{9165FFF7-75CB-4A77-B645-C3C14E80CF3F}">
      <dgm:prSet/>
      <dgm:spPr/>
      <dgm:t>
        <a:bodyPr/>
        <a:lstStyle/>
        <a:p>
          <a:pPr algn="ctr"/>
          <a:endParaRPr lang="en-US"/>
        </a:p>
      </dgm:t>
    </dgm:pt>
    <dgm:pt modelId="{890F8D68-BE84-4DF8-B077-7F24A606442B}">
      <dgm:prSet phldrT="[Text]" custT="1"/>
      <dgm:spPr>
        <a:xfrm rot="5400000">
          <a:off x="-135362" y="941856"/>
          <a:ext cx="902415" cy="631691"/>
        </a:xfrm>
      </dgm:spPr>
      <dgm:t>
        <a:bodyPr/>
        <a:lstStyle/>
        <a:p>
          <a:pPr algn="ctr"/>
          <a:r>
            <a:rPr lang="en-US" sz="1600" b="1">
              <a:solidFill>
                <a:schemeClr val="bg1"/>
              </a:solidFill>
              <a:latin typeface="+mj-lt"/>
              <a:ea typeface="+mn-ea"/>
              <a:cs typeface="+mn-cs"/>
            </a:rPr>
            <a:t>2</a:t>
          </a:r>
        </a:p>
      </dgm:t>
    </dgm:pt>
    <dgm:pt modelId="{81CF56B3-F9B2-452C-9064-274256C347CF}" type="sibTrans" cxnId="{074267A7-2E3F-4FE8-9776-8A275A64F68B}">
      <dgm:prSet/>
      <dgm:spPr/>
      <dgm:t>
        <a:bodyPr/>
        <a:lstStyle/>
        <a:p>
          <a:pPr algn="ctr"/>
          <a:endParaRPr lang="en-US"/>
        </a:p>
      </dgm:t>
    </dgm:pt>
    <dgm:pt modelId="{505097E8-A564-45B7-8C0E-1916801D5975}" type="parTrans" cxnId="{074267A7-2E3F-4FE8-9776-8A275A64F68B}">
      <dgm:prSet/>
      <dgm:spPr/>
      <dgm:t>
        <a:bodyPr/>
        <a:lstStyle/>
        <a:p>
          <a:pPr algn="ctr"/>
          <a:endParaRPr lang="en-US"/>
        </a:p>
      </dgm:t>
    </dgm:pt>
    <dgm:pt modelId="{8DA8B479-FB10-4DD2-9468-D149B67A88A3}">
      <dgm:prSet custT="1"/>
      <dgm:spPr>
        <a:xfrm rot="5400000">
          <a:off x="-135362" y="2550516"/>
          <a:ext cx="902415" cy="631691"/>
        </a:xfrm>
        <a:solidFill>
          <a:schemeClr val="accent5"/>
        </a:solidFill>
      </dgm:spPr>
      <dgm:t>
        <a:bodyPr/>
        <a:lstStyle/>
        <a:p>
          <a:pPr algn="ctr"/>
          <a:r>
            <a:rPr lang="en-US" sz="1600" b="1">
              <a:solidFill>
                <a:schemeClr val="bg1"/>
              </a:solidFill>
              <a:latin typeface="+mj-lt"/>
              <a:ea typeface="+mn-ea"/>
              <a:cs typeface="+mn-cs"/>
            </a:rPr>
            <a:t>4</a:t>
          </a:r>
          <a:endParaRPr lang="en-US" sz="2400" b="1">
            <a:solidFill>
              <a:schemeClr val="bg1"/>
            </a:solidFill>
            <a:latin typeface="+mj-lt"/>
            <a:ea typeface="+mn-ea"/>
            <a:cs typeface="+mn-cs"/>
          </a:endParaRPr>
        </a:p>
      </dgm:t>
    </dgm:pt>
    <dgm:pt modelId="{8F8E9857-A48F-4F53-A046-EB3C34C5EC0E}" type="parTrans" cxnId="{980C7B2D-01D9-4D1E-86D1-AD1844FD9C24}">
      <dgm:prSet/>
      <dgm:spPr/>
      <dgm:t>
        <a:bodyPr/>
        <a:lstStyle/>
        <a:p>
          <a:pPr algn="ctr"/>
          <a:endParaRPr lang="en-US"/>
        </a:p>
      </dgm:t>
    </dgm:pt>
    <dgm:pt modelId="{3A4BC619-DBE4-437B-8B84-C0E6896E30B3}" type="sibTrans" cxnId="{980C7B2D-01D9-4D1E-86D1-AD1844FD9C24}">
      <dgm:prSet/>
      <dgm:spPr/>
      <dgm:t>
        <a:bodyPr/>
        <a:lstStyle/>
        <a:p>
          <a:pPr algn="ctr"/>
          <a:endParaRPr lang="en-US"/>
        </a:p>
      </dgm:t>
    </dgm:pt>
    <dgm:pt modelId="{51D126FD-FEFB-42B7-AF1F-7213EB538588}">
      <dgm:prSet custT="1"/>
      <dgm:spPr>
        <a:xfrm rot="5400000">
          <a:off x="3724829" y="-677984"/>
          <a:ext cx="586570" cy="6772846"/>
        </a:xfrm>
        <a:solidFill>
          <a:schemeClr val="accent5">
            <a:lumMod val="20000"/>
            <a:lumOff val="80000"/>
            <a:alpha val="90000"/>
          </a:schemeClr>
        </a:solidFill>
        <a:ln>
          <a:noFill/>
        </a:ln>
      </dgm:spPr>
      <dgm:t>
        <a:bodyPr/>
        <a:lstStyle/>
        <a:p>
          <a:pPr algn="ctr"/>
          <a:r>
            <a:rPr lang="en-US" sz="1400" b="1" dirty="0">
              <a:solidFill>
                <a:schemeClr val="tx1"/>
              </a:solidFill>
              <a:latin typeface="+mj-lt"/>
              <a:ea typeface="+mn-ea"/>
              <a:cs typeface="+mn-cs"/>
            </a:rPr>
            <a:t>Publish and disseminate</a:t>
          </a:r>
        </a:p>
      </dgm:t>
    </dgm:pt>
    <dgm:pt modelId="{80BD7644-AF8B-4EFB-81C5-7F0620B6C4B2}" type="parTrans" cxnId="{A351D07B-AC37-429D-A9AE-E747F7E4FA4D}">
      <dgm:prSet/>
      <dgm:spPr/>
      <dgm:t>
        <a:bodyPr/>
        <a:lstStyle/>
        <a:p>
          <a:pPr algn="ctr"/>
          <a:endParaRPr lang="en-US">
            <a:solidFill>
              <a:schemeClr val="bg2"/>
            </a:solidFill>
          </a:endParaRPr>
        </a:p>
      </dgm:t>
    </dgm:pt>
    <dgm:pt modelId="{AB39D2E1-C38E-439A-8C36-D29BF3B2610D}" type="sibTrans" cxnId="{A351D07B-AC37-429D-A9AE-E747F7E4FA4D}">
      <dgm:prSet/>
      <dgm:spPr/>
      <dgm:t>
        <a:bodyPr/>
        <a:lstStyle/>
        <a:p>
          <a:pPr algn="ctr"/>
          <a:endParaRPr lang="en-US"/>
        </a:p>
      </dgm:t>
    </dgm:pt>
    <dgm:pt modelId="{1B05C4A4-C02A-4A18-BD4A-FE7A941EEA3E}" type="pres">
      <dgm:prSet presAssocID="{42714AA1-A750-49A5-9673-137EC3579DC7}" presName="Name0" presStyleCnt="0">
        <dgm:presLayoutVars>
          <dgm:dir/>
          <dgm:animLvl val="lvl"/>
          <dgm:resizeHandles val="exact"/>
        </dgm:presLayoutVars>
      </dgm:prSet>
      <dgm:spPr/>
    </dgm:pt>
    <dgm:pt modelId="{FFDFD80E-BA06-4982-AF63-341BF33B5B50}" type="pres">
      <dgm:prSet presAssocID="{34718003-EC26-4C28-9F20-F3C6AF8EF005}" presName="vertFlow" presStyleCnt="0"/>
      <dgm:spPr/>
    </dgm:pt>
    <dgm:pt modelId="{661FC443-51DA-483E-A94F-2D19CCC8865D}" type="pres">
      <dgm:prSet presAssocID="{34718003-EC26-4C28-9F20-F3C6AF8EF005}" presName="header" presStyleLbl="node1" presStyleIdx="0" presStyleCnt="4" custLinFactY="-200000" custLinFactNeighborX="-10383" custLinFactNeighborY="-214733"/>
      <dgm:spPr>
        <a:prstGeom prst="chevron">
          <a:avLst/>
        </a:prstGeom>
      </dgm:spPr>
    </dgm:pt>
    <dgm:pt modelId="{ACB886B5-76B3-4A21-A532-165C00EF5C8C}" type="pres">
      <dgm:prSet presAssocID="{2B607409-E8B4-4AC0-8533-D1C379ECB7B8}" presName="parTrans" presStyleLbl="sibTrans2D1" presStyleIdx="0" presStyleCnt="4"/>
      <dgm:spPr/>
    </dgm:pt>
    <dgm:pt modelId="{D855FD17-1D9B-4E9B-B757-E47840A5C9F9}" type="pres">
      <dgm:prSet presAssocID="{B9C647BC-6AEF-477A-8297-B488FB6E5AF5}" presName="child" presStyleLbl="alignAccFollowNode1" presStyleIdx="0" presStyleCnt="4" custScaleY="542873" custLinFactNeighborX="-9589" custLinFactNeighborY="6419">
        <dgm:presLayoutVars>
          <dgm:chMax val="0"/>
          <dgm:bulletEnabled val="1"/>
        </dgm:presLayoutVars>
      </dgm:prSet>
      <dgm:spPr>
        <a:prstGeom prst="rect">
          <a:avLst/>
        </a:prstGeom>
      </dgm:spPr>
    </dgm:pt>
    <dgm:pt modelId="{E5767B41-54EE-42AF-BB27-000031D42A2B}" type="pres">
      <dgm:prSet presAssocID="{34718003-EC26-4C28-9F20-F3C6AF8EF005}" presName="hSp" presStyleCnt="0"/>
      <dgm:spPr/>
    </dgm:pt>
    <dgm:pt modelId="{AB70200D-21F1-4A97-83DD-E23EDF70235A}" type="pres">
      <dgm:prSet presAssocID="{890F8D68-BE84-4DF8-B077-7F24A606442B}" presName="vertFlow" presStyleCnt="0"/>
      <dgm:spPr/>
    </dgm:pt>
    <dgm:pt modelId="{D4F21A4F-D733-4074-AE5F-B66839790006}" type="pres">
      <dgm:prSet presAssocID="{890F8D68-BE84-4DF8-B077-7F24A606442B}" presName="header" presStyleLbl="node1" presStyleIdx="1" presStyleCnt="4" custLinFactY="-303820" custLinFactNeighborX="-4503" custLinFactNeighborY="-400000"/>
      <dgm:spPr>
        <a:prstGeom prst="chevron">
          <a:avLst/>
        </a:prstGeom>
      </dgm:spPr>
    </dgm:pt>
    <dgm:pt modelId="{55DEAA96-35FF-4740-8CB5-DF8784DDD053}" type="pres">
      <dgm:prSet presAssocID="{9D98DEC5-777B-481E-AE92-1A4D94BFAAE4}" presName="parTrans" presStyleLbl="sibTrans2D1" presStyleIdx="1" presStyleCnt="4"/>
      <dgm:spPr/>
    </dgm:pt>
    <dgm:pt modelId="{348E2AC7-A17F-407D-AC4D-B2088922A23C}" type="pres">
      <dgm:prSet presAssocID="{8243CC9D-0111-496F-8049-BD9DF026F704}" presName="child" presStyleLbl="alignAccFollowNode1" presStyleIdx="1" presStyleCnt="4" custScaleY="542873" custLinFactNeighborX="-1098" custLinFactNeighborY="-197">
        <dgm:presLayoutVars>
          <dgm:chMax val="0"/>
          <dgm:bulletEnabled val="1"/>
        </dgm:presLayoutVars>
      </dgm:prSet>
      <dgm:spPr>
        <a:prstGeom prst="rect">
          <a:avLst/>
        </a:prstGeom>
      </dgm:spPr>
    </dgm:pt>
    <dgm:pt modelId="{6102F469-6C0E-41D1-B691-9975C571A593}" type="pres">
      <dgm:prSet presAssocID="{890F8D68-BE84-4DF8-B077-7F24A606442B}" presName="hSp" presStyleCnt="0"/>
      <dgm:spPr/>
    </dgm:pt>
    <dgm:pt modelId="{E581B80C-0A07-4672-9966-F447FA4B2E96}" type="pres">
      <dgm:prSet presAssocID="{B2902AF4-E265-48F7-A6DC-514F3D9FB006}" presName="vertFlow" presStyleCnt="0"/>
      <dgm:spPr/>
    </dgm:pt>
    <dgm:pt modelId="{69B4DB3B-6ADF-4126-911C-B215A3DD9A36}" type="pres">
      <dgm:prSet presAssocID="{B2902AF4-E265-48F7-A6DC-514F3D9FB006}" presName="header" presStyleLbl="node1" presStyleIdx="2" presStyleCnt="4" custLinFactY="-303820" custLinFactNeighborX="-4503" custLinFactNeighborY="-400000"/>
      <dgm:spPr>
        <a:prstGeom prst="chevron">
          <a:avLst/>
        </a:prstGeom>
      </dgm:spPr>
    </dgm:pt>
    <dgm:pt modelId="{017A7DE7-D65E-4EF9-8F3E-7068854D62B0}" type="pres">
      <dgm:prSet presAssocID="{C1EE27A4-DFAA-49F1-B59E-852511200C95}" presName="parTrans" presStyleLbl="sibTrans2D1" presStyleIdx="2" presStyleCnt="4"/>
      <dgm:spPr/>
    </dgm:pt>
    <dgm:pt modelId="{761BAE2A-C309-4581-9F59-F682B557F224}" type="pres">
      <dgm:prSet presAssocID="{592CD84C-6C29-4392-B654-E8B73B75AC71}" presName="child" presStyleLbl="alignAccFollowNode1" presStyleIdx="2" presStyleCnt="4" custScaleY="542873" custLinFactNeighborX="-571" custLinFactNeighborY="7429">
        <dgm:presLayoutVars>
          <dgm:chMax val="0"/>
          <dgm:bulletEnabled val="1"/>
        </dgm:presLayoutVars>
      </dgm:prSet>
      <dgm:spPr>
        <a:prstGeom prst="rect">
          <a:avLst/>
        </a:prstGeom>
      </dgm:spPr>
    </dgm:pt>
    <dgm:pt modelId="{C7DD1C92-A544-4BED-A021-B80DA135AAD3}" type="pres">
      <dgm:prSet presAssocID="{B2902AF4-E265-48F7-A6DC-514F3D9FB006}" presName="hSp" presStyleCnt="0"/>
      <dgm:spPr/>
    </dgm:pt>
    <dgm:pt modelId="{0E76BD18-1B15-4A59-984A-7EF086DE0590}" type="pres">
      <dgm:prSet presAssocID="{8DA8B479-FB10-4DD2-9468-D149B67A88A3}" presName="vertFlow" presStyleCnt="0"/>
      <dgm:spPr/>
    </dgm:pt>
    <dgm:pt modelId="{FFCC0B24-2BD6-47E0-8CD6-97DD068458C7}" type="pres">
      <dgm:prSet presAssocID="{8DA8B479-FB10-4DD2-9468-D149B67A88A3}" presName="header" presStyleLbl="node1" presStyleIdx="3" presStyleCnt="4" custLinFactY="-303820" custLinFactNeighborX="-4503" custLinFactNeighborY="-400000"/>
      <dgm:spPr>
        <a:prstGeom prst="chevron">
          <a:avLst/>
        </a:prstGeom>
      </dgm:spPr>
    </dgm:pt>
    <dgm:pt modelId="{1596822F-F0A5-44B2-86AA-432C9FB99DC6}" type="pres">
      <dgm:prSet presAssocID="{80BD7644-AF8B-4EFB-81C5-7F0620B6C4B2}" presName="parTrans" presStyleLbl="sibTrans2D1" presStyleIdx="3" presStyleCnt="4"/>
      <dgm:spPr/>
    </dgm:pt>
    <dgm:pt modelId="{8EFF6A84-C8C3-4F9E-AF51-AEE4055C62FB}" type="pres">
      <dgm:prSet presAssocID="{51D126FD-FEFB-42B7-AF1F-7213EB538588}" presName="child" presStyleLbl="alignAccFollowNode1" presStyleIdx="3" presStyleCnt="4" custScaleY="542873" custLinFactNeighborX="-3562" custLinFactNeighborY="-6650">
        <dgm:presLayoutVars>
          <dgm:chMax val="0"/>
          <dgm:bulletEnabled val="1"/>
        </dgm:presLayoutVars>
      </dgm:prSet>
      <dgm:spPr>
        <a:prstGeom prst="rect">
          <a:avLst/>
        </a:prstGeom>
      </dgm:spPr>
    </dgm:pt>
  </dgm:ptLst>
  <dgm:cxnLst>
    <dgm:cxn modelId="{C17F6000-0CB3-433E-AA82-65F8ABB7AD1D}" srcId="{34718003-EC26-4C28-9F20-F3C6AF8EF005}" destId="{B9C647BC-6AEF-477A-8297-B488FB6E5AF5}" srcOrd="0" destOrd="0" parTransId="{2B607409-E8B4-4AC0-8533-D1C379ECB7B8}" sibTransId="{20171638-AB7A-4EB3-A78E-B365F0BED78A}"/>
    <dgm:cxn modelId="{8456EB24-3599-45A5-88DD-F974C82DD6A5}" type="presOf" srcId="{80BD7644-AF8B-4EFB-81C5-7F0620B6C4B2}" destId="{1596822F-F0A5-44B2-86AA-432C9FB99DC6}" srcOrd="0" destOrd="0" presId="urn:microsoft.com/office/officeart/2005/8/layout/lProcess1"/>
    <dgm:cxn modelId="{980C7B2D-01D9-4D1E-86D1-AD1844FD9C24}" srcId="{42714AA1-A750-49A5-9673-137EC3579DC7}" destId="{8DA8B479-FB10-4DD2-9468-D149B67A88A3}" srcOrd="3" destOrd="0" parTransId="{8F8E9857-A48F-4F53-A046-EB3C34C5EC0E}" sibTransId="{3A4BC619-DBE4-437B-8B84-C0E6896E30B3}"/>
    <dgm:cxn modelId="{1401D839-368E-4B6B-B115-C464662CB6B5}" type="presOf" srcId="{C1EE27A4-DFAA-49F1-B59E-852511200C95}" destId="{017A7DE7-D65E-4EF9-8F3E-7068854D62B0}" srcOrd="0" destOrd="0" presId="urn:microsoft.com/office/officeart/2005/8/layout/lProcess1"/>
    <dgm:cxn modelId="{C9240342-DEF7-41B7-944F-DA8F0E266FA0}" type="presOf" srcId="{34718003-EC26-4C28-9F20-F3C6AF8EF005}" destId="{661FC443-51DA-483E-A94F-2D19CCC8865D}" srcOrd="0" destOrd="0" presId="urn:microsoft.com/office/officeart/2005/8/layout/lProcess1"/>
    <dgm:cxn modelId="{174C3448-A4CC-4C9D-BFD7-00C90323A097}" type="presOf" srcId="{8243CC9D-0111-496F-8049-BD9DF026F704}" destId="{348E2AC7-A17F-407D-AC4D-B2088922A23C}" srcOrd="0" destOrd="0" presId="urn:microsoft.com/office/officeart/2005/8/layout/lProcess1"/>
    <dgm:cxn modelId="{6112255B-9990-48E7-A699-538DBB43B9DE}" type="presOf" srcId="{42714AA1-A750-49A5-9673-137EC3579DC7}" destId="{1B05C4A4-C02A-4A18-BD4A-FE7A941EEA3E}" srcOrd="0" destOrd="0" presId="urn:microsoft.com/office/officeart/2005/8/layout/lProcess1"/>
    <dgm:cxn modelId="{DFB7465F-0C46-443F-A16F-823D28EF3D2D}" type="presOf" srcId="{9D98DEC5-777B-481E-AE92-1A4D94BFAAE4}" destId="{55DEAA96-35FF-4740-8CB5-DF8784DDD053}" srcOrd="0" destOrd="0" presId="urn:microsoft.com/office/officeart/2005/8/layout/lProcess1"/>
    <dgm:cxn modelId="{B24DF06D-F15F-49E3-AE42-B1EC9CD710FF}" type="presOf" srcId="{592CD84C-6C29-4392-B654-E8B73B75AC71}" destId="{761BAE2A-C309-4581-9F59-F682B557F224}" srcOrd="0" destOrd="0" presId="urn:microsoft.com/office/officeart/2005/8/layout/lProcess1"/>
    <dgm:cxn modelId="{99644A6F-BF92-47A2-92E1-1D3B9D9BDF16}" type="presOf" srcId="{890F8D68-BE84-4DF8-B077-7F24A606442B}" destId="{D4F21A4F-D733-4074-AE5F-B66839790006}" srcOrd="0" destOrd="0" presId="urn:microsoft.com/office/officeart/2005/8/layout/lProcess1"/>
    <dgm:cxn modelId="{A351D07B-AC37-429D-A9AE-E747F7E4FA4D}" srcId="{8DA8B479-FB10-4DD2-9468-D149B67A88A3}" destId="{51D126FD-FEFB-42B7-AF1F-7213EB538588}" srcOrd="0" destOrd="0" parTransId="{80BD7644-AF8B-4EFB-81C5-7F0620B6C4B2}" sibTransId="{AB39D2E1-C38E-439A-8C36-D29BF3B2610D}"/>
    <dgm:cxn modelId="{EB41658D-6A3E-49BF-8A7E-985DD83EE140}" type="presOf" srcId="{B2902AF4-E265-48F7-A6DC-514F3D9FB006}" destId="{69B4DB3B-6ADF-4126-911C-B215A3DD9A36}" srcOrd="0" destOrd="0" presId="urn:microsoft.com/office/officeart/2005/8/layout/lProcess1"/>
    <dgm:cxn modelId="{074267A7-2E3F-4FE8-9776-8A275A64F68B}" srcId="{42714AA1-A750-49A5-9673-137EC3579DC7}" destId="{890F8D68-BE84-4DF8-B077-7F24A606442B}" srcOrd="1" destOrd="0" parTransId="{505097E8-A564-45B7-8C0E-1916801D5975}" sibTransId="{81CF56B3-F9B2-452C-9064-274256C347CF}"/>
    <dgm:cxn modelId="{DB866AB6-894C-4888-9067-FEDFB34F8B16}" type="presOf" srcId="{2B607409-E8B4-4AC0-8533-D1C379ECB7B8}" destId="{ACB886B5-76B3-4A21-A532-165C00EF5C8C}" srcOrd="0" destOrd="0" presId="urn:microsoft.com/office/officeart/2005/8/layout/lProcess1"/>
    <dgm:cxn modelId="{7E107BB7-3A6E-4916-A788-42C16A565769}" type="presOf" srcId="{51D126FD-FEFB-42B7-AF1F-7213EB538588}" destId="{8EFF6A84-C8C3-4F9E-AF51-AEE4055C62FB}" srcOrd="0" destOrd="0" presId="urn:microsoft.com/office/officeart/2005/8/layout/lProcess1"/>
    <dgm:cxn modelId="{45EAC4BD-CB01-4240-B090-6302ACE217DB}" type="presOf" srcId="{8DA8B479-FB10-4DD2-9468-D149B67A88A3}" destId="{FFCC0B24-2BD6-47E0-8CD6-97DD068458C7}" srcOrd="0" destOrd="0" presId="urn:microsoft.com/office/officeart/2005/8/layout/lProcess1"/>
    <dgm:cxn modelId="{93504BCD-F1AE-4FEF-8523-060372683A08}" srcId="{42714AA1-A750-49A5-9673-137EC3579DC7}" destId="{B2902AF4-E265-48F7-A6DC-514F3D9FB006}" srcOrd="2" destOrd="0" parTransId="{1D4FCA77-FC44-4408-9CFD-A946881A644B}" sibTransId="{0146547D-43F8-4A5E-BF7B-AF798614BEEE}"/>
    <dgm:cxn modelId="{DCC7CAD5-AE43-49AC-8A4B-771276A23ED2}" type="presOf" srcId="{B9C647BC-6AEF-477A-8297-B488FB6E5AF5}" destId="{D855FD17-1D9B-4E9B-B757-E47840A5C9F9}" srcOrd="0" destOrd="0" presId="urn:microsoft.com/office/officeart/2005/8/layout/lProcess1"/>
    <dgm:cxn modelId="{07A900D9-39FC-4767-854D-6BEBC46D1517}" srcId="{42714AA1-A750-49A5-9673-137EC3579DC7}" destId="{34718003-EC26-4C28-9F20-F3C6AF8EF005}" srcOrd="0" destOrd="0" parTransId="{72AA09C3-C170-47A2-8C1B-27B367679BEC}" sibTransId="{3CE3E048-4AA3-4C65-A57F-6E624F5114C3}"/>
    <dgm:cxn modelId="{AD8A91F2-B647-4178-811E-8DC0F9135615}" srcId="{890F8D68-BE84-4DF8-B077-7F24A606442B}" destId="{8243CC9D-0111-496F-8049-BD9DF026F704}" srcOrd="0" destOrd="0" parTransId="{9D98DEC5-777B-481E-AE92-1A4D94BFAAE4}" sibTransId="{D020BA57-7924-430D-89EF-8647084A118F}"/>
    <dgm:cxn modelId="{9165FFF7-75CB-4A77-B645-C3C14E80CF3F}" srcId="{B2902AF4-E265-48F7-A6DC-514F3D9FB006}" destId="{592CD84C-6C29-4392-B654-E8B73B75AC71}" srcOrd="0" destOrd="0" parTransId="{C1EE27A4-DFAA-49F1-B59E-852511200C95}" sibTransId="{B19B41DE-F31B-4A0A-B434-45C06964F169}"/>
    <dgm:cxn modelId="{A0C889B6-CD8C-4662-A873-96FAD6CBCA90}" type="presParOf" srcId="{1B05C4A4-C02A-4A18-BD4A-FE7A941EEA3E}" destId="{FFDFD80E-BA06-4982-AF63-341BF33B5B50}" srcOrd="0" destOrd="0" presId="urn:microsoft.com/office/officeart/2005/8/layout/lProcess1"/>
    <dgm:cxn modelId="{2F84F00A-9539-4C00-B867-11A74714D4E1}" type="presParOf" srcId="{FFDFD80E-BA06-4982-AF63-341BF33B5B50}" destId="{661FC443-51DA-483E-A94F-2D19CCC8865D}" srcOrd="0" destOrd="0" presId="urn:microsoft.com/office/officeart/2005/8/layout/lProcess1"/>
    <dgm:cxn modelId="{7FB2E31F-55F0-4340-AC80-C819B150B3E9}" type="presParOf" srcId="{FFDFD80E-BA06-4982-AF63-341BF33B5B50}" destId="{ACB886B5-76B3-4A21-A532-165C00EF5C8C}" srcOrd="1" destOrd="0" presId="urn:microsoft.com/office/officeart/2005/8/layout/lProcess1"/>
    <dgm:cxn modelId="{F281ABF3-03DC-4BA5-A949-6AD2A84D174C}" type="presParOf" srcId="{FFDFD80E-BA06-4982-AF63-341BF33B5B50}" destId="{D855FD17-1D9B-4E9B-B757-E47840A5C9F9}" srcOrd="2" destOrd="0" presId="urn:microsoft.com/office/officeart/2005/8/layout/lProcess1"/>
    <dgm:cxn modelId="{3AD88B04-3578-4819-8696-E904979984BB}" type="presParOf" srcId="{1B05C4A4-C02A-4A18-BD4A-FE7A941EEA3E}" destId="{E5767B41-54EE-42AF-BB27-000031D42A2B}" srcOrd="1" destOrd="0" presId="urn:microsoft.com/office/officeart/2005/8/layout/lProcess1"/>
    <dgm:cxn modelId="{FB820793-5877-4E08-9772-A63EE6DF13BA}" type="presParOf" srcId="{1B05C4A4-C02A-4A18-BD4A-FE7A941EEA3E}" destId="{AB70200D-21F1-4A97-83DD-E23EDF70235A}" srcOrd="2" destOrd="0" presId="urn:microsoft.com/office/officeart/2005/8/layout/lProcess1"/>
    <dgm:cxn modelId="{71293361-53D0-49EB-93BC-4093BDB534B1}" type="presParOf" srcId="{AB70200D-21F1-4A97-83DD-E23EDF70235A}" destId="{D4F21A4F-D733-4074-AE5F-B66839790006}" srcOrd="0" destOrd="0" presId="urn:microsoft.com/office/officeart/2005/8/layout/lProcess1"/>
    <dgm:cxn modelId="{7FE84FF0-4480-4F76-AF29-CDF930608684}" type="presParOf" srcId="{AB70200D-21F1-4A97-83DD-E23EDF70235A}" destId="{55DEAA96-35FF-4740-8CB5-DF8784DDD053}" srcOrd="1" destOrd="0" presId="urn:microsoft.com/office/officeart/2005/8/layout/lProcess1"/>
    <dgm:cxn modelId="{00816079-FA40-4CC8-9F2A-0625D95836D9}" type="presParOf" srcId="{AB70200D-21F1-4A97-83DD-E23EDF70235A}" destId="{348E2AC7-A17F-407D-AC4D-B2088922A23C}" srcOrd="2" destOrd="0" presId="urn:microsoft.com/office/officeart/2005/8/layout/lProcess1"/>
    <dgm:cxn modelId="{C894B00B-7B99-40B1-8D42-F2ED1D9A42DB}" type="presParOf" srcId="{1B05C4A4-C02A-4A18-BD4A-FE7A941EEA3E}" destId="{6102F469-6C0E-41D1-B691-9975C571A593}" srcOrd="3" destOrd="0" presId="urn:microsoft.com/office/officeart/2005/8/layout/lProcess1"/>
    <dgm:cxn modelId="{BB1AD3E6-301D-4425-9601-C7EDAD185D6D}" type="presParOf" srcId="{1B05C4A4-C02A-4A18-BD4A-FE7A941EEA3E}" destId="{E581B80C-0A07-4672-9966-F447FA4B2E96}" srcOrd="4" destOrd="0" presId="urn:microsoft.com/office/officeart/2005/8/layout/lProcess1"/>
    <dgm:cxn modelId="{ED2C744F-E801-4D79-83AC-D7826008C9AD}" type="presParOf" srcId="{E581B80C-0A07-4672-9966-F447FA4B2E96}" destId="{69B4DB3B-6ADF-4126-911C-B215A3DD9A36}" srcOrd="0" destOrd="0" presId="urn:microsoft.com/office/officeart/2005/8/layout/lProcess1"/>
    <dgm:cxn modelId="{0AF47FE3-E946-4F28-9858-E249E5F9FEA7}" type="presParOf" srcId="{E581B80C-0A07-4672-9966-F447FA4B2E96}" destId="{017A7DE7-D65E-4EF9-8F3E-7068854D62B0}" srcOrd="1" destOrd="0" presId="urn:microsoft.com/office/officeart/2005/8/layout/lProcess1"/>
    <dgm:cxn modelId="{40B3C8C9-2E51-488F-810E-774AB704D66A}" type="presParOf" srcId="{E581B80C-0A07-4672-9966-F447FA4B2E96}" destId="{761BAE2A-C309-4581-9F59-F682B557F224}" srcOrd="2" destOrd="0" presId="urn:microsoft.com/office/officeart/2005/8/layout/lProcess1"/>
    <dgm:cxn modelId="{E9B88C28-41D1-4839-BC16-105DA5A13F84}" type="presParOf" srcId="{1B05C4A4-C02A-4A18-BD4A-FE7A941EEA3E}" destId="{C7DD1C92-A544-4BED-A021-B80DA135AAD3}" srcOrd="5" destOrd="0" presId="urn:microsoft.com/office/officeart/2005/8/layout/lProcess1"/>
    <dgm:cxn modelId="{5FFF20F5-9597-4DFB-8C93-5FDC0158DBB0}" type="presParOf" srcId="{1B05C4A4-C02A-4A18-BD4A-FE7A941EEA3E}" destId="{0E76BD18-1B15-4A59-984A-7EF086DE0590}" srcOrd="6" destOrd="0" presId="urn:microsoft.com/office/officeart/2005/8/layout/lProcess1"/>
    <dgm:cxn modelId="{B3DAA2A7-7FF8-4DE2-A28C-D1AA99283988}" type="presParOf" srcId="{0E76BD18-1B15-4A59-984A-7EF086DE0590}" destId="{FFCC0B24-2BD6-47E0-8CD6-97DD068458C7}" srcOrd="0" destOrd="0" presId="urn:microsoft.com/office/officeart/2005/8/layout/lProcess1"/>
    <dgm:cxn modelId="{5B3C29F5-D484-46FA-87BC-73B27501A830}" type="presParOf" srcId="{0E76BD18-1B15-4A59-984A-7EF086DE0590}" destId="{1596822F-F0A5-44B2-86AA-432C9FB99DC6}" srcOrd="1" destOrd="0" presId="urn:microsoft.com/office/officeart/2005/8/layout/lProcess1"/>
    <dgm:cxn modelId="{4B850029-D6C1-4921-A8C4-10BFB2496A74}" type="presParOf" srcId="{0E76BD18-1B15-4A59-984A-7EF086DE0590}" destId="{8EFF6A84-C8C3-4F9E-AF51-AEE4055C62FB}"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FC443-51DA-483E-A94F-2D19CCC8865D}">
      <dsp:nvSpPr>
        <dsp:cNvPr id="0" name=""/>
        <dsp:cNvSpPr/>
      </dsp:nvSpPr>
      <dsp:spPr>
        <a:xfrm>
          <a:off x="717918" y="0"/>
          <a:ext cx="1530544" cy="382636"/>
        </a:xfrm>
        <a:prstGeom prst="chevron">
          <a:avLst/>
        </a:prstGeom>
        <a:solidFill>
          <a:schemeClr val="tx2"/>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mj-lt"/>
              <a:ea typeface="+mn-ea"/>
              <a:cs typeface="+mn-cs"/>
            </a:rPr>
            <a:t>1</a:t>
          </a:r>
        </a:p>
      </dsp:txBody>
      <dsp:txXfrm>
        <a:off x="909236" y="0"/>
        <a:ext cx="1147908" cy="382636"/>
      </dsp:txXfrm>
    </dsp:sp>
    <dsp:sp modelId="{ACB886B5-76B3-4A21-A532-165C00EF5C8C}">
      <dsp:nvSpPr>
        <dsp:cNvPr id="0" name=""/>
        <dsp:cNvSpPr/>
      </dsp:nvSpPr>
      <dsp:spPr>
        <a:xfrm rot="5369392">
          <a:off x="1451752" y="416638"/>
          <a:ext cx="67485" cy="66961"/>
        </a:xfrm>
        <a:prstGeom prst="rightArrow">
          <a:avLst>
            <a:gd name="adj1" fmla="val 667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D855FD17-1D9B-4E9B-B757-E47840A5C9F9}">
      <dsp:nvSpPr>
        <dsp:cNvPr id="0" name=""/>
        <dsp:cNvSpPr/>
      </dsp:nvSpPr>
      <dsp:spPr>
        <a:xfrm>
          <a:off x="730071" y="517602"/>
          <a:ext cx="1530544" cy="2077228"/>
        </a:xfrm>
        <a:prstGeom prst="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j-lt"/>
              <a:ea typeface="+mn-ea"/>
              <a:cs typeface="+mn-cs"/>
            </a:rPr>
            <a:t>Plan the dissemination of the project</a:t>
          </a:r>
        </a:p>
      </dsp:txBody>
      <dsp:txXfrm>
        <a:off x="730071" y="517602"/>
        <a:ext cx="1530544" cy="2077228"/>
      </dsp:txXfrm>
    </dsp:sp>
    <dsp:sp modelId="{D4F21A4F-D733-4074-AE5F-B66839790006}">
      <dsp:nvSpPr>
        <dsp:cNvPr id="0" name=""/>
        <dsp:cNvSpPr/>
      </dsp:nvSpPr>
      <dsp:spPr>
        <a:xfrm>
          <a:off x="2552736" y="0"/>
          <a:ext cx="1530544" cy="38263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mj-lt"/>
              <a:ea typeface="+mn-ea"/>
              <a:cs typeface="+mn-cs"/>
            </a:rPr>
            <a:t>2</a:t>
          </a:r>
        </a:p>
      </dsp:txBody>
      <dsp:txXfrm>
        <a:off x="2744054" y="0"/>
        <a:ext cx="1147908" cy="382636"/>
      </dsp:txXfrm>
    </dsp:sp>
    <dsp:sp modelId="{55DEAA96-35FF-4740-8CB5-DF8784DDD053}">
      <dsp:nvSpPr>
        <dsp:cNvPr id="0" name=""/>
        <dsp:cNvSpPr/>
      </dsp:nvSpPr>
      <dsp:spPr>
        <a:xfrm rot="5268727">
          <a:off x="3294311" y="416245"/>
          <a:ext cx="67139" cy="66961"/>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E2AC7-A17F-407D-AC4D-B2088922A23C}">
      <dsp:nvSpPr>
        <dsp:cNvPr id="0" name=""/>
        <dsp:cNvSpPr/>
      </dsp:nvSpPr>
      <dsp:spPr>
        <a:xfrm>
          <a:off x="2604851" y="516816"/>
          <a:ext cx="1530544" cy="2077228"/>
        </a:xfrm>
        <a:prstGeom prst="rect">
          <a:avLst/>
        </a:prstGeom>
        <a:solidFill>
          <a:schemeClr val="accent3">
            <a:tint val="40000"/>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j-lt"/>
              <a:ea typeface="+mn-ea"/>
              <a:cs typeface="+mn-cs"/>
            </a:rPr>
            <a:t>Final quality control checks</a:t>
          </a:r>
        </a:p>
      </dsp:txBody>
      <dsp:txXfrm>
        <a:off x="2604851" y="516816"/>
        <a:ext cx="1530544" cy="2077228"/>
      </dsp:txXfrm>
    </dsp:sp>
    <dsp:sp modelId="{69B4DB3B-6ADF-4126-911C-B215A3DD9A36}">
      <dsp:nvSpPr>
        <dsp:cNvPr id="0" name=""/>
        <dsp:cNvSpPr/>
      </dsp:nvSpPr>
      <dsp:spPr>
        <a:xfrm>
          <a:off x="4297557" y="0"/>
          <a:ext cx="1530544" cy="38263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mj-lt"/>
              <a:ea typeface="+mn-ea"/>
              <a:cs typeface="+mn-cs"/>
            </a:rPr>
            <a:t>3</a:t>
          </a:r>
        </a:p>
      </dsp:txBody>
      <dsp:txXfrm>
        <a:off x="4488875" y="0"/>
        <a:ext cx="1147908" cy="382636"/>
      </dsp:txXfrm>
    </dsp:sp>
    <dsp:sp modelId="{017A7DE7-D65E-4EF9-8F3E-7068854D62B0}">
      <dsp:nvSpPr>
        <dsp:cNvPr id="0" name=""/>
        <dsp:cNvSpPr/>
      </dsp:nvSpPr>
      <dsp:spPr>
        <a:xfrm rot="5248521">
          <a:off x="5040466" y="416638"/>
          <a:ext cx="67548" cy="66961"/>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BAE2A-C309-4581-9F59-F682B557F224}">
      <dsp:nvSpPr>
        <dsp:cNvPr id="0" name=""/>
        <dsp:cNvSpPr/>
      </dsp:nvSpPr>
      <dsp:spPr>
        <a:xfrm>
          <a:off x="4357738" y="517602"/>
          <a:ext cx="1530544" cy="2077228"/>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j-lt"/>
              <a:ea typeface="+mn-ea"/>
              <a:cs typeface="+mn-cs"/>
            </a:rPr>
            <a:t>Finalize publication documents</a:t>
          </a:r>
        </a:p>
        <a:p>
          <a:pPr marL="0" lvl="0" indent="0" algn="l" defTabSz="622300">
            <a:lnSpc>
              <a:spcPct val="90000"/>
            </a:lnSpc>
            <a:spcBef>
              <a:spcPct val="0"/>
            </a:spcBef>
            <a:spcAft>
              <a:spcPct val="35000"/>
            </a:spcAft>
            <a:buFont typeface="Arial" panose="020B0604020202020204" pitchFamily="34" charset="0"/>
            <a:buNone/>
          </a:pPr>
          <a:r>
            <a:rPr lang="en-US" sz="1100" b="1" kern="1200" dirty="0">
              <a:solidFill>
                <a:schemeClr val="tx1"/>
              </a:solidFill>
              <a:latin typeface="+mj-lt"/>
              <a:ea typeface="+mn-ea"/>
              <a:cs typeface="+mn-cs"/>
            </a:rPr>
            <a:t>– Essential information</a:t>
          </a:r>
        </a:p>
        <a:p>
          <a:pPr marL="0" lvl="0" indent="0" algn="l" defTabSz="622300">
            <a:lnSpc>
              <a:spcPct val="90000"/>
            </a:lnSpc>
            <a:spcBef>
              <a:spcPct val="0"/>
            </a:spcBef>
            <a:spcAft>
              <a:spcPct val="35000"/>
            </a:spcAft>
            <a:buFont typeface="Arial" panose="020B0604020202020204" pitchFamily="34" charset="0"/>
            <a:buNone/>
          </a:pPr>
          <a:r>
            <a:rPr lang="en-US" sz="1100" b="1" kern="1200" dirty="0">
              <a:solidFill>
                <a:schemeClr val="tx1"/>
              </a:solidFill>
              <a:latin typeface="+mj-lt"/>
              <a:ea typeface="+mn-ea"/>
              <a:cs typeface="+mn-cs"/>
            </a:rPr>
            <a:t>– Research protocol</a:t>
          </a:r>
        </a:p>
        <a:p>
          <a:pPr marL="0" lvl="0" indent="0" algn="l" defTabSz="622300">
            <a:lnSpc>
              <a:spcPct val="90000"/>
            </a:lnSpc>
            <a:spcBef>
              <a:spcPct val="0"/>
            </a:spcBef>
            <a:spcAft>
              <a:spcPct val="35000"/>
            </a:spcAft>
            <a:buFont typeface="Arial" panose="020B0604020202020204" pitchFamily="34" charset="0"/>
            <a:buNone/>
          </a:pPr>
          <a:r>
            <a:rPr lang="en-US" sz="1100" b="1" kern="1200" dirty="0">
              <a:solidFill>
                <a:schemeClr val="tx1"/>
              </a:solidFill>
              <a:latin typeface="+mj-lt"/>
              <a:ea typeface="+mn-ea"/>
              <a:cs typeface="+mn-cs"/>
            </a:rPr>
            <a:t>– Data file</a:t>
          </a:r>
        </a:p>
        <a:p>
          <a:pPr marL="0" lvl="0" indent="0" algn="l" defTabSz="622300">
            <a:lnSpc>
              <a:spcPct val="90000"/>
            </a:lnSpc>
            <a:spcBef>
              <a:spcPct val="0"/>
            </a:spcBef>
            <a:spcAft>
              <a:spcPct val="35000"/>
            </a:spcAft>
            <a:buFont typeface="Arial" panose="020B0604020202020204" pitchFamily="34" charset="0"/>
            <a:buNone/>
          </a:pPr>
          <a:r>
            <a:rPr lang="en-US" sz="1100" b="1" kern="1200" dirty="0">
              <a:solidFill>
                <a:schemeClr val="tx1"/>
              </a:solidFill>
              <a:latin typeface="+mj-lt"/>
              <a:ea typeface="+mn-ea"/>
              <a:cs typeface="+mn-cs"/>
            </a:rPr>
            <a:t>– Codebook</a:t>
          </a:r>
        </a:p>
        <a:p>
          <a:pPr marL="0" lvl="0" indent="0" algn="l" defTabSz="622300">
            <a:lnSpc>
              <a:spcPct val="90000"/>
            </a:lnSpc>
            <a:spcBef>
              <a:spcPct val="0"/>
            </a:spcBef>
            <a:spcAft>
              <a:spcPct val="35000"/>
            </a:spcAft>
            <a:buFont typeface="Arial" panose="020B0604020202020204" pitchFamily="34" charset="0"/>
            <a:buNone/>
          </a:pPr>
          <a:r>
            <a:rPr lang="en-US" sz="1100" b="1" kern="1200" dirty="0">
              <a:solidFill>
                <a:schemeClr val="tx1"/>
              </a:solidFill>
              <a:latin typeface="+mj-lt"/>
              <a:ea typeface="+mn-ea"/>
              <a:cs typeface="+mn-cs"/>
            </a:rPr>
            <a:t>– One-page report</a:t>
          </a:r>
        </a:p>
      </dsp:txBody>
      <dsp:txXfrm>
        <a:off x="4357738" y="517602"/>
        <a:ext cx="1530544" cy="2077228"/>
      </dsp:txXfrm>
    </dsp:sp>
    <dsp:sp modelId="{FFCC0B24-2BD6-47E0-8CD6-97DD068458C7}">
      <dsp:nvSpPr>
        <dsp:cNvPr id="0" name=""/>
        <dsp:cNvSpPr/>
      </dsp:nvSpPr>
      <dsp:spPr>
        <a:xfrm>
          <a:off x="6042378" y="0"/>
          <a:ext cx="1530544" cy="382636"/>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mj-lt"/>
              <a:ea typeface="+mn-ea"/>
              <a:cs typeface="+mn-cs"/>
            </a:rPr>
            <a:t>4</a:t>
          </a:r>
          <a:endParaRPr lang="en-US" sz="2400" b="1" kern="1200">
            <a:solidFill>
              <a:schemeClr val="bg1"/>
            </a:solidFill>
            <a:latin typeface="+mj-lt"/>
            <a:ea typeface="+mn-ea"/>
            <a:cs typeface="+mn-cs"/>
          </a:endParaRPr>
        </a:p>
      </dsp:txBody>
      <dsp:txXfrm>
        <a:off x="6233696" y="0"/>
        <a:ext cx="1147908" cy="382636"/>
      </dsp:txXfrm>
    </dsp:sp>
    <dsp:sp modelId="{1596822F-F0A5-44B2-86AA-432C9FB99DC6}">
      <dsp:nvSpPr>
        <dsp:cNvPr id="0" name=""/>
        <dsp:cNvSpPr/>
      </dsp:nvSpPr>
      <dsp:spPr>
        <a:xfrm rot="5363474">
          <a:off x="6778964" y="411924"/>
          <a:ext cx="62772" cy="66961"/>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FF6A84-C8C3-4F9E-AF51-AEE4055C62FB}">
      <dsp:nvSpPr>
        <dsp:cNvPr id="0" name=""/>
        <dsp:cNvSpPr/>
      </dsp:nvSpPr>
      <dsp:spPr>
        <a:xfrm>
          <a:off x="6056780" y="508174"/>
          <a:ext cx="1530544" cy="2077228"/>
        </a:xfrm>
        <a:prstGeom prst="rect">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j-lt"/>
              <a:ea typeface="+mn-ea"/>
              <a:cs typeface="+mn-cs"/>
            </a:rPr>
            <a:t>Publish and disseminate</a:t>
          </a:r>
        </a:p>
      </dsp:txBody>
      <dsp:txXfrm>
        <a:off x="6056780" y="508174"/>
        <a:ext cx="1530544" cy="20772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7d281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7d7d281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using the </a:t>
            </a:r>
            <a:r>
              <a:rPr lang="en-US" dirty="0" err="1"/>
              <a:t>MonQcle</a:t>
            </a:r>
            <a:r>
              <a:rPr lang="en-US" dirty="0"/>
              <a:t> tool to conduct</a:t>
            </a:r>
            <a:r>
              <a:rPr lang="en-US" baseline="0" dirty="0"/>
              <a:t> policy surveillance, the data page is automatically generated as seen above. The system will convert the responses to each question into statistical format, where it can be used for analysis. </a:t>
            </a:r>
            <a:endParaRPr lang="en-US" dirty="0"/>
          </a:p>
          <a:p>
            <a:pPr marL="139700" indent="0">
              <a:buNone/>
            </a:pPr>
            <a:endParaRPr lang="en-US" dirty="0"/>
          </a:p>
        </p:txBody>
      </p:sp>
    </p:spTree>
    <p:extLst>
      <p:ext uri="{BB962C8B-B14F-4D97-AF65-F5344CB8AC3E}">
        <p14:creationId xmlns:p14="http://schemas.microsoft.com/office/powerpoint/2010/main" val="359817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68903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a:t>
            </a:r>
            <a:r>
              <a:rPr lang="en-US" baseline="0" dirty="0"/>
              <a:t> are using the </a:t>
            </a:r>
            <a:r>
              <a:rPr lang="en-US" baseline="0" dirty="0" err="1"/>
              <a:t>MonQcle</a:t>
            </a:r>
            <a:r>
              <a:rPr lang="en-US" baseline="0" dirty="0"/>
              <a:t> to conduct your research, t</a:t>
            </a:r>
            <a:r>
              <a:rPr lang="en-US" dirty="0"/>
              <a:t>he</a:t>
            </a:r>
            <a:r>
              <a:rPr lang="en-US" baseline="0" dirty="0"/>
              <a:t> </a:t>
            </a:r>
            <a:r>
              <a:rPr lang="en-US" baseline="0" dirty="0" err="1"/>
              <a:t>MonQcle</a:t>
            </a:r>
            <a:r>
              <a:rPr lang="en-US" baseline="0" dirty="0"/>
              <a:t> automatically generates data when it is used to code. If you are using an alternative tool for your coding, data must be manually inputted into an excel spreadsheet once coding has been completed. </a:t>
            </a:r>
          </a:p>
          <a:p>
            <a:endParaRPr lang="en-US" baseline="0" dirty="0"/>
          </a:p>
          <a:p>
            <a:r>
              <a:rPr lang="en-US" baseline="0" dirty="0"/>
              <a:t>The </a:t>
            </a:r>
            <a:r>
              <a:rPr lang="en-US" baseline="0" dirty="0" err="1"/>
              <a:t>MonQcle</a:t>
            </a:r>
            <a:r>
              <a:rPr lang="en-US" baseline="0" dirty="0"/>
              <a:t> also automatically generates a codebook which defines the variables in the data page. Otherwise, a codebook must be manually written. </a:t>
            </a:r>
          </a:p>
          <a:p>
            <a:endParaRPr lang="en-US" baseline="0" dirty="0"/>
          </a:p>
          <a:p>
            <a:r>
              <a:rPr lang="en-US" baseline="0" dirty="0"/>
              <a:t>Writing a codebook consists of listing each question in a project, and defining what responses the variable labels in the data page correspond to.</a:t>
            </a:r>
          </a:p>
          <a:p>
            <a:r>
              <a:rPr lang="en-US" baseline="0" dirty="0"/>
              <a:t>	For example, for the question “Is there a state law on cellphone-use while driving?”, the codebook would list the responses “yes” and “no”, and indicate what numerical value in the data page corresponds to each response. </a:t>
            </a:r>
          </a:p>
          <a:p>
            <a:endParaRPr lang="en-US" baseline="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Further research includes allowing other researchers to layer project data with related outcome data.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	For</a:t>
            </a:r>
            <a:r>
              <a:rPr lang="en-US" baseline="0" dirty="0"/>
              <a:t> example, someone may want to layer data from a project on distracted driving laws with traffic accident data in the same jurisdictions.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 example</a:t>
            </a:r>
            <a:r>
              <a:rPr lang="en-US" baseline="0" dirty="0"/>
              <a:t> and template of the data page and codebook can be found in Module 7, “Publication and Dissemination”, under related resources.</a:t>
            </a:r>
            <a:endParaRPr lang="en-US" dirty="0"/>
          </a:p>
          <a:p>
            <a:endParaRPr lang="en-US" dirty="0"/>
          </a:p>
        </p:txBody>
      </p:sp>
    </p:spTree>
    <p:extLst>
      <p:ext uri="{BB962C8B-B14F-4D97-AF65-F5344CB8AC3E}">
        <p14:creationId xmlns:p14="http://schemas.microsoft.com/office/powerpoint/2010/main" val="123914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Deciding where to publish is based on the target audience, resources available, and the goals of the project.</a:t>
            </a:r>
          </a:p>
          <a:p>
            <a:endParaRPr lang="en-US" dirty="0"/>
          </a:p>
          <a:p>
            <a:r>
              <a:rPr lang="en-US" dirty="0"/>
              <a:t>We</a:t>
            </a:r>
            <a:r>
              <a:rPr lang="en-US" baseline="0" dirty="0"/>
              <a:t> recommend an online outlet – like </a:t>
            </a:r>
            <a:r>
              <a:rPr lang="en-US" baseline="0" dirty="0" err="1"/>
              <a:t>LawAtlas.org</a:t>
            </a:r>
            <a:r>
              <a:rPr lang="en-US" baseline="0" dirty="0"/>
              <a:t> or your organization’s website so that data is readily accessible and may be updated regularly. If you plan to use your data to publish in a scholarly journal, you may want to wait to publish online or externally. So, you may choose only to share it internally with your fellow researchers.</a:t>
            </a:r>
            <a:endParaRPr lang="en-US" dirty="0"/>
          </a:p>
          <a:p>
            <a:endParaRPr lang="en-US" dirty="0"/>
          </a:p>
          <a:p>
            <a:pPr marL="139700" indent="0">
              <a:buNone/>
            </a:pPr>
            <a:endParaRPr lang="en-US" dirty="0"/>
          </a:p>
        </p:txBody>
      </p:sp>
    </p:spTree>
    <p:extLst>
      <p:ext uri="{BB962C8B-B14F-4D97-AF65-F5344CB8AC3E}">
        <p14:creationId xmlns:p14="http://schemas.microsoft.com/office/powerpoint/2010/main" val="34973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700905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3e0d96c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83e0d96c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d7d2813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d7d2813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a:t>
            </a:r>
            <a:r>
              <a:rPr lang="en-US" sz="1200" baseline="0" dirty="0"/>
              <a:t> process is completed in batches of </a:t>
            </a:r>
            <a:r>
              <a:rPr lang="en-US" sz="1200" dirty="0"/>
              <a:t>a few jurisdictions at a time.</a:t>
            </a:r>
            <a:r>
              <a:rPr lang="en-US" sz="1200" baseline="0" dirty="0"/>
              <a:t> W</a:t>
            </a:r>
            <a:r>
              <a:rPr lang="en-US" sz="1200" dirty="0"/>
              <a:t>e</a:t>
            </a:r>
            <a:r>
              <a:rPr lang="en-US" sz="1200" baseline="0" dirty="0"/>
              <a:t> recommend batches of up to 10 jurisdictions. </a:t>
            </a:r>
            <a:r>
              <a:rPr lang="en-US" sz="1200" dirty="0"/>
              <a:t>This also simplifies quality control, because issues with the project can be addressed early, before they affect too many jurisdictions.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381251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Audience and</a:t>
            </a:r>
            <a:r>
              <a:rPr lang="en-US" baseline="0" dirty="0"/>
              <a:t> goals are interrelated. The best route for determining how to disseminate your research is to consider who </a:t>
            </a:r>
            <a:r>
              <a:rPr lang="en-US" i="0" baseline="0" dirty="0"/>
              <a:t>needs the information you’ve uncovered and how they access information. Only once you’ve identified your audience can you begin to consider publication outlets.</a:t>
            </a:r>
          </a:p>
          <a:p>
            <a:endParaRPr lang="en-US" i="0" baseline="0" dirty="0"/>
          </a:p>
          <a:p>
            <a:r>
              <a:rPr lang="en-US" i="0" baseline="0" dirty="0"/>
              <a:t>For example, advocates and other institutions may prefer the raw data, whereas a policy-maker may want a one-page report or to access the information through an interactive website that walks them through the law and various components.</a:t>
            </a:r>
          </a:p>
          <a:p>
            <a:endParaRPr lang="en-US" i="0" baseline="0" dirty="0"/>
          </a:p>
          <a:p>
            <a:r>
              <a:rPr lang="en-US" i="0" baseline="0" dirty="0"/>
              <a:t>A few examples of goals include:</a:t>
            </a:r>
          </a:p>
          <a:p>
            <a:pPr marL="171450" indent="-171450">
              <a:buFont typeface="Arial"/>
              <a:buChar char="•"/>
            </a:pPr>
            <a:r>
              <a:rPr lang="en-US" dirty="0"/>
              <a:t>Scholarly research on how laws change over time </a:t>
            </a:r>
          </a:p>
          <a:p>
            <a:pPr marL="171450" indent="-171450">
              <a:buFont typeface="Arial"/>
              <a:buChar char="•"/>
            </a:pPr>
            <a:r>
              <a:rPr lang="en-US" dirty="0"/>
              <a:t>Evaluation of a law's impact on health</a:t>
            </a:r>
          </a:p>
          <a:p>
            <a:pPr marL="171450" indent="-171450">
              <a:buFont typeface="Arial"/>
              <a:buChar char="•"/>
            </a:pPr>
            <a:r>
              <a:rPr lang="en-US" dirty="0"/>
              <a:t>Use by policy-makers and advocates to track legislative change</a:t>
            </a:r>
          </a:p>
          <a:p>
            <a:pPr marL="171450" indent="-171450">
              <a:buFont typeface="Arial"/>
              <a:buChar char="•"/>
            </a:pPr>
            <a:r>
              <a:rPr lang="en-US" dirty="0"/>
              <a:t>Informing the public, especially through the media</a:t>
            </a:r>
          </a:p>
          <a:p>
            <a:endParaRPr lang="en-US" baseline="0" dirty="0"/>
          </a:p>
          <a:p>
            <a:r>
              <a:rPr lang="en-US" baseline="0" dirty="0"/>
              <a:t>A worksheet is available in the Related Resources section of this module to help you identify your audiences and how to connect with them.</a:t>
            </a:r>
          </a:p>
          <a:p>
            <a:endParaRPr lang="en-US" dirty="0"/>
          </a:p>
          <a:p>
            <a:pPr marL="139700" indent="0">
              <a:buNone/>
            </a:pPr>
            <a:endParaRPr lang="en-US" dirty="0"/>
          </a:p>
        </p:txBody>
      </p:sp>
    </p:spTree>
    <p:extLst>
      <p:ext uri="{BB962C8B-B14F-4D97-AF65-F5344CB8AC3E}">
        <p14:creationId xmlns:p14="http://schemas.microsoft.com/office/powerpoint/2010/main" val="257315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you</a:t>
            </a:r>
            <a:r>
              <a:rPr lang="en-US" baseline="0" dirty="0"/>
              <a:t> have defined your audience and identified where you plan to publish your data, you may begin to consider the ways you plan to inform them that the data is available. The list on this slide is not exhaustive; in fact, some market research may be valuable to understand the outlets your audiences are already using, and how they interact with them. </a:t>
            </a:r>
          </a:p>
          <a:p>
            <a:endParaRPr lang="en-US" baseline="0" dirty="0"/>
          </a:p>
          <a:p>
            <a:r>
              <a:rPr lang="en-US" baseline="0" dirty="0"/>
              <a:t>A few examples of possible outlets include:</a:t>
            </a:r>
          </a:p>
          <a:p>
            <a:pPr marL="171450" indent="-171450">
              <a:buFont typeface="Arial"/>
              <a:buChar char="•"/>
            </a:pPr>
            <a:r>
              <a:rPr lang="en-US" dirty="0"/>
              <a:t>Publication to a website</a:t>
            </a:r>
          </a:p>
          <a:p>
            <a:pPr marL="171450" indent="-171450">
              <a:buFont typeface="Arial"/>
              <a:buChar char="•"/>
            </a:pPr>
            <a:r>
              <a:rPr lang="en-US" dirty="0"/>
              <a:t>Social media and blogging</a:t>
            </a:r>
          </a:p>
          <a:p>
            <a:pPr marL="171450" indent="-171450">
              <a:buFont typeface="Arial"/>
              <a:buChar char="•"/>
            </a:pPr>
            <a:r>
              <a:rPr lang="en-US" dirty="0"/>
              <a:t>Press release and distribution to a media list</a:t>
            </a:r>
          </a:p>
          <a:p>
            <a:pPr marL="171450" indent="-171450">
              <a:buFont typeface="Arial"/>
              <a:buChar char="•"/>
            </a:pPr>
            <a:r>
              <a:rPr lang="en-US" dirty="0"/>
              <a:t>Press release and distribution to organizations, advocacy groups, or policy-makers</a:t>
            </a:r>
          </a:p>
          <a:p>
            <a:pPr marL="171450" indent="-171450">
              <a:buFont typeface="Arial"/>
              <a:buChar char="•"/>
            </a:pPr>
            <a:r>
              <a:rPr lang="en-US" dirty="0"/>
              <a:t>Direct outreach through phone calls, emails within your network, or meetings</a:t>
            </a:r>
          </a:p>
          <a:p>
            <a:pPr marL="171450" indent="-171450">
              <a:buFont typeface="Arial"/>
              <a:buChar char="•"/>
            </a:pPr>
            <a:endParaRPr lang="en-US" dirty="0"/>
          </a:p>
          <a:p>
            <a:endParaRPr lang="en-US" dirty="0"/>
          </a:p>
        </p:txBody>
      </p:sp>
    </p:spTree>
    <p:extLst>
      <p:ext uri="{BB962C8B-B14F-4D97-AF65-F5344CB8AC3E}">
        <p14:creationId xmlns:p14="http://schemas.microsoft.com/office/powerpoint/2010/main" val="297130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835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7d6d328e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7d6d328e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data file and codebook are automatically generated by the </a:t>
            </a:r>
            <a:r>
              <a:rPr lang="en-US" dirty="0" err="1"/>
              <a:t>MonQcle</a:t>
            </a: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sz="1100" b="0" i="0" u="none" strike="noStrike" kern="1200" cap="none" dirty="0">
                <a:solidFill>
                  <a:schemeClr val="tx1"/>
                </a:solidFill>
                <a:effectLst/>
                <a:latin typeface="Arial"/>
                <a:ea typeface="Arial"/>
                <a:cs typeface="Arial"/>
                <a:sym typeface="Arial"/>
              </a:rPr>
              <a:t>When you publish you results, you</a:t>
            </a:r>
            <a:r>
              <a:rPr lang="en-US" sz="1100" b="0" i="0" u="none" strike="noStrike" kern="1200" cap="none" baseline="0" dirty="0">
                <a:solidFill>
                  <a:schemeClr val="tx1"/>
                </a:solidFill>
                <a:effectLst/>
                <a:latin typeface="Arial"/>
                <a:ea typeface="Arial"/>
                <a:cs typeface="Arial"/>
                <a:sym typeface="Arial"/>
              </a:rPr>
              <a:t> will also include the Research Protocol. </a:t>
            </a:r>
            <a:r>
              <a:rPr lang="en-US" sz="1100" b="0" i="0" u="none" strike="noStrike" kern="1200" cap="none" dirty="0">
                <a:solidFill>
                  <a:schemeClr val="tx1"/>
                </a:solidFill>
                <a:effectLst/>
                <a:latin typeface="Arial"/>
                <a:ea typeface="Arial"/>
                <a:cs typeface="Arial"/>
                <a:sym typeface="Arial"/>
              </a:rPr>
              <a:t>The</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dirty="0">
                <a:solidFill>
                  <a:schemeClr val="tx1"/>
                </a:solidFill>
                <a:effectLst/>
                <a:latin typeface="Arial"/>
                <a:ea typeface="Arial"/>
                <a:cs typeface="Arial"/>
                <a:sym typeface="Arial"/>
              </a:rPr>
              <a:t>research protocol which outlines the methods for your project, including its scope, data collection methods, coding methods, and a description of any quality control measures you have implemented. This allows your project to be transparent, and replicable. </a:t>
            </a:r>
            <a:endParaRPr lang="en-US" dirty="0"/>
          </a:p>
          <a:p>
            <a:pPr marL="139700" indent="0">
              <a:buNone/>
            </a:pPr>
            <a:endParaRPr lang="en-US" dirty="0"/>
          </a:p>
        </p:txBody>
      </p:sp>
    </p:spTree>
    <p:extLst>
      <p:ext uri="{BB962C8B-B14F-4D97-AF65-F5344CB8AC3E}">
        <p14:creationId xmlns:p14="http://schemas.microsoft.com/office/powerpoint/2010/main" val="1255621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514423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911075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775" y="1131000"/>
            <a:ext cx="8157300" cy="1590000"/>
          </a:xfrm>
          <a:prstGeom prst="rect">
            <a:avLst/>
          </a:prstGeom>
        </p:spPr>
        <p:txBody>
          <a:bodyPr spcFirstLastPara="1" wrap="square" lIns="91425" tIns="91425" rIns="91425" bIns="91425" anchor="b" anchorCtr="0"/>
          <a:lstStyle>
            <a:lvl1pPr lvl="0" rtl="0">
              <a:spcBef>
                <a:spcPts val="0"/>
              </a:spcBef>
              <a:spcAft>
                <a:spcPts val="0"/>
              </a:spcAft>
              <a:buClr>
                <a:srgbClr val="A41E35"/>
              </a:buClr>
              <a:buSzPts val="5000"/>
              <a:buNone/>
              <a:defRPr sz="5000">
                <a:solidFill>
                  <a:srgbClr val="A41E35"/>
                </a:solidFill>
                <a:latin typeface="+mj-lt"/>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r>
              <a:rPr lang="en-US"/>
              <a:t>Click to edit Master title style</a:t>
            </a:r>
            <a:endParaRPr/>
          </a:p>
        </p:txBody>
      </p:sp>
      <p:sp>
        <p:nvSpPr>
          <p:cNvPr id="10" name="Google Shape;10;p2"/>
          <p:cNvSpPr txBox="1">
            <a:spLocks noGrp="1"/>
          </p:cNvSpPr>
          <p:nvPr>
            <p:ph type="subTitle" idx="1"/>
          </p:nvPr>
        </p:nvSpPr>
        <p:spPr>
          <a:xfrm>
            <a:off x="202775" y="2572900"/>
            <a:ext cx="64794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dk2"/>
              </a:buClr>
              <a:buSzPts val="2500"/>
              <a:buFont typeface="Roboto Medium"/>
              <a:buNone/>
              <a:defRPr sz="2500" b="0">
                <a:solidFill>
                  <a:schemeClr val="tx1"/>
                </a:solidFill>
                <a:latin typeface="+mj-lt"/>
                <a:ea typeface="Roboto Medium"/>
                <a:cs typeface="Roboto Medium"/>
                <a:sym typeface="Roboto Medium"/>
              </a:defRPr>
            </a:lvl1pPr>
            <a:lvl2pPr lvl="1" algn="ctr" rtl="0">
              <a:lnSpc>
                <a:spcPct val="100000"/>
              </a:lnSpc>
              <a:spcBef>
                <a:spcPts val="0"/>
              </a:spcBef>
              <a:spcAft>
                <a:spcPts val="0"/>
              </a:spcAft>
              <a:buSzPts val="2800"/>
              <a:buFont typeface="Oswald"/>
              <a:buNone/>
              <a:defRPr sz="2800">
                <a:latin typeface="Oswald"/>
                <a:ea typeface="Oswald"/>
                <a:cs typeface="Oswald"/>
                <a:sym typeface="Oswald"/>
              </a:defRPr>
            </a:lvl2pPr>
            <a:lvl3pPr lvl="2" algn="ctr" rtl="0">
              <a:lnSpc>
                <a:spcPct val="100000"/>
              </a:lnSpc>
              <a:spcBef>
                <a:spcPts val="0"/>
              </a:spcBef>
              <a:spcAft>
                <a:spcPts val="0"/>
              </a:spcAft>
              <a:buSzPts val="2800"/>
              <a:buFont typeface="Oswald"/>
              <a:buNone/>
              <a:defRPr sz="2800">
                <a:latin typeface="Oswald"/>
                <a:ea typeface="Oswald"/>
                <a:cs typeface="Oswald"/>
                <a:sym typeface="Oswald"/>
              </a:defRPr>
            </a:lvl3pPr>
            <a:lvl4pPr lvl="3" algn="ctr" rtl="0">
              <a:lnSpc>
                <a:spcPct val="100000"/>
              </a:lnSpc>
              <a:spcBef>
                <a:spcPts val="0"/>
              </a:spcBef>
              <a:spcAft>
                <a:spcPts val="0"/>
              </a:spcAft>
              <a:buSzPts val="2800"/>
              <a:buFont typeface="Oswald"/>
              <a:buNone/>
              <a:defRPr sz="2800">
                <a:latin typeface="Oswald"/>
                <a:ea typeface="Oswald"/>
                <a:cs typeface="Oswald"/>
                <a:sym typeface="Oswald"/>
              </a:defRPr>
            </a:lvl4pPr>
            <a:lvl5pPr lvl="4" algn="ctr" rtl="0">
              <a:lnSpc>
                <a:spcPct val="100000"/>
              </a:lnSpc>
              <a:spcBef>
                <a:spcPts val="0"/>
              </a:spcBef>
              <a:spcAft>
                <a:spcPts val="0"/>
              </a:spcAft>
              <a:buSzPts val="2800"/>
              <a:buFont typeface="Oswald"/>
              <a:buNone/>
              <a:defRPr sz="2800">
                <a:latin typeface="Oswald"/>
                <a:ea typeface="Oswald"/>
                <a:cs typeface="Oswald"/>
                <a:sym typeface="Oswald"/>
              </a:defRPr>
            </a:lvl5pPr>
            <a:lvl6pPr lvl="5" algn="ctr" rtl="0">
              <a:lnSpc>
                <a:spcPct val="100000"/>
              </a:lnSpc>
              <a:spcBef>
                <a:spcPts val="0"/>
              </a:spcBef>
              <a:spcAft>
                <a:spcPts val="0"/>
              </a:spcAft>
              <a:buSzPts val="2800"/>
              <a:buFont typeface="Oswald"/>
              <a:buNone/>
              <a:defRPr sz="2800">
                <a:latin typeface="Oswald"/>
                <a:ea typeface="Oswald"/>
                <a:cs typeface="Oswald"/>
                <a:sym typeface="Oswald"/>
              </a:defRPr>
            </a:lvl6pPr>
            <a:lvl7pPr lvl="6" algn="ctr" rtl="0">
              <a:lnSpc>
                <a:spcPct val="100000"/>
              </a:lnSpc>
              <a:spcBef>
                <a:spcPts val="0"/>
              </a:spcBef>
              <a:spcAft>
                <a:spcPts val="0"/>
              </a:spcAft>
              <a:buSzPts val="2800"/>
              <a:buFont typeface="Oswald"/>
              <a:buNone/>
              <a:defRPr sz="2800">
                <a:latin typeface="Oswald"/>
                <a:ea typeface="Oswald"/>
                <a:cs typeface="Oswald"/>
                <a:sym typeface="Oswald"/>
              </a:defRPr>
            </a:lvl7pPr>
            <a:lvl8pPr lvl="7" algn="ctr" rtl="0">
              <a:lnSpc>
                <a:spcPct val="100000"/>
              </a:lnSpc>
              <a:spcBef>
                <a:spcPts val="0"/>
              </a:spcBef>
              <a:spcAft>
                <a:spcPts val="0"/>
              </a:spcAft>
              <a:buSzPts val="2800"/>
              <a:buFont typeface="Oswald"/>
              <a:buNone/>
              <a:defRPr sz="2800">
                <a:latin typeface="Oswald"/>
                <a:ea typeface="Oswald"/>
                <a:cs typeface="Oswald"/>
                <a:sym typeface="Oswald"/>
              </a:defRPr>
            </a:lvl8pPr>
            <a:lvl9pPr lvl="8" algn="ctr" rtl="0">
              <a:lnSpc>
                <a:spcPct val="100000"/>
              </a:lnSpc>
              <a:spcBef>
                <a:spcPts val="0"/>
              </a:spcBef>
              <a:spcAft>
                <a:spcPts val="0"/>
              </a:spcAft>
              <a:buSzPts val="2800"/>
              <a:buFont typeface="Oswald"/>
              <a:buNone/>
              <a:defRPr sz="2800">
                <a:latin typeface="Oswald"/>
                <a:ea typeface="Oswald"/>
                <a:cs typeface="Oswald"/>
                <a:sym typeface="Oswald"/>
              </a:defRPr>
            </a:lvl9pPr>
          </a:lstStyle>
          <a:p>
            <a:r>
              <a:rPr lang="en-US" dirty="0"/>
              <a:t>Click to edit Master subtitle style</a:t>
            </a:r>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9" name="Google Shape;19;p4"/>
          <p:cNvSpPr txBox="1">
            <a:spLocks noGrp="1"/>
          </p:cNvSpPr>
          <p:nvPr>
            <p:ph type="body" idx="1"/>
          </p:nvPr>
        </p:nvSpPr>
        <p:spPr>
          <a:xfrm>
            <a:off x="161525" y="818225"/>
            <a:ext cx="8520600" cy="3618000"/>
          </a:xfrm>
          <a:prstGeom prst="rect">
            <a:avLst/>
          </a:prstGeom>
        </p:spPr>
        <p:txBody>
          <a:bodyPr spcFirstLastPara="1" wrap="square" lIns="91425" tIns="91425" rIns="91425" bIns="91425" anchor="t" anchorCtr="0"/>
          <a:lstStyle>
            <a:lvl1pPr marL="457200" lvl="0" indent="-342900">
              <a:lnSpc>
                <a:spcPct val="125000"/>
              </a:lnSpc>
              <a:spcBef>
                <a:spcPts val="0"/>
              </a:spcBef>
              <a:spcAft>
                <a:spcPts val="0"/>
              </a:spcAft>
              <a:buClr>
                <a:srgbClr val="A41E35"/>
              </a:buClr>
              <a:buSzPts val="1800"/>
              <a:buFont typeface="Roboto"/>
              <a:buChar char="●"/>
              <a:defRPr>
                <a:solidFill>
                  <a:srgbClr val="000000"/>
                </a:solidFill>
                <a:latin typeface="+mn-lt"/>
                <a:ea typeface="Roboto"/>
                <a:cs typeface="Roboto"/>
                <a:sym typeface="Roboto"/>
              </a:defRPr>
            </a:lvl1pPr>
            <a:lvl2pPr marL="914400" lvl="1"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2pPr>
            <a:lvl3pPr marL="1371600" lvl="2"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3pPr>
            <a:lvl4pPr marL="1828800" lvl="3"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4pPr>
            <a:lvl5pPr marL="2286000" lvl="4"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5pPr>
            <a:lvl6pPr marL="2743200" lvl="5"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6pPr>
            <a:lvl7pPr marL="3200400" lvl="6"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7pPr>
            <a:lvl8pPr marL="3657600" lvl="7"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8pPr>
            <a:lvl9pPr marL="4114800" lvl="8" indent="-317500">
              <a:lnSpc>
                <a:spcPct val="125000"/>
              </a:lnSpc>
              <a:spcBef>
                <a:spcPts val="1600"/>
              </a:spcBef>
              <a:spcAft>
                <a:spcPts val="1600"/>
              </a:spcAft>
              <a:buClr>
                <a:srgbClr val="A41E35"/>
              </a:buClr>
              <a:buSzPts val="1400"/>
              <a:buFont typeface="Roboto"/>
              <a:buChar char="■"/>
              <a:defRPr>
                <a:solidFill>
                  <a:srgbClr val="000000"/>
                </a:solidFill>
                <a:latin typeface="Roboto"/>
                <a:ea typeface="Roboto"/>
                <a:cs typeface="Roboto"/>
                <a:sym typeface="Roboto"/>
              </a:defRPr>
            </a:lvl9pPr>
          </a:lstStyle>
          <a:p>
            <a:pPr lvl="0"/>
            <a:r>
              <a:rPr lang="en-US"/>
              <a:t>Edit Master text styles</a:t>
            </a:r>
          </a:p>
        </p:txBody>
      </p:sp>
      <p:sp>
        <p:nvSpPr>
          <p:cNvPr id="23" name="Google Shape;23;p4"/>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
        <p:nvSpPr>
          <p:cNvPr id="26" name="Google Shape;26;p5"/>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27" name="Google Shape;27;p5"/>
          <p:cNvSpPr txBox="1">
            <a:spLocks noGrp="1"/>
          </p:cNvSpPr>
          <p:nvPr>
            <p:ph type="body" idx="2"/>
          </p:nvPr>
        </p:nvSpPr>
        <p:spPr>
          <a:xfrm>
            <a:off x="46800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04800">
              <a:lnSpc>
                <a:spcPct val="125000"/>
              </a:lnSpc>
              <a:spcBef>
                <a:spcPts val="1600"/>
              </a:spcBef>
              <a:spcAft>
                <a:spcPts val="0"/>
              </a:spcAft>
              <a:buSzPts val="1200"/>
              <a:buFont typeface="Roboto"/>
              <a:buChar char="○"/>
              <a:defRPr sz="1200">
                <a:latin typeface="Roboto"/>
                <a:ea typeface="Roboto"/>
                <a:cs typeface="Roboto"/>
                <a:sym typeface="Roboto"/>
              </a:defRPr>
            </a:lvl2pPr>
            <a:lvl3pPr marL="1371600" lvl="2" indent="-304800">
              <a:lnSpc>
                <a:spcPct val="125000"/>
              </a:lnSpc>
              <a:spcBef>
                <a:spcPts val="1600"/>
              </a:spcBef>
              <a:spcAft>
                <a:spcPts val="0"/>
              </a:spcAft>
              <a:buSzPts val="1200"/>
              <a:buFont typeface="Roboto"/>
              <a:buChar char="■"/>
              <a:defRPr sz="1200">
                <a:latin typeface="Roboto"/>
                <a:ea typeface="Roboto"/>
                <a:cs typeface="Roboto"/>
                <a:sym typeface="Roboto"/>
              </a:defRPr>
            </a:lvl3pPr>
            <a:lvl4pPr marL="1828800" lvl="3" indent="-304800">
              <a:lnSpc>
                <a:spcPct val="125000"/>
              </a:lnSpc>
              <a:spcBef>
                <a:spcPts val="1600"/>
              </a:spcBef>
              <a:spcAft>
                <a:spcPts val="0"/>
              </a:spcAft>
              <a:buSzPts val="1200"/>
              <a:buFont typeface="Roboto"/>
              <a:buChar char="●"/>
              <a:defRPr sz="1200">
                <a:latin typeface="Roboto"/>
                <a:ea typeface="Roboto"/>
                <a:cs typeface="Roboto"/>
                <a:sym typeface="Roboto"/>
              </a:defRPr>
            </a:lvl4pPr>
            <a:lvl5pPr marL="2286000" lvl="4" indent="-304800">
              <a:lnSpc>
                <a:spcPct val="125000"/>
              </a:lnSpc>
              <a:spcBef>
                <a:spcPts val="1600"/>
              </a:spcBef>
              <a:spcAft>
                <a:spcPts val="0"/>
              </a:spcAft>
              <a:buSzPts val="1200"/>
              <a:buFont typeface="Roboto"/>
              <a:buChar char="○"/>
              <a:defRPr sz="1200">
                <a:latin typeface="Roboto"/>
                <a:ea typeface="Roboto"/>
                <a:cs typeface="Roboto"/>
                <a:sym typeface="Roboto"/>
              </a:defRPr>
            </a:lvl5pPr>
            <a:lvl6pPr marL="2743200" lvl="5" indent="-304800">
              <a:lnSpc>
                <a:spcPct val="125000"/>
              </a:lnSpc>
              <a:spcBef>
                <a:spcPts val="1600"/>
              </a:spcBef>
              <a:spcAft>
                <a:spcPts val="0"/>
              </a:spcAft>
              <a:buSzPts val="1200"/>
              <a:buFont typeface="Roboto"/>
              <a:buChar char="■"/>
              <a:defRPr sz="1200">
                <a:latin typeface="Roboto"/>
                <a:ea typeface="Roboto"/>
                <a:cs typeface="Roboto"/>
                <a:sym typeface="Roboto"/>
              </a:defRPr>
            </a:lvl6pPr>
            <a:lvl7pPr marL="3200400" lvl="6" indent="-304800">
              <a:lnSpc>
                <a:spcPct val="125000"/>
              </a:lnSpc>
              <a:spcBef>
                <a:spcPts val="1600"/>
              </a:spcBef>
              <a:spcAft>
                <a:spcPts val="0"/>
              </a:spcAft>
              <a:buSzPts val="1200"/>
              <a:buFont typeface="Roboto"/>
              <a:buChar char="●"/>
              <a:defRPr sz="1200">
                <a:latin typeface="Roboto"/>
                <a:ea typeface="Roboto"/>
                <a:cs typeface="Roboto"/>
                <a:sym typeface="Roboto"/>
              </a:defRPr>
            </a:lvl7pPr>
            <a:lvl8pPr marL="3657600" lvl="7" indent="-304800">
              <a:lnSpc>
                <a:spcPct val="125000"/>
              </a:lnSpc>
              <a:spcBef>
                <a:spcPts val="1600"/>
              </a:spcBef>
              <a:spcAft>
                <a:spcPts val="0"/>
              </a:spcAft>
              <a:buSzPts val="1200"/>
              <a:buFont typeface="Roboto"/>
              <a:buChar char="○"/>
              <a:defRPr sz="1200">
                <a:latin typeface="Roboto"/>
                <a:ea typeface="Roboto"/>
                <a:cs typeface="Roboto"/>
                <a:sym typeface="Roboto"/>
              </a:defRPr>
            </a:lvl8pPr>
            <a:lvl9pPr marL="4114800" lvl="8" indent="-304800">
              <a:lnSpc>
                <a:spcPct val="125000"/>
              </a:lnSpc>
              <a:spcBef>
                <a:spcPts val="1600"/>
              </a:spcBef>
              <a:spcAft>
                <a:spcPts val="1600"/>
              </a:spcAft>
              <a:buSzPts val="1200"/>
              <a:buFont typeface="Roboto"/>
              <a:buChar char="■"/>
              <a:defRPr sz="1200">
                <a:latin typeface="Roboto"/>
                <a:ea typeface="Roboto"/>
                <a:cs typeface="Roboto"/>
                <a:sym typeface="Roboto"/>
              </a:defRPr>
            </a:lvl9pPr>
          </a:lstStyle>
          <a:p>
            <a:pPr lvl="0"/>
            <a:r>
              <a:rPr lang="en-US"/>
              <a:t>Edit Master text styles</a:t>
            </a:r>
          </a:p>
        </p:txBody>
      </p:sp>
      <p:sp>
        <p:nvSpPr>
          <p:cNvPr id="31" name="Google Shape;31;p5"/>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6" name="Google Shape;36;p7"/>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rtl="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rtl="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40" name="Google Shape;40;p7"/>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lumMod val="20000"/>
            <a:lumOff val="80000"/>
          </a:schemeClr>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31850" y="1975350"/>
            <a:ext cx="8558700" cy="1192800"/>
          </a:xfrm>
          <a:prstGeom prst="rect">
            <a:avLst/>
          </a:prstGeom>
        </p:spPr>
        <p:txBody>
          <a:bodyPr spcFirstLastPara="1" wrap="square" lIns="91425" tIns="91425" rIns="91425" bIns="91425" anchor="ctr" anchorCtr="0"/>
          <a:lstStyle>
            <a:lvl1pPr lvl="0" algn="ctr" rtl="0">
              <a:spcBef>
                <a:spcPts val="0"/>
              </a:spcBef>
              <a:spcAft>
                <a:spcPts val="0"/>
              </a:spcAft>
              <a:buSzPts val="5000"/>
              <a:buNone/>
              <a:defRPr sz="5000">
                <a:latin typeface="+mj-lt"/>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10"/>
          <p:cNvSpPr/>
          <p:nvPr/>
        </p:nvSpPr>
        <p:spPr>
          <a:xfrm>
            <a:off x="-41475" y="-29600"/>
            <a:ext cx="4615500" cy="5208000"/>
          </a:xfrm>
          <a:prstGeom prst="rect">
            <a:avLst/>
          </a:prstGeom>
          <a:solidFill>
            <a:srgbClr val="A41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0"/>
          <p:cNvSpPr txBox="1">
            <a:spLocks noGrp="1"/>
          </p:cNvSpPr>
          <p:nvPr>
            <p:ph type="title"/>
          </p:nvPr>
        </p:nvSpPr>
        <p:spPr>
          <a:xfrm>
            <a:off x="265500" y="1426038"/>
            <a:ext cx="4045200" cy="14823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4200"/>
              <a:buNone/>
              <a:defRPr sz="4200">
                <a:solidFill>
                  <a:srgbClr val="FFFFFF"/>
                </a:solidFill>
                <a:latin typeface="+mj-lt"/>
              </a:defRPr>
            </a:lvl1pPr>
            <a:lvl2pPr lvl="1" algn="ctr">
              <a:spcBef>
                <a:spcPts val="0"/>
              </a:spcBef>
              <a:spcAft>
                <a:spcPts val="0"/>
              </a:spcAft>
              <a:buClr>
                <a:srgbClr val="FFFFFF"/>
              </a:buClr>
              <a:buSzPts val="4200"/>
              <a:buNone/>
              <a:defRPr sz="4200">
                <a:solidFill>
                  <a:srgbClr val="FFFFFF"/>
                </a:solidFill>
              </a:defRPr>
            </a:lvl2pPr>
            <a:lvl3pPr lvl="2" algn="ctr">
              <a:spcBef>
                <a:spcPts val="0"/>
              </a:spcBef>
              <a:spcAft>
                <a:spcPts val="0"/>
              </a:spcAft>
              <a:buClr>
                <a:srgbClr val="FFFFFF"/>
              </a:buClr>
              <a:buSzPts val="4200"/>
              <a:buNone/>
              <a:defRPr sz="4200">
                <a:solidFill>
                  <a:srgbClr val="FFFFFF"/>
                </a:solidFill>
              </a:defRPr>
            </a:lvl3pPr>
            <a:lvl4pPr lvl="3" algn="ctr">
              <a:spcBef>
                <a:spcPts val="0"/>
              </a:spcBef>
              <a:spcAft>
                <a:spcPts val="0"/>
              </a:spcAft>
              <a:buClr>
                <a:srgbClr val="FFFFFF"/>
              </a:buClr>
              <a:buSzPts val="4200"/>
              <a:buNone/>
              <a:defRPr sz="4200">
                <a:solidFill>
                  <a:srgbClr val="FFFFFF"/>
                </a:solidFill>
              </a:defRPr>
            </a:lvl4pPr>
            <a:lvl5pPr lvl="4" algn="ctr">
              <a:spcBef>
                <a:spcPts val="0"/>
              </a:spcBef>
              <a:spcAft>
                <a:spcPts val="0"/>
              </a:spcAft>
              <a:buClr>
                <a:srgbClr val="FFFFFF"/>
              </a:buClr>
              <a:buSzPts val="4200"/>
              <a:buNone/>
              <a:defRPr sz="4200">
                <a:solidFill>
                  <a:srgbClr val="FFFFFF"/>
                </a:solidFill>
              </a:defRPr>
            </a:lvl5pPr>
            <a:lvl6pPr lvl="5" algn="ctr">
              <a:spcBef>
                <a:spcPts val="0"/>
              </a:spcBef>
              <a:spcAft>
                <a:spcPts val="0"/>
              </a:spcAft>
              <a:buClr>
                <a:srgbClr val="FFFFFF"/>
              </a:buClr>
              <a:buSzPts val="4200"/>
              <a:buNone/>
              <a:defRPr sz="4200">
                <a:solidFill>
                  <a:srgbClr val="FFFFFF"/>
                </a:solidFill>
              </a:defRPr>
            </a:lvl6pPr>
            <a:lvl7pPr lvl="6" algn="ctr">
              <a:spcBef>
                <a:spcPts val="0"/>
              </a:spcBef>
              <a:spcAft>
                <a:spcPts val="0"/>
              </a:spcAft>
              <a:buClr>
                <a:srgbClr val="FFFFFF"/>
              </a:buClr>
              <a:buSzPts val="4200"/>
              <a:buNone/>
              <a:defRPr sz="4200">
                <a:solidFill>
                  <a:srgbClr val="FFFFFF"/>
                </a:solidFill>
              </a:defRPr>
            </a:lvl7pPr>
            <a:lvl8pPr lvl="7" algn="ctr">
              <a:spcBef>
                <a:spcPts val="0"/>
              </a:spcBef>
              <a:spcAft>
                <a:spcPts val="0"/>
              </a:spcAft>
              <a:buClr>
                <a:srgbClr val="FFFFFF"/>
              </a:buClr>
              <a:buSzPts val="4200"/>
              <a:buNone/>
              <a:defRPr sz="4200">
                <a:solidFill>
                  <a:srgbClr val="FFFFFF"/>
                </a:solidFill>
              </a:defRPr>
            </a:lvl8pPr>
            <a:lvl9pPr lvl="8" algn="ctr">
              <a:spcBef>
                <a:spcPts val="0"/>
              </a:spcBef>
              <a:spcAft>
                <a:spcPts val="0"/>
              </a:spcAft>
              <a:buClr>
                <a:srgbClr val="FFFFFF"/>
              </a:buClr>
              <a:buSzPts val="4200"/>
              <a:buNone/>
              <a:defRPr sz="4200">
                <a:solidFill>
                  <a:srgbClr val="FFFFFF"/>
                </a:solidFill>
              </a:defRPr>
            </a:lvl9pPr>
          </a:lstStyle>
          <a:p>
            <a:r>
              <a:rPr lang="en-US"/>
              <a:t>Click to edit Master title style</a:t>
            </a:r>
            <a:endParaRPr/>
          </a:p>
        </p:txBody>
      </p:sp>
      <p:sp>
        <p:nvSpPr>
          <p:cNvPr id="48" name="Google Shape;48;p10"/>
          <p:cNvSpPr txBox="1">
            <a:spLocks noGrp="1"/>
          </p:cNvSpPr>
          <p:nvPr>
            <p:ph type="subTitle" idx="1"/>
          </p:nvPr>
        </p:nvSpPr>
        <p:spPr>
          <a:xfrm>
            <a:off x="265500" y="2827663"/>
            <a:ext cx="4045200" cy="8898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dk1"/>
              </a:buClr>
              <a:buSzPts val="1800"/>
              <a:buFont typeface="Roboto"/>
              <a:buNone/>
              <a:defRPr b="1">
                <a:solidFill>
                  <a:schemeClr val="dk1"/>
                </a:solidFill>
                <a:latin typeface="+mj-lt"/>
                <a:ea typeface="Roboto"/>
                <a:cs typeface="Roboto"/>
                <a:sym typeface="Roboto"/>
              </a:defRPr>
            </a:lvl1pPr>
            <a:lvl2pPr lvl="1" algn="ctr">
              <a:lnSpc>
                <a:spcPct val="100000"/>
              </a:lnSpc>
              <a:spcBef>
                <a:spcPts val="0"/>
              </a:spcBef>
              <a:spcAft>
                <a:spcPts val="0"/>
              </a:spcAft>
              <a:buClr>
                <a:srgbClr val="CCCCCC"/>
              </a:buClr>
              <a:buSzPts val="2100"/>
              <a:buNone/>
              <a:defRPr sz="2100">
                <a:solidFill>
                  <a:srgbClr val="CCCCCC"/>
                </a:solidFill>
              </a:defRPr>
            </a:lvl2pPr>
            <a:lvl3pPr lvl="2" algn="ctr">
              <a:lnSpc>
                <a:spcPct val="100000"/>
              </a:lnSpc>
              <a:spcBef>
                <a:spcPts val="0"/>
              </a:spcBef>
              <a:spcAft>
                <a:spcPts val="0"/>
              </a:spcAft>
              <a:buClr>
                <a:srgbClr val="CCCCCC"/>
              </a:buClr>
              <a:buSzPts val="2100"/>
              <a:buNone/>
              <a:defRPr sz="2100">
                <a:solidFill>
                  <a:srgbClr val="CCCCCC"/>
                </a:solidFill>
              </a:defRPr>
            </a:lvl3pPr>
            <a:lvl4pPr lvl="3" algn="ctr">
              <a:lnSpc>
                <a:spcPct val="100000"/>
              </a:lnSpc>
              <a:spcBef>
                <a:spcPts val="0"/>
              </a:spcBef>
              <a:spcAft>
                <a:spcPts val="0"/>
              </a:spcAft>
              <a:buClr>
                <a:srgbClr val="CCCCCC"/>
              </a:buClr>
              <a:buSzPts val="2100"/>
              <a:buNone/>
              <a:defRPr sz="2100">
                <a:solidFill>
                  <a:srgbClr val="CCCCCC"/>
                </a:solidFill>
              </a:defRPr>
            </a:lvl4pPr>
            <a:lvl5pPr lvl="4" algn="ctr">
              <a:lnSpc>
                <a:spcPct val="100000"/>
              </a:lnSpc>
              <a:spcBef>
                <a:spcPts val="0"/>
              </a:spcBef>
              <a:spcAft>
                <a:spcPts val="0"/>
              </a:spcAft>
              <a:buClr>
                <a:srgbClr val="CCCCCC"/>
              </a:buClr>
              <a:buSzPts val="2100"/>
              <a:buNone/>
              <a:defRPr sz="2100">
                <a:solidFill>
                  <a:srgbClr val="CCCCCC"/>
                </a:solidFill>
              </a:defRPr>
            </a:lvl5pPr>
            <a:lvl6pPr lvl="5" algn="ctr">
              <a:lnSpc>
                <a:spcPct val="100000"/>
              </a:lnSpc>
              <a:spcBef>
                <a:spcPts val="0"/>
              </a:spcBef>
              <a:spcAft>
                <a:spcPts val="0"/>
              </a:spcAft>
              <a:buClr>
                <a:srgbClr val="CCCCCC"/>
              </a:buClr>
              <a:buSzPts val="2100"/>
              <a:buNone/>
              <a:defRPr sz="2100">
                <a:solidFill>
                  <a:srgbClr val="CCCCCC"/>
                </a:solidFill>
              </a:defRPr>
            </a:lvl6pPr>
            <a:lvl7pPr lvl="6" algn="ctr">
              <a:lnSpc>
                <a:spcPct val="100000"/>
              </a:lnSpc>
              <a:spcBef>
                <a:spcPts val="0"/>
              </a:spcBef>
              <a:spcAft>
                <a:spcPts val="0"/>
              </a:spcAft>
              <a:buClr>
                <a:srgbClr val="CCCCCC"/>
              </a:buClr>
              <a:buSzPts val="2100"/>
              <a:buNone/>
              <a:defRPr sz="2100">
                <a:solidFill>
                  <a:srgbClr val="CCCCCC"/>
                </a:solidFill>
              </a:defRPr>
            </a:lvl7pPr>
            <a:lvl8pPr lvl="7" algn="ctr">
              <a:lnSpc>
                <a:spcPct val="100000"/>
              </a:lnSpc>
              <a:spcBef>
                <a:spcPts val="0"/>
              </a:spcBef>
              <a:spcAft>
                <a:spcPts val="0"/>
              </a:spcAft>
              <a:buClr>
                <a:srgbClr val="CCCCCC"/>
              </a:buClr>
              <a:buSzPts val="2100"/>
              <a:buNone/>
              <a:defRPr sz="2100">
                <a:solidFill>
                  <a:srgbClr val="CCCCCC"/>
                </a:solidFill>
              </a:defRPr>
            </a:lvl8pPr>
            <a:lvl9pPr lvl="8" algn="ctr">
              <a:lnSpc>
                <a:spcPct val="100000"/>
              </a:lnSpc>
              <a:spcBef>
                <a:spcPts val="0"/>
              </a:spcBef>
              <a:spcAft>
                <a:spcPts val="0"/>
              </a:spcAft>
              <a:buClr>
                <a:srgbClr val="CCCCCC"/>
              </a:buClr>
              <a:buSzPts val="2100"/>
              <a:buNone/>
              <a:defRPr sz="2100">
                <a:solidFill>
                  <a:srgbClr val="CCCCCC"/>
                </a:solidFill>
              </a:defRPr>
            </a:lvl9pPr>
          </a:lstStyle>
          <a:p>
            <a:r>
              <a:rPr lang="en-US"/>
              <a:t>Click to edit Master subtitle style</a:t>
            </a:r>
            <a:endParaRPr dirty="0"/>
          </a:p>
        </p:txBody>
      </p:sp>
      <p:sp>
        <p:nvSpPr>
          <p:cNvPr id="49" name="Google Shape;49;p10"/>
          <p:cNvSpPr txBox="1">
            <a:spLocks noGrp="1"/>
          </p:cNvSpPr>
          <p:nvPr>
            <p:ph type="body" idx="2"/>
          </p:nvPr>
        </p:nvSpPr>
        <p:spPr>
          <a:xfrm>
            <a:off x="4934875" y="532350"/>
            <a:ext cx="3837000" cy="4078800"/>
          </a:xfrm>
          <a:prstGeom prst="rect">
            <a:avLst/>
          </a:prstGeom>
        </p:spPr>
        <p:txBody>
          <a:bodyPr spcFirstLastPara="1" wrap="square" lIns="91425" tIns="91425" rIns="91425" bIns="91425" anchor="ctr" anchorCtr="0"/>
          <a:lstStyle>
            <a:lvl1pPr marL="457200" lvl="0" indent="-342900">
              <a:lnSpc>
                <a:spcPct val="125000"/>
              </a:lnSpc>
              <a:spcBef>
                <a:spcPts val="0"/>
              </a:spcBef>
              <a:spcAft>
                <a:spcPts val="0"/>
              </a:spcAft>
              <a:buSzPts val="1800"/>
              <a:buFont typeface="Roboto"/>
              <a:buChar char="●"/>
              <a:defRPr>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Slide">
  <p:cSld name="BLANK_1">
    <p:bg>
      <p:bgPr>
        <a:solidFill>
          <a:schemeClr val="tx2"/>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a:blip r:embed="rId2">
            <a:alphaModFix/>
          </a:blip>
          <a:stretch>
            <a:fillRect/>
          </a:stretch>
        </p:blipFill>
        <p:spPr>
          <a:xfrm>
            <a:off x="2002712" y="1760675"/>
            <a:ext cx="5138578" cy="1622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025" y="132675"/>
            <a:ext cx="83733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A41E35"/>
              </a:buClr>
              <a:buSzPts val="2800"/>
              <a:buFont typeface="Roboto Condensed"/>
              <a:buNone/>
              <a:defRPr sz="2800" b="1">
                <a:solidFill>
                  <a:srgbClr val="A41E35"/>
                </a:solidFill>
                <a:latin typeface="Roboto Condensed"/>
                <a:ea typeface="Roboto Condensed"/>
                <a:cs typeface="Roboto Condensed"/>
                <a:sym typeface="Roboto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525" y="840150"/>
            <a:ext cx="8420100" cy="4091400"/>
          </a:xfrm>
          <a:prstGeom prst="rect">
            <a:avLst/>
          </a:prstGeom>
          <a:noFill/>
          <a:ln>
            <a:noFill/>
          </a:ln>
        </p:spPr>
        <p:txBody>
          <a:bodyPr spcFirstLastPara="1" wrap="square" lIns="91425" tIns="91425" rIns="91425" bIns="91425" anchor="t" anchorCtr="0"/>
          <a:lstStyle>
            <a:lvl1pPr marL="457200" lvl="0" indent="-342900" rtl="0">
              <a:lnSpc>
                <a:spcPct val="125000"/>
              </a:lnSpc>
              <a:spcBef>
                <a:spcPts val="0"/>
              </a:spcBef>
              <a:spcAft>
                <a:spcPts val="0"/>
              </a:spcAft>
              <a:buClr>
                <a:srgbClr val="A41E35"/>
              </a:buClr>
              <a:buSzPts val="1800"/>
              <a:buFont typeface="Roboto"/>
              <a:buChar char="●"/>
              <a:defRPr sz="1800">
                <a:latin typeface="Roboto"/>
                <a:ea typeface="Roboto"/>
                <a:cs typeface="Roboto"/>
                <a:sym typeface="Roboto"/>
              </a:defRPr>
            </a:lvl1pPr>
            <a:lvl2pPr marL="914400" lvl="1"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Clr>
                <a:srgbClr val="A41E35"/>
              </a:buClr>
              <a:buSzPts val="1400"/>
              <a:buFont typeface="Roboto"/>
              <a:buChar char="■"/>
              <a:defRPr>
                <a:latin typeface="Roboto"/>
                <a:ea typeface="Roboto"/>
                <a:cs typeface="Roboto"/>
                <a:sym typeface="Roboto"/>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6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awatlas.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397569" y="1131000"/>
            <a:ext cx="8574757" cy="159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Publication and Dissemination</a:t>
            </a:r>
            <a:endParaRPr sz="4800" b="1" dirty="0">
              <a:latin typeface="+mj-lt"/>
              <a:ea typeface="Roboto Condensed"/>
              <a:cs typeface="Roboto Condensed"/>
              <a:sym typeface="Roboto Condensed"/>
            </a:endParaRPr>
          </a:p>
        </p:txBody>
      </p:sp>
      <p:sp>
        <p:nvSpPr>
          <p:cNvPr id="66" name="Google Shape;66;p16"/>
          <p:cNvSpPr txBox="1"/>
          <p:nvPr/>
        </p:nvSpPr>
        <p:spPr>
          <a:xfrm>
            <a:off x="397569" y="4654325"/>
            <a:ext cx="3039959" cy="334200"/>
          </a:xfrm>
          <a:prstGeom prst="rect">
            <a:avLst/>
          </a:prstGeom>
          <a:noFill/>
          <a:ln>
            <a:noFill/>
          </a:ln>
        </p:spPr>
        <p:txBody>
          <a:bodyPr spcFirstLastPara="1" wrap="square" lIns="91425" tIns="91425" rIns="91425" bIns="91425" anchor="t" anchorCtr="0">
            <a:noAutofit/>
          </a:bodyPr>
          <a:lstStyle/>
          <a:p>
            <a:r>
              <a:rPr lang="en" sz="900" b="1" dirty="0">
                <a:solidFill>
                  <a:schemeClr val="tx2"/>
                </a:solidFill>
                <a:latin typeface="+mj-lt"/>
                <a:ea typeface="Roboto Condensed"/>
                <a:cs typeface="Roboto Condensed"/>
                <a:sym typeface="Roboto Condensed"/>
              </a:rPr>
              <a:t>LEARNING LIBRARY</a:t>
            </a:r>
            <a:endParaRPr sz="900" b="1" dirty="0">
              <a:solidFill>
                <a:schemeClr val="tx2"/>
              </a:solidFill>
              <a:latin typeface="+mj-lt"/>
              <a:ea typeface="Roboto Condensed"/>
              <a:cs typeface="Roboto Condensed"/>
              <a:sym typeface="Roboto Condensed"/>
            </a:endParaRPr>
          </a:p>
        </p:txBody>
      </p:sp>
      <p:sp>
        <p:nvSpPr>
          <p:cNvPr id="67" name="Google Shape;67;p16"/>
          <p:cNvSpPr txBox="1"/>
          <p:nvPr/>
        </p:nvSpPr>
        <p:spPr>
          <a:xfrm>
            <a:off x="7044705" y="4654325"/>
            <a:ext cx="1927621"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bg2">
                    <a:lumMod val="25000"/>
                  </a:schemeClr>
                </a:solidFill>
                <a:latin typeface="+mj-lt"/>
                <a:ea typeface="Roboto Condensed"/>
                <a:cs typeface="Roboto Condensed"/>
                <a:sym typeface="Roboto Condensed"/>
              </a:rPr>
              <a:t>FEBRUARY 2022</a:t>
            </a:r>
            <a:endParaRPr sz="900" dirty="0">
              <a:solidFill>
                <a:schemeClr val="bg2">
                  <a:lumMod val="25000"/>
                </a:schemeClr>
              </a:solidFill>
              <a:latin typeface="+mj-lt"/>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B623-E464-B049-A08E-0A1299281DB6}"/>
              </a:ext>
            </a:extLst>
          </p:cNvPr>
          <p:cNvSpPr>
            <a:spLocks noGrp="1"/>
          </p:cNvSpPr>
          <p:nvPr>
            <p:ph type="title"/>
          </p:nvPr>
        </p:nvSpPr>
        <p:spPr/>
        <p:txBody>
          <a:bodyPr/>
          <a:lstStyle/>
          <a:p>
            <a:r>
              <a:rPr lang="en-US" dirty="0"/>
              <a:t>Essential information</a:t>
            </a:r>
          </a:p>
        </p:txBody>
      </p:sp>
      <p:sp>
        <p:nvSpPr>
          <p:cNvPr id="3" name="Text Placeholder 2">
            <a:extLst>
              <a:ext uri="{FF2B5EF4-FFF2-40B4-BE49-F238E27FC236}">
                <a16:creationId xmlns:a16="http://schemas.microsoft.com/office/drawing/2014/main" id="{E8EA6C35-CAD3-0D4D-9CE4-54DD90A65BB7}"/>
              </a:ext>
            </a:extLst>
          </p:cNvPr>
          <p:cNvSpPr>
            <a:spLocks noGrp="1"/>
          </p:cNvSpPr>
          <p:nvPr>
            <p:ph type="body" idx="1"/>
          </p:nvPr>
        </p:nvSpPr>
        <p:spPr/>
        <p:txBody>
          <a:bodyPr/>
          <a:lstStyle/>
          <a:p>
            <a:pPr marL="139700" indent="0">
              <a:buNone/>
            </a:pPr>
            <a:r>
              <a:rPr lang="en-US" dirty="0"/>
              <a:t>The </a:t>
            </a:r>
            <a:r>
              <a:rPr lang="en-US" b="1" dirty="0"/>
              <a:t>essential information </a:t>
            </a:r>
            <a:r>
              <a:rPr lang="en-US" dirty="0"/>
              <a:t>is a description of the project’s topic and scope</a:t>
            </a:r>
          </a:p>
          <a:p>
            <a:r>
              <a:rPr lang="en-US" dirty="0"/>
              <a:t>Include the purpose of the project</a:t>
            </a:r>
          </a:p>
          <a:p>
            <a:r>
              <a:rPr lang="en-US" dirty="0"/>
              <a:t>Should be succinct and objective</a:t>
            </a:r>
          </a:p>
        </p:txBody>
      </p:sp>
      <p:sp>
        <p:nvSpPr>
          <p:cNvPr id="5" name="Rectangle 4">
            <a:extLst>
              <a:ext uri="{FF2B5EF4-FFF2-40B4-BE49-F238E27FC236}">
                <a16:creationId xmlns:a16="http://schemas.microsoft.com/office/drawing/2014/main" id="{51BECAB6-11C8-2B48-BCB3-39E9431C8B11}"/>
              </a:ext>
            </a:extLst>
          </p:cNvPr>
          <p:cNvSpPr/>
          <p:nvPr/>
        </p:nvSpPr>
        <p:spPr>
          <a:xfrm>
            <a:off x="4301837" y="977580"/>
            <a:ext cx="4542839" cy="529582"/>
          </a:xfrm>
          <a:prstGeom prst="rect">
            <a:avLst/>
          </a:prstGeom>
          <a:noFill/>
          <a:ln w="254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666666"/>
                </a:solidFill>
                <a:effectLst/>
                <a:uLnTx/>
                <a:uFillTx/>
                <a:latin typeface="Arial"/>
                <a:ea typeface="+mn-ea"/>
                <a:cs typeface="+mn-cs"/>
              </a:rPr>
              <a:t>DISTRACTED DRIVING ESSENTIAL INFORMATION</a:t>
            </a:r>
          </a:p>
        </p:txBody>
      </p:sp>
      <p:sp>
        <p:nvSpPr>
          <p:cNvPr id="6" name="Rectangle 5">
            <a:extLst>
              <a:ext uri="{FF2B5EF4-FFF2-40B4-BE49-F238E27FC236}">
                <a16:creationId xmlns:a16="http://schemas.microsoft.com/office/drawing/2014/main" id="{C55F1116-9266-BA4C-8AE1-228C152F718E}"/>
              </a:ext>
            </a:extLst>
          </p:cNvPr>
          <p:cNvSpPr/>
          <p:nvPr/>
        </p:nvSpPr>
        <p:spPr>
          <a:xfrm>
            <a:off x="4301837" y="1507162"/>
            <a:ext cx="4328358" cy="3323987"/>
          </a:xfrm>
          <a:prstGeom prst="rect">
            <a:avLst/>
          </a:prstGeom>
          <a:ln w="19050">
            <a:solidFill>
              <a:srgbClr val="666666"/>
            </a:solidFill>
          </a:ln>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a:rPr>
              <a:t>With the spread of smart phones, GPS devices and other wireless technologies, there has been a steady increase in the number of injuries and deaths related to distracted drivers in recent years. In response to National Highway Traffic Safety Administration estimates, the federal government has pushed for stricter distracted driving laws across the country. Currently, every state except Montana has passed laws addressing distracted driving. The existing state laws vary, but most laws have focused on prohibiting texting while driving, and cellphone use by young or inexperienced drivers. This report summarizes key queries from the </a:t>
            </a:r>
            <a:r>
              <a:rPr kumimoji="0" lang="en-US" b="0" i="0" u="none" strike="noStrike" kern="0" cap="none" spc="0" normalizeH="0" baseline="0" noProof="0" dirty="0" err="1">
                <a:ln>
                  <a:noFill/>
                </a:ln>
                <a:solidFill>
                  <a:prstClr val="black"/>
                </a:solidFill>
                <a:effectLst/>
                <a:uLnTx/>
                <a:uFillTx/>
                <a:latin typeface="Arial"/>
              </a:rPr>
              <a:t>LawAtlas</a:t>
            </a:r>
            <a:r>
              <a:rPr kumimoji="0" lang="en-US" b="0" i="0" u="none" strike="noStrike" kern="0" cap="none" spc="0" normalizeH="0" baseline="0" noProof="0" dirty="0">
                <a:ln>
                  <a:noFill/>
                </a:ln>
                <a:solidFill>
                  <a:prstClr val="black"/>
                </a:solidFill>
                <a:effectLst/>
                <a:uLnTx/>
                <a:uFillTx/>
                <a:latin typeface="Arial"/>
              </a:rPr>
              <a:t> Distracted Driving Law Map. You can see additional maps and tables by visiting </a:t>
            </a:r>
            <a:r>
              <a:rPr kumimoji="0" lang="en-US" b="0" i="0" u="none" strike="noStrike" kern="0" cap="none" spc="0" normalizeH="0" baseline="0" noProof="0" dirty="0">
                <a:ln>
                  <a:noFill/>
                </a:ln>
                <a:solidFill>
                  <a:prstClr val="black"/>
                </a:solidFill>
                <a:effectLst/>
                <a:uLnTx/>
                <a:uFillTx/>
                <a:latin typeface="Arial"/>
                <a:hlinkClick r:id="rId3"/>
              </a:rPr>
              <a:t>http://www.lawatlas.org</a:t>
            </a:r>
            <a:r>
              <a:rPr kumimoji="0" lang="en-US" b="0" i="0" u="none" strike="noStrike" kern="0" cap="none" spc="0" normalizeH="0" baseline="0" noProof="0" dirty="0">
                <a:ln>
                  <a:noFill/>
                </a:ln>
                <a:solidFill>
                  <a:prstClr val="black"/>
                </a:solidFill>
                <a:effectLst/>
                <a:uLnTx/>
                <a:uFillTx/>
                <a:latin typeface="Arial"/>
              </a:rPr>
              <a:t>. </a:t>
            </a:r>
          </a:p>
        </p:txBody>
      </p:sp>
    </p:spTree>
    <p:extLst>
      <p:ext uri="{BB962C8B-B14F-4D97-AF65-F5344CB8AC3E}">
        <p14:creationId xmlns:p14="http://schemas.microsoft.com/office/powerpoint/2010/main" val="410658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B623-E464-B049-A08E-0A1299281DB6}"/>
              </a:ext>
            </a:extLst>
          </p:cNvPr>
          <p:cNvSpPr>
            <a:spLocks noGrp="1"/>
          </p:cNvSpPr>
          <p:nvPr>
            <p:ph type="title"/>
          </p:nvPr>
        </p:nvSpPr>
        <p:spPr/>
        <p:txBody>
          <a:bodyPr/>
          <a:lstStyle/>
          <a:p>
            <a:r>
              <a:rPr lang="en-US" dirty="0"/>
              <a:t>Research protocol</a:t>
            </a:r>
          </a:p>
        </p:txBody>
      </p:sp>
      <p:sp>
        <p:nvSpPr>
          <p:cNvPr id="3" name="Text Placeholder 2">
            <a:extLst>
              <a:ext uri="{FF2B5EF4-FFF2-40B4-BE49-F238E27FC236}">
                <a16:creationId xmlns:a16="http://schemas.microsoft.com/office/drawing/2014/main" id="{E8EA6C35-CAD3-0D4D-9CE4-54DD90A65BB7}"/>
              </a:ext>
            </a:extLst>
          </p:cNvPr>
          <p:cNvSpPr>
            <a:spLocks noGrp="1"/>
          </p:cNvSpPr>
          <p:nvPr>
            <p:ph type="body" idx="1"/>
          </p:nvPr>
        </p:nvSpPr>
        <p:spPr/>
        <p:txBody>
          <a:bodyPr/>
          <a:lstStyle/>
          <a:p>
            <a:pPr marL="139700" indent="0">
              <a:buNone/>
            </a:pPr>
            <a:r>
              <a:rPr lang="en-US" dirty="0"/>
              <a:t>The </a:t>
            </a:r>
            <a:r>
              <a:rPr lang="en-US" b="1" dirty="0"/>
              <a:t>research protocol</a:t>
            </a:r>
            <a:r>
              <a:rPr lang="en-US" dirty="0"/>
              <a:t> outlines the entire methodology and process of the project, including:</a:t>
            </a:r>
          </a:p>
          <a:p>
            <a:r>
              <a:rPr lang="en-US" dirty="0"/>
              <a:t>The scope of the project,  including dates of the project, team involved, jurisdictions, purpose of the project, and variable measured</a:t>
            </a:r>
          </a:p>
          <a:p>
            <a:r>
              <a:rPr lang="en-US" dirty="0"/>
              <a:t>Data collection methods, including search strategy and databases used</a:t>
            </a:r>
          </a:p>
          <a:p>
            <a:r>
              <a:rPr lang="en-US" dirty="0"/>
              <a:t>Coding methods, including coding scheme and definitions of terms of art</a:t>
            </a:r>
          </a:p>
          <a:p>
            <a:r>
              <a:rPr lang="en-US" dirty="0"/>
              <a:t>Description of quality control measures</a:t>
            </a:r>
          </a:p>
        </p:txBody>
      </p:sp>
      <p:pic>
        <p:nvPicPr>
          <p:cNvPr id="4" name="Picture 3">
            <a:extLst>
              <a:ext uri="{FF2B5EF4-FFF2-40B4-BE49-F238E27FC236}">
                <a16:creationId xmlns:a16="http://schemas.microsoft.com/office/drawing/2014/main" id="{34090115-9D3E-1E42-A761-615942CA4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400" y="1170575"/>
            <a:ext cx="3667108" cy="36999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858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B623-E464-B049-A08E-0A1299281DB6}"/>
              </a:ext>
            </a:extLst>
          </p:cNvPr>
          <p:cNvSpPr>
            <a:spLocks noGrp="1"/>
          </p:cNvSpPr>
          <p:nvPr>
            <p:ph type="title"/>
          </p:nvPr>
        </p:nvSpPr>
        <p:spPr/>
        <p:txBody>
          <a:bodyPr/>
          <a:lstStyle/>
          <a:p>
            <a:r>
              <a:rPr lang="en-US" dirty="0"/>
              <a:t>Data file</a:t>
            </a:r>
          </a:p>
        </p:txBody>
      </p:sp>
      <p:sp>
        <p:nvSpPr>
          <p:cNvPr id="3" name="Text Placeholder 2">
            <a:extLst>
              <a:ext uri="{FF2B5EF4-FFF2-40B4-BE49-F238E27FC236}">
                <a16:creationId xmlns:a16="http://schemas.microsoft.com/office/drawing/2014/main" id="{E8EA6C35-CAD3-0D4D-9CE4-54DD90A65BB7}"/>
              </a:ext>
            </a:extLst>
          </p:cNvPr>
          <p:cNvSpPr>
            <a:spLocks noGrp="1"/>
          </p:cNvSpPr>
          <p:nvPr>
            <p:ph type="body" idx="1"/>
          </p:nvPr>
        </p:nvSpPr>
        <p:spPr/>
        <p:txBody>
          <a:bodyPr/>
          <a:lstStyle/>
          <a:p>
            <a:r>
              <a:rPr lang="en-US" dirty="0"/>
              <a:t>The </a:t>
            </a:r>
            <a:r>
              <a:rPr lang="en-US" b="1" dirty="0"/>
              <a:t>data file </a:t>
            </a:r>
            <a:r>
              <a:rPr lang="en-US" dirty="0"/>
              <a:t>is a spreadsheet that contains the statistical data from a project</a:t>
            </a:r>
          </a:p>
          <a:p>
            <a:r>
              <a:rPr lang="en-US" dirty="0"/>
              <a:t>The data file is automatically generated by the </a:t>
            </a:r>
            <a:r>
              <a:rPr lang="en-US" dirty="0" err="1"/>
              <a:t>MonQcle</a:t>
            </a:r>
            <a:r>
              <a:rPr lang="en-US" dirty="0"/>
              <a:t> software</a:t>
            </a:r>
          </a:p>
          <a:p>
            <a:r>
              <a:rPr lang="en-US" dirty="0"/>
              <a:t>Data files facilitate further research</a:t>
            </a:r>
          </a:p>
          <a:p>
            <a:pPr lvl="1"/>
            <a:r>
              <a:rPr lang="en-US" dirty="0"/>
              <a:t>Overlay with outcome data</a:t>
            </a:r>
          </a:p>
          <a:p>
            <a:pPr lvl="1"/>
            <a:r>
              <a:rPr lang="en-US" dirty="0"/>
              <a:t>Academic research</a:t>
            </a:r>
          </a:p>
          <a:p>
            <a:pPr lvl="1"/>
            <a:r>
              <a:rPr lang="en-US" dirty="0"/>
              <a:t>Provides access to legal data</a:t>
            </a:r>
          </a:p>
          <a:p>
            <a:pPr lvl="1"/>
            <a:r>
              <a:rPr lang="en-US" dirty="0"/>
              <a:t>The data file is compatible with both CSV and Excel</a:t>
            </a:r>
          </a:p>
          <a:p>
            <a:pPr marL="139700" indent="0">
              <a:buNone/>
            </a:pPr>
            <a:endParaRPr lang="en-US" dirty="0"/>
          </a:p>
        </p:txBody>
      </p:sp>
    </p:spTree>
    <p:extLst>
      <p:ext uri="{BB962C8B-B14F-4D97-AF65-F5344CB8AC3E}">
        <p14:creationId xmlns:p14="http://schemas.microsoft.com/office/powerpoint/2010/main" val="146397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2557-867F-EC45-A656-A216D4426871}"/>
              </a:ext>
            </a:extLst>
          </p:cNvPr>
          <p:cNvSpPr>
            <a:spLocks noGrp="1"/>
          </p:cNvSpPr>
          <p:nvPr>
            <p:ph type="title"/>
          </p:nvPr>
        </p:nvSpPr>
        <p:spPr/>
        <p:txBody>
          <a:bodyPr/>
          <a:lstStyle/>
          <a:p>
            <a:r>
              <a:rPr lang="en-US" dirty="0"/>
              <a:t>Data file example</a:t>
            </a:r>
          </a:p>
        </p:txBody>
      </p:sp>
      <p:pic>
        <p:nvPicPr>
          <p:cNvPr id="3" name="Picture 3" descr="Graphical user interface, application, table&#10;&#10;Description automatically generated">
            <a:extLst>
              <a:ext uri="{FF2B5EF4-FFF2-40B4-BE49-F238E27FC236}">
                <a16:creationId xmlns:a16="http://schemas.microsoft.com/office/drawing/2014/main" id="{D063FDD4-AE28-4E6B-9152-CC4B9110005A}"/>
              </a:ext>
            </a:extLst>
          </p:cNvPr>
          <p:cNvPicPr>
            <a:picLocks noChangeAspect="1"/>
          </p:cNvPicPr>
          <p:nvPr/>
        </p:nvPicPr>
        <p:blipFill>
          <a:blip r:embed="rId3"/>
          <a:stretch>
            <a:fillRect/>
          </a:stretch>
        </p:blipFill>
        <p:spPr>
          <a:xfrm>
            <a:off x="494181" y="1167307"/>
            <a:ext cx="7757830" cy="3587697"/>
          </a:xfrm>
          <a:prstGeom prst="rect">
            <a:avLst/>
          </a:prstGeom>
        </p:spPr>
      </p:pic>
    </p:spTree>
    <p:extLst>
      <p:ext uri="{BB962C8B-B14F-4D97-AF65-F5344CB8AC3E}">
        <p14:creationId xmlns:p14="http://schemas.microsoft.com/office/powerpoint/2010/main" val="192099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B623-E464-B049-A08E-0A1299281DB6}"/>
              </a:ext>
            </a:extLst>
          </p:cNvPr>
          <p:cNvSpPr>
            <a:spLocks noGrp="1"/>
          </p:cNvSpPr>
          <p:nvPr>
            <p:ph type="title"/>
          </p:nvPr>
        </p:nvSpPr>
        <p:spPr/>
        <p:txBody>
          <a:bodyPr/>
          <a:lstStyle/>
          <a:p>
            <a:r>
              <a:rPr lang="en-US" dirty="0"/>
              <a:t>Codebook</a:t>
            </a:r>
          </a:p>
        </p:txBody>
      </p:sp>
      <p:sp>
        <p:nvSpPr>
          <p:cNvPr id="3" name="Text Placeholder 2">
            <a:extLst>
              <a:ext uri="{FF2B5EF4-FFF2-40B4-BE49-F238E27FC236}">
                <a16:creationId xmlns:a16="http://schemas.microsoft.com/office/drawing/2014/main" id="{E8EA6C35-CAD3-0D4D-9CE4-54DD90A65BB7}"/>
              </a:ext>
            </a:extLst>
          </p:cNvPr>
          <p:cNvSpPr>
            <a:spLocks noGrp="1"/>
          </p:cNvSpPr>
          <p:nvPr>
            <p:ph type="body" idx="1"/>
          </p:nvPr>
        </p:nvSpPr>
        <p:spPr/>
        <p:txBody>
          <a:bodyPr/>
          <a:lstStyle/>
          <a:p>
            <a:r>
              <a:rPr lang="en-US" dirty="0"/>
              <a:t>A </a:t>
            </a:r>
            <a:r>
              <a:rPr lang="en-US" b="1" dirty="0"/>
              <a:t>codebook </a:t>
            </a:r>
            <a:r>
              <a:rPr lang="en-US" dirty="0"/>
              <a:t>is a document that defines the variables and values included in the project – it is used in conjunction with the data page to perform analysis or to aid in understanding the research and coding</a:t>
            </a:r>
          </a:p>
          <a:p>
            <a:r>
              <a:rPr lang="en-US" dirty="0"/>
              <a:t>The codebook is automatically generated by the </a:t>
            </a:r>
            <a:r>
              <a:rPr lang="en-US" dirty="0" err="1"/>
              <a:t>MonQcle</a:t>
            </a:r>
            <a:r>
              <a:rPr lang="en-US" dirty="0"/>
              <a:t> software</a:t>
            </a:r>
          </a:p>
          <a:p>
            <a:pPr marL="139700" indent="0">
              <a:buNone/>
            </a:pPr>
            <a:endParaRPr lang="en-US" dirty="0"/>
          </a:p>
        </p:txBody>
      </p:sp>
    </p:spTree>
    <p:extLst>
      <p:ext uri="{BB962C8B-B14F-4D97-AF65-F5344CB8AC3E}">
        <p14:creationId xmlns:p14="http://schemas.microsoft.com/office/powerpoint/2010/main" val="50957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008A7A-EDE5-BB42-9793-CC7A5446B74C}"/>
              </a:ext>
            </a:extLst>
          </p:cNvPr>
          <p:cNvSpPr>
            <a:spLocks noGrp="1"/>
          </p:cNvSpPr>
          <p:nvPr>
            <p:ph type="title"/>
          </p:nvPr>
        </p:nvSpPr>
        <p:spPr/>
        <p:txBody>
          <a:bodyPr/>
          <a:lstStyle/>
          <a:p>
            <a:r>
              <a:rPr lang="en-US" dirty="0"/>
              <a:t>Codebook</a:t>
            </a:r>
          </a:p>
        </p:txBody>
      </p:sp>
      <p:sp>
        <p:nvSpPr>
          <p:cNvPr id="5" name="Text Placeholder 4">
            <a:extLst>
              <a:ext uri="{FF2B5EF4-FFF2-40B4-BE49-F238E27FC236}">
                <a16:creationId xmlns:a16="http://schemas.microsoft.com/office/drawing/2014/main" id="{AD0196A9-D673-BD4C-81F4-55FC809DBFE7}"/>
              </a:ext>
            </a:extLst>
          </p:cNvPr>
          <p:cNvSpPr>
            <a:spLocks noGrp="1"/>
          </p:cNvSpPr>
          <p:nvPr>
            <p:ph type="body" idx="1"/>
          </p:nvPr>
        </p:nvSpPr>
        <p:spPr>
          <a:xfrm>
            <a:off x="159300" y="855775"/>
            <a:ext cx="3739460" cy="3679800"/>
          </a:xfrm>
        </p:spPr>
        <p:txBody>
          <a:bodyPr/>
          <a:lstStyle/>
          <a:p>
            <a:r>
              <a:rPr lang="en-US" dirty="0"/>
              <a:t>A </a:t>
            </a:r>
            <a:r>
              <a:rPr lang="en-US" b="1" dirty="0"/>
              <a:t>codebook </a:t>
            </a:r>
            <a:r>
              <a:rPr lang="en-US" dirty="0"/>
              <a:t>is a document that defines the variables and values included in the project – it is used in conjunction with the data page to perform analysis or to aid in understanding the research and coding</a:t>
            </a:r>
          </a:p>
          <a:p>
            <a:r>
              <a:rPr lang="en-US" dirty="0"/>
              <a:t>The codebook is automatically generated by the </a:t>
            </a:r>
            <a:r>
              <a:rPr lang="en-US" dirty="0" err="1"/>
              <a:t>MonQcle</a:t>
            </a:r>
            <a:r>
              <a:rPr lang="en-US" dirty="0"/>
              <a:t> software</a:t>
            </a:r>
          </a:p>
        </p:txBody>
      </p:sp>
      <p:pic>
        <p:nvPicPr>
          <p:cNvPr id="6" name="Picture 5">
            <a:extLst>
              <a:ext uri="{FF2B5EF4-FFF2-40B4-BE49-F238E27FC236}">
                <a16:creationId xmlns:a16="http://schemas.microsoft.com/office/drawing/2014/main" id="{BFCD901A-EB17-7149-96F5-13EAF45A13C4}"/>
              </a:ext>
            </a:extLst>
          </p:cNvPr>
          <p:cNvPicPr>
            <a:picLocks noChangeAspect="1"/>
          </p:cNvPicPr>
          <p:nvPr/>
        </p:nvPicPr>
        <p:blipFill>
          <a:blip r:embed="rId3"/>
          <a:stretch>
            <a:fillRect/>
          </a:stretch>
        </p:blipFill>
        <p:spPr>
          <a:xfrm>
            <a:off x="4048574" y="855775"/>
            <a:ext cx="5006464" cy="3054216"/>
          </a:xfrm>
          <a:prstGeom prst="rect">
            <a:avLst/>
          </a:prstGeom>
        </p:spPr>
      </p:pic>
    </p:spTree>
    <p:extLst>
      <p:ext uri="{BB962C8B-B14F-4D97-AF65-F5344CB8AC3E}">
        <p14:creationId xmlns:p14="http://schemas.microsoft.com/office/powerpoint/2010/main" val="86408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9900-6C1A-4E4E-A0D6-FD5E21717F19}"/>
              </a:ext>
            </a:extLst>
          </p:cNvPr>
          <p:cNvSpPr>
            <a:spLocks noGrp="1"/>
          </p:cNvSpPr>
          <p:nvPr>
            <p:ph type="title"/>
          </p:nvPr>
        </p:nvSpPr>
        <p:spPr/>
        <p:txBody>
          <a:bodyPr/>
          <a:lstStyle/>
          <a:p>
            <a:pPr>
              <a:tabLst>
                <a:tab pos="2625725" algn="l"/>
              </a:tabLst>
            </a:pPr>
            <a:r>
              <a:rPr lang="en-US" dirty="0"/>
              <a:t>4. Publish and disseminate</a:t>
            </a:r>
          </a:p>
        </p:txBody>
      </p:sp>
      <p:sp>
        <p:nvSpPr>
          <p:cNvPr id="3" name="Text Placeholder 2">
            <a:extLst>
              <a:ext uri="{FF2B5EF4-FFF2-40B4-BE49-F238E27FC236}">
                <a16:creationId xmlns:a16="http://schemas.microsoft.com/office/drawing/2014/main" id="{5CB1E4D0-A8B2-5646-B491-F2FC18F14925}"/>
              </a:ext>
            </a:extLst>
          </p:cNvPr>
          <p:cNvSpPr>
            <a:spLocks noGrp="1"/>
          </p:cNvSpPr>
          <p:nvPr>
            <p:ph type="body" idx="1"/>
          </p:nvPr>
        </p:nvSpPr>
        <p:spPr/>
        <p:txBody>
          <a:bodyPr/>
          <a:lstStyle/>
          <a:p>
            <a:pPr marL="114300" indent="0">
              <a:buNone/>
            </a:pPr>
            <a:r>
              <a:rPr lang="en-US" dirty="0"/>
              <a:t>There are several options for where to publish your data, including:</a:t>
            </a:r>
          </a:p>
          <a:p>
            <a:r>
              <a:rPr lang="en-US" dirty="0" err="1"/>
              <a:t>LawAtlas.org</a:t>
            </a:r>
            <a:endParaRPr lang="en-US" dirty="0"/>
          </a:p>
          <a:p>
            <a:pPr lvl="1"/>
            <a:r>
              <a:rPr lang="en-US" dirty="0"/>
              <a:t>When publishing on </a:t>
            </a:r>
            <a:r>
              <a:rPr lang="en-US" dirty="0" err="1"/>
              <a:t>LawAtlas.org</a:t>
            </a:r>
            <a:r>
              <a:rPr lang="en-US" dirty="0"/>
              <a:t>, heightened quality control measures are required</a:t>
            </a:r>
          </a:p>
          <a:p>
            <a:r>
              <a:rPr lang="en-US" dirty="0"/>
              <a:t>You (or your institution’s) website</a:t>
            </a:r>
          </a:p>
          <a:p>
            <a:r>
              <a:rPr lang="en-US" dirty="0"/>
              <a:t>Publish your data internally within your organization</a:t>
            </a:r>
          </a:p>
          <a:p>
            <a:pPr marL="114300" indent="0">
              <a:buNone/>
            </a:pPr>
            <a:endParaRPr lang="en-US" dirty="0"/>
          </a:p>
          <a:p>
            <a:pPr marL="114300" indent="0">
              <a:buNone/>
            </a:pPr>
            <a:r>
              <a:rPr lang="en-US" dirty="0"/>
              <a:t>Follow your dissemination plan to make your intended audience aware that the project has been published</a:t>
            </a:r>
          </a:p>
        </p:txBody>
      </p:sp>
    </p:spTree>
    <p:extLst>
      <p:ext uri="{BB962C8B-B14F-4D97-AF65-F5344CB8AC3E}">
        <p14:creationId xmlns:p14="http://schemas.microsoft.com/office/powerpoint/2010/main" val="7642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9900-6C1A-4E4E-A0D6-FD5E21717F19}"/>
              </a:ext>
            </a:extLst>
          </p:cNvPr>
          <p:cNvSpPr>
            <a:spLocks noGrp="1"/>
          </p:cNvSpPr>
          <p:nvPr>
            <p:ph type="title"/>
          </p:nvPr>
        </p:nvSpPr>
        <p:spPr/>
        <p:txBody>
          <a:bodyPr/>
          <a:lstStyle/>
          <a:p>
            <a:pPr>
              <a:tabLst>
                <a:tab pos="2625725" algn="l"/>
              </a:tabLst>
            </a:pPr>
            <a:r>
              <a:rPr lang="en-US" dirty="0"/>
              <a:t>4. Publish and disseminate</a:t>
            </a:r>
          </a:p>
        </p:txBody>
      </p:sp>
      <p:sp>
        <p:nvSpPr>
          <p:cNvPr id="3" name="Text Placeholder 2">
            <a:extLst>
              <a:ext uri="{FF2B5EF4-FFF2-40B4-BE49-F238E27FC236}">
                <a16:creationId xmlns:a16="http://schemas.microsoft.com/office/drawing/2014/main" id="{5CB1E4D0-A8B2-5646-B491-F2FC18F14925}"/>
              </a:ext>
            </a:extLst>
          </p:cNvPr>
          <p:cNvSpPr>
            <a:spLocks noGrp="1"/>
          </p:cNvSpPr>
          <p:nvPr>
            <p:ph type="body" idx="1"/>
          </p:nvPr>
        </p:nvSpPr>
        <p:spPr/>
        <p:txBody>
          <a:bodyPr/>
          <a:lstStyle/>
          <a:p>
            <a:pPr marL="114300" indent="0">
              <a:buNone/>
            </a:pPr>
            <a:r>
              <a:rPr lang="en-US" dirty="0"/>
              <a:t>Once a project is completed, the data and maps that are produced can be used for additional research on the project’s topic. Publication could be accompanied by any of the following:</a:t>
            </a:r>
          </a:p>
          <a:p>
            <a:r>
              <a:rPr lang="en-US" dirty="0"/>
              <a:t>A </a:t>
            </a:r>
            <a:r>
              <a:rPr lang="en-US" b="1" dirty="0"/>
              <a:t>one-page report</a:t>
            </a:r>
            <a:r>
              <a:rPr lang="en-US" dirty="0"/>
              <a:t> that highlights interesting data points from the project</a:t>
            </a:r>
          </a:p>
          <a:p>
            <a:r>
              <a:rPr lang="en-US" b="1" dirty="0"/>
              <a:t>Comparative analysis</a:t>
            </a:r>
            <a:r>
              <a:rPr lang="en-US" dirty="0"/>
              <a:t> of the jurisdictions evaluated</a:t>
            </a:r>
          </a:p>
          <a:p>
            <a:r>
              <a:rPr lang="en-US" b="1" dirty="0"/>
              <a:t>Law review articles</a:t>
            </a:r>
          </a:p>
          <a:p>
            <a:r>
              <a:rPr lang="en-US" b="1" dirty="0"/>
              <a:t>Comparative study</a:t>
            </a:r>
            <a:r>
              <a:rPr lang="en-US" dirty="0"/>
              <a:t> of legal data and outcome data</a:t>
            </a:r>
          </a:p>
          <a:p>
            <a:pPr lvl="1"/>
            <a:r>
              <a:rPr lang="en-US" dirty="0"/>
              <a:t>For example, comparing distracted driving laws to crash statistics</a:t>
            </a:r>
          </a:p>
        </p:txBody>
      </p:sp>
    </p:spTree>
    <p:extLst>
      <p:ext uri="{BB962C8B-B14F-4D97-AF65-F5344CB8AC3E}">
        <p14:creationId xmlns:p14="http://schemas.microsoft.com/office/powerpoint/2010/main" val="272198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E62E-A0CE-F84B-8763-0828CE0A3C4E}"/>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38621F6-A2D9-D946-B6DD-45FF39B66C95}"/>
              </a:ext>
            </a:extLst>
          </p:cNvPr>
          <p:cNvSpPr>
            <a:spLocks noGrp="1"/>
          </p:cNvSpPr>
          <p:nvPr>
            <p:ph type="body" idx="1"/>
          </p:nvPr>
        </p:nvSpPr>
        <p:spPr/>
        <p:txBody>
          <a:bodyPr/>
          <a:lstStyle/>
          <a:p>
            <a:r>
              <a:rPr lang="en-US" sz="1400" dirty="0"/>
              <a:t>“Publishing your project” consists of releasing your coded questions and responses (legal data) to your intended audience</a:t>
            </a:r>
          </a:p>
          <a:p>
            <a:r>
              <a:rPr lang="en-US" sz="1400" dirty="0"/>
              <a:t>“Disseminating your project” consists of making users and groups aware that your project has been published, and providing access to your published project</a:t>
            </a:r>
          </a:p>
          <a:p>
            <a:r>
              <a:rPr lang="en-US" sz="1400" dirty="0"/>
              <a:t>The steps involved in publishing and disseminating a project are as follows:</a:t>
            </a:r>
          </a:p>
          <a:p>
            <a:pPr marL="939800" lvl="1" indent="-342900">
              <a:spcBef>
                <a:spcPts val="0"/>
              </a:spcBef>
              <a:buFont typeface="+mj-lt"/>
              <a:buAutoNum type="arabicPeriod"/>
            </a:pPr>
            <a:r>
              <a:rPr lang="en-US" sz="1300" dirty="0"/>
              <a:t>Plan the dissemination of the project</a:t>
            </a:r>
          </a:p>
          <a:p>
            <a:pPr lvl="2">
              <a:spcBef>
                <a:spcPts val="0"/>
              </a:spcBef>
            </a:pPr>
            <a:r>
              <a:rPr lang="en-US" sz="1300" dirty="0"/>
              <a:t>Questions to consider</a:t>
            </a:r>
          </a:p>
          <a:p>
            <a:pPr lvl="2">
              <a:spcBef>
                <a:spcPts val="0"/>
              </a:spcBef>
            </a:pPr>
            <a:r>
              <a:rPr lang="en-US" sz="1300" dirty="0"/>
              <a:t>Possible dissemination outlets</a:t>
            </a:r>
          </a:p>
          <a:p>
            <a:pPr marL="939800" lvl="1" indent="-342900">
              <a:spcBef>
                <a:spcPts val="0"/>
              </a:spcBef>
              <a:buFont typeface="+mj-lt"/>
              <a:buAutoNum type="arabicPeriod"/>
            </a:pPr>
            <a:r>
              <a:rPr lang="en-US" sz="1300" dirty="0"/>
              <a:t>Final quality control checks</a:t>
            </a:r>
          </a:p>
          <a:p>
            <a:pPr marL="939800" lvl="1" indent="-342900">
              <a:spcBef>
                <a:spcPts val="0"/>
              </a:spcBef>
              <a:buFont typeface="+mj-lt"/>
              <a:buAutoNum type="arabicPeriod"/>
            </a:pPr>
            <a:r>
              <a:rPr lang="en-US" sz="1300" dirty="0"/>
              <a:t>Finalize publication documents, when publishing to </a:t>
            </a:r>
            <a:r>
              <a:rPr lang="en-US" sz="1300" dirty="0" err="1"/>
              <a:t>LawAtlas.org</a:t>
            </a:r>
            <a:r>
              <a:rPr lang="en-US" sz="1300" dirty="0"/>
              <a:t> include:</a:t>
            </a:r>
          </a:p>
          <a:p>
            <a:pPr lvl="2">
              <a:spcBef>
                <a:spcPts val="0"/>
              </a:spcBef>
            </a:pPr>
            <a:r>
              <a:rPr lang="en-US" sz="1300" dirty="0"/>
              <a:t>Essential information</a:t>
            </a:r>
          </a:p>
          <a:p>
            <a:pPr lvl="2">
              <a:spcBef>
                <a:spcPts val="0"/>
              </a:spcBef>
            </a:pPr>
            <a:r>
              <a:rPr lang="en-US" sz="1300" dirty="0"/>
              <a:t>Research protocol</a:t>
            </a:r>
          </a:p>
          <a:p>
            <a:pPr lvl="2">
              <a:spcBef>
                <a:spcPts val="0"/>
              </a:spcBef>
            </a:pPr>
            <a:r>
              <a:rPr lang="en-US" sz="1300" dirty="0"/>
              <a:t>Data file</a:t>
            </a:r>
          </a:p>
          <a:p>
            <a:pPr lvl="2">
              <a:spcBef>
                <a:spcPts val="0"/>
              </a:spcBef>
            </a:pPr>
            <a:r>
              <a:rPr lang="en-US" sz="1300" dirty="0"/>
              <a:t>Codebook</a:t>
            </a:r>
          </a:p>
          <a:p>
            <a:pPr marL="939800" lvl="1" indent="-342900">
              <a:spcBef>
                <a:spcPts val="0"/>
              </a:spcBef>
              <a:buFont typeface="+mj-lt"/>
              <a:buAutoNum type="arabicPeriod"/>
            </a:pPr>
            <a:r>
              <a:rPr lang="en-US" sz="1300" dirty="0"/>
              <a:t>Publish and disseminate</a:t>
            </a:r>
          </a:p>
        </p:txBody>
      </p:sp>
    </p:spTree>
    <p:extLst>
      <p:ext uri="{BB962C8B-B14F-4D97-AF65-F5344CB8AC3E}">
        <p14:creationId xmlns:p14="http://schemas.microsoft.com/office/powerpoint/2010/main" val="321909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22FA-011F-1A45-B9CC-BDCF5C2BE146}"/>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D0C74C97-7BD1-7B40-B831-39C2899AEE8D}"/>
              </a:ext>
            </a:extLst>
          </p:cNvPr>
          <p:cNvSpPr>
            <a:spLocks noGrp="1"/>
          </p:cNvSpPr>
          <p:nvPr>
            <p:ph type="body" idx="1"/>
          </p:nvPr>
        </p:nvSpPr>
        <p:spPr/>
        <p:txBody>
          <a:bodyPr/>
          <a:lstStyle/>
          <a:p>
            <a:r>
              <a:rPr lang="en-US" dirty="0"/>
              <a:t>Define “publishing your project”</a:t>
            </a:r>
          </a:p>
          <a:p>
            <a:r>
              <a:rPr lang="en-US" dirty="0"/>
              <a:t>Define “disseminating your project”</a:t>
            </a:r>
          </a:p>
          <a:p>
            <a:r>
              <a:rPr lang="en-US" dirty="0"/>
              <a:t>Learn steps involved in publication and dissemination of a project</a:t>
            </a:r>
          </a:p>
          <a:p>
            <a:pPr marL="939800" lvl="1" indent="-342900">
              <a:spcBef>
                <a:spcPts val="0"/>
              </a:spcBef>
              <a:buFont typeface="+mj-lt"/>
              <a:buAutoNum type="arabicPeriod"/>
            </a:pPr>
            <a:r>
              <a:rPr lang="en-US" dirty="0"/>
              <a:t>Plan the dissemination of the project</a:t>
            </a:r>
          </a:p>
          <a:p>
            <a:pPr lvl="2">
              <a:spcBef>
                <a:spcPts val="0"/>
              </a:spcBef>
            </a:pPr>
            <a:r>
              <a:rPr lang="en-US" dirty="0"/>
              <a:t>Questions to consider</a:t>
            </a:r>
          </a:p>
          <a:p>
            <a:pPr lvl="2">
              <a:spcBef>
                <a:spcPts val="0"/>
              </a:spcBef>
            </a:pPr>
            <a:r>
              <a:rPr lang="en-US" dirty="0"/>
              <a:t>Possible dissemination outlets</a:t>
            </a:r>
          </a:p>
          <a:p>
            <a:pPr marL="939800" lvl="1" indent="-342900">
              <a:spcBef>
                <a:spcPts val="0"/>
              </a:spcBef>
              <a:buFont typeface="+mj-lt"/>
              <a:buAutoNum type="arabicPeriod"/>
            </a:pPr>
            <a:r>
              <a:rPr lang="en-US" dirty="0"/>
              <a:t>Final quality control checks</a:t>
            </a:r>
          </a:p>
          <a:p>
            <a:pPr marL="939800" lvl="1" indent="-342900">
              <a:spcBef>
                <a:spcPts val="0"/>
              </a:spcBef>
              <a:buFont typeface="+mj-lt"/>
              <a:buAutoNum type="arabicPeriod"/>
            </a:pPr>
            <a:r>
              <a:rPr lang="en-US" dirty="0"/>
              <a:t>Finalize publication documents</a:t>
            </a:r>
          </a:p>
          <a:p>
            <a:pPr lvl="2">
              <a:spcBef>
                <a:spcPts val="0"/>
              </a:spcBef>
            </a:pPr>
            <a:r>
              <a:rPr lang="en-US" dirty="0"/>
              <a:t>Essential information</a:t>
            </a:r>
          </a:p>
          <a:p>
            <a:pPr lvl="2">
              <a:spcBef>
                <a:spcPts val="0"/>
              </a:spcBef>
            </a:pPr>
            <a:r>
              <a:rPr lang="en-US" dirty="0"/>
              <a:t>Research protocol</a:t>
            </a:r>
          </a:p>
          <a:p>
            <a:pPr lvl="2">
              <a:spcBef>
                <a:spcPts val="0"/>
              </a:spcBef>
            </a:pPr>
            <a:r>
              <a:rPr lang="en-US" dirty="0"/>
              <a:t>Data file</a:t>
            </a:r>
          </a:p>
          <a:p>
            <a:pPr lvl="2">
              <a:spcBef>
                <a:spcPts val="0"/>
              </a:spcBef>
            </a:pPr>
            <a:r>
              <a:rPr lang="en-US" dirty="0"/>
              <a:t>Codebook</a:t>
            </a:r>
          </a:p>
          <a:p>
            <a:pPr lvl="2">
              <a:spcBef>
                <a:spcPts val="0"/>
              </a:spcBef>
            </a:pPr>
            <a:r>
              <a:rPr lang="en-US" dirty="0"/>
              <a:t>One-page report</a:t>
            </a:r>
          </a:p>
          <a:p>
            <a:pPr marL="939800" lvl="1" indent="-342900">
              <a:spcBef>
                <a:spcPts val="0"/>
              </a:spcBef>
              <a:buFont typeface="+mj-lt"/>
              <a:buAutoNum type="arabicPeriod"/>
            </a:pPr>
            <a:r>
              <a:rPr lang="en-US" dirty="0"/>
              <a:t>Publish and disseminate</a:t>
            </a:r>
          </a:p>
        </p:txBody>
      </p:sp>
    </p:spTree>
    <p:extLst>
      <p:ext uri="{BB962C8B-B14F-4D97-AF65-F5344CB8AC3E}">
        <p14:creationId xmlns:p14="http://schemas.microsoft.com/office/powerpoint/2010/main" val="165681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8F67-E6C1-0740-88E4-E35CB701DE77}"/>
              </a:ext>
            </a:extLst>
          </p:cNvPr>
          <p:cNvSpPr>
            <a:spLocks noGrp="1"/>
          </p:cNvSpPr>
          <p:nvPr>
            <p:ph type="title"/>
          </p:nvPr>
        </p:nvSpPr>
        <p:spPr>
          <a:xfrm>
            <a:off x="265500" y="1830600"/>
            <a:ext cx="4045200" cy="1482300"/>
          </a:xfrm>
        </p:spPr>
        <p:txBody>
          <a:bodyPr/>
          <a:lstStyle/>
          <a:p>
            <a:r>
              <a:rPr lang="en-US" dirty="0"/>
              <a:t>Define “publishing your project”</a:t>
            </a:r>
          </a:p>
        </p:txBody>
      </p:sp>
      <p:sp>
        <p:nvSpPr>
          <p:cNvPr id="4" name="Text Placeholder 3">
            <a:extLst>
              <a:ext uri="{FF2B5EF4-FFF2-40B4-BE49-F238E27FC236}">
                <a16:creationId xmlns:a16="http://schemas.microsoft.com/office/drawing/2014/main" id="{B6FB0177-1855-B449-B387-2DA817A81160}"/>
              </a:ext>
            </a:extLst>
          </p:cNvPr>
          <p:cNvSpPr>
            <a:spLocks noGrp="1"/>
          </p:cNvSpPr>
          <p:nvPr>
            <p:ph type="body" idx="2"/>
          </p:nvPr>
        </p:nvSpPr>
        <p:spPr/>
        <p:txBody>
          <a:bodyPr/>
          <a:lstStyle/>
          <a:p>
            <a:pPr marL="114300" indent="0">
              <a:buNone/>
            </a:pPr>
            <a:r>
              <a:rPr lang="en-US" dirty="0"/>
              <a:t>“Publishing your project” consists of releasing your coded questions and responses (legal data) to your intended audience</a:t>
            </a:r>
          </a:p>
        </p:txBody>
      </p:sp>
    </p:spTree>
    <p:extLst>
      <p:ext uri="{BB962C8B-B14F-4D97-AF65-F5344CB8AC3E}">
        <p14:creationId xmlns:p14="http://schemas.microsoft.com/office/powerpoint/2010/main" val="191909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8F67-E6C1-0740-88E4-E35CB701DE77}"/>
              </a:ext>
            </a:extLst>
          </p:cNvPr>
          <p:cNvSpPr>
            <a:spLocks noGrp="1"/>
          </p:cNvSpPr>
          <p:nvPr>
            <p:ph type="title"/>
          </p:nvPr>
        </p:nvSpPr>
        <p:spPr>
          <a:xfrm>
            <a:off x="265500" y="1830600"/>
            <a:ext cx="4045200" cy="1482300"/>
          </a:xfrm>
        </p:spPr>
        <p:txBody>
          <a:bodyPr/>
          <a:lstStyle/>
          <a:p>
            <a:r>
              <a:rPr lang="en-US" dirty="0"/>
              <a:t>Define “disseminating your project”</a:t>
            </a:r>
          </a:p>
        </p:txBody>
      </p:sp>
      <p:sp>
        <p:nvSpPr>
          <p:cNvPr id="4" name="Text Placeholder 3">
            <a:extLst>
              <a:ext uri="{FF2B5EF4-FFF2-40B4-BE49-F238E27FC236}">
                <a16:creationId xmlns:a16="http://schemas.microsoft.com/office/drawing/2014/main" id="{B6FB0177-1855-B449-B387-2DA817A81160}"/>
              </a:ext>
            </a:extLst>
          </p:cNvPr>
          <p:cNvSpPr>
            <a:spLocks noGrp="1"/>
          </p:cNvSpPr>
          <p:nvPr>
            <p:ph type="body" idx="2"/>
          </p:nvPr>
        </p:nvSpPr>
        <p:spPr/>
        <p:txBody>
          <a:bodyPr/>
          <a:lstStyle/>
          <a:p>
            <a:pPr marL="114300" indent="0">
              <a:buNone/>
            </a:pPr>
            <a:r>
              <a:rPr lang="en-US" dirty="0"/>
              <a:t>“Disseminating your project” consists of making users and groups aware that your project has been published, and providing access to your published project</a:t>
            </a:r>
          </a:p>
        </p:txBody>
      </p:sp>
    </p:spTree>
    <p:extLst>
      <p:ext uri="{BB962C8B-B14F-4D97-AF65-F5344CB8AC3E}">
        <p14:creationId xmlns:p14="http://schemas.microsoft.com/office/powerpoint/2010/main" val="105485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a:extLst>
              <a:ext uri="{FF2B5EF4-FFF2-40B4-BE49-F238E27FC236}">
                <a16:creationId xmlns:a16="http://schemas.microsoft.com/office/drawing/2014/main" id="{DFFFCA7A-5A97-114B-A1F0-CDFD34C5D2FC}"/>
              </a:ext>
            </a:extLst>
          </p:cNvPr>
          <p:cNvSpPr>
            <a:spLocks noGrp="1"/>
          </p:cNvSpPr>
          <p:nvPr>
            <p:ph type="title"/>
          </p:nvPr>
        </p:nvSpPr>
        <p:spPr/>
        <p:txBody>
          <a:bodyPr/>
          <a:lstStyle/>
          <a:p>
            <a:r>
              <a:rPr lang="en-US" dirty="0"/>
              <a:t>Steps in publishing and disseminating</a:t>
            </a:r>
          </a:p>
        </p:txBody>
      </p:sp>
      <p:graphicFrame>
        <p:nvGraphicFramePr>
          <p:cNvPr id="6" name="Diagram 5"/>
          <p:cNvGraphicFramePr/>
          <p:nvPr>
            <p:extLst>
              <p:ext uri="{D42A27DB-BD31-4B8C-83A1-F6EECF244321}">
                <p14:modId xmlns:p14="http://schemas.microsoft.com/office/powerpoint/2010/main" val="1699348196"/>
              </p:ext>
            </p:extLst>
          </p:nvPr>
        </p:nvGraphicFramePr>
        <p:xfrm>
          <a:off x="312660" y="1618950"/>
          <a:ext cx="8518679" cy="2594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88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AA33-83B6-EB48-9044-A72DB42774A1}"/>
              </a:ext>
            </a:extLst>
          </p:cNvPr>
          <p:cNvSpPr>
            <a:spLocks noGrp="1"/>
          </p:cNvSpPr>
          <p:nvPr>
            <p:ph type="title"/>
          </p:nvPr>
        </p:nvSpPr>
        <p:spPr>
          <a:xfrm>
            <a:off x="265500" y="1830600"/>
            <a:ext cx="4045200" cy="1482300"/>
          </a:xfrm>
        </p:spPr>
        <p:txBody>
          <a:bodyPr/>
          <a:lstStyle/>
          <a:p>
            <a:r>
              <a:rPr lang="en-US" dirty="0"/>
              <a:t>1. Plan the dissemination of the project</a:t>
            </a:r>
          </a:p>
        </p:txBody>
      </p:sp>
      <p:sp>
        <p:nvSpPr>
          <p:cNvPr id="5" name="Text Placeholder 4">
            <a:extLst>
              <a:ext uri="{FF2B5EF4-FFF2-40B4-BE49-F238E27FC236}">
                <a16:creationId xmlns:a16="http://schemas.microsoft.com/office/drawing/2014/main" id="{78CA6ED2-0E35-C940-AA7C-8971039E6C6F}"/>
              </a:ext>
            </a:extLst>
          </p:cNvPr>
          <p:cNvSpPr>
            <a:spLocks noGrp="1"/>
          </p:cNvSpPr>
          <p:nvPr>
            <p:ph type="body" idx="2"/>
          </p:nvPr>
        </p:nvSpPr>
        <p:spPr/>
        <p:txBody>
          <a:bodyPr/>
          <a:lstStyle/>
          <a:p>
            <a:pPr marL="114300" indent="0">
              <a:buNone/>
            </a:pPr>
            <a:r>
              <a:rPr lang="en-US" b="1" dirty="0"/>
              <a:t>Questions to consider</a:t>
            </a:r>
          </a:p>
          <a:p>
            <a:r>
              <a:rPr lang="en-US" dirty="0"/>
              <a:t>What are my goals for this data?</a:t>
            </a:r>
          </a:p>
          <a:p>
            <a:r>
              <a:rPr lang="en-US" dirty="0"/>
              <a:t>How do I want it to be used?</a:t>
            </a:r>
          </a:p>
          <a:p>
            <a:r>
              <a:rPr lang="en-US" dirty="0"/>
              <a:t>Who needs this information?</a:t>
            </a:r>
          </a:p>
          <a:p>
            <a:r>
              <a:rPr lang="en-US" dirty="0"/>
              <a:t>How might they use it?</a:t>
            </a:r>
          </a:p>
          <a:p>
            <a:r>
              <a:rPr lang="en-US" dirty="0"/>
              <a:t>What is the best format for the information for each audience?</a:t>
            </a:r>
          </a:p>
        </p:txBody>
      </p:sp>
    </p:spTree>
    <p:extLst>
      <p:ext uri="{BB962C8B-B14F-4D97-AF65-F5344CB8AC3E}">
        <p14:creationId xmlns:p14="http://schemas.microsoft.com/office/powerpoint/2010/main" val="103161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AA33-83B6-EB48-9044-A72DB42774A1}"/>
              </a:ext>
            </a:extLst>
          </p:cNvPr>
          <p:cNvSpPr>
            <a:spLocks noGrp="1"/>
          </p:cNvSpPr>
          <p:nvPr>
            <p:ph type="title"/>
          </p:nvPr>
        </p:nvSpPr>
        <p:spPr>
          <a:xfrm>
            <a:off x="265500" y="1830600"/>
            <a:ext cx="4045200" cy="1482300"/>
          </a:xfrm>
        </p:spPr>
        <p:txBody>
          <a:bodyPr/>
          <a:lstStyle/>
          <a:p>
            <a:r>
              <a:rPr lang="en-US" dirty="0"/>
              <a:t>1. Plan the dissemination of the project</a:t>
            </a:r>
          </a:p>
        </p:txBody>
      </p:sp>
      <p:sp>
        <p:nvSpPr>
          <p:cNvPr id="5" name="Text Placeholder 4">
            <a:extLst>
              <a:ext uri="{FF2B5EF4-FFF2-40B4-BE49-F238E27FC236}">
                <a16:creationId xmlns:a16="http://schemas.microsoft.com/office/drawing/2014/main" id="{78CA6ED2-0E35-C940-AA7C-8971039E6C6F}"/>
              </a:ext>
            </a:extLst>
          </p:cNvPr>
          <p:cNvSpPr>
            <a:spLocks noGrp="1"/>
          </p:cNvSpPr>
          <p:nvPr>
            <p:ph type="body" idx="2"/>
          </p:nvPr>
        </p:nvSpPr>
        <p:spPr/>
        <p:txBody>
          <a:bodyPr/>
          <a:lstStyle/>
          <a:p>
            <a:pPr marL="114300" indent="0">
              <a:buNone/>
            </a:pPr>
            <a:r>
              <a:rPr lang="en-US" b="1" dirty="0"/>
              <a:t>Possible dissemination outlets:</a:t>
            </a:r>
          </a:p>
          <a:p>
            <a:r>
              <a:rPr lang="en-US" dirty="0"/>
              <a:t>Online publication to a website</a:t>
            </a:r>
          </a:p>
          <a:p>
            <a:r>
              <a:rPr lang="en-US" dirty="0"/>
              <a:t>Social media and blogging</a:t>
            </a:r>
          </a:p>
          <a:p>
            <a:r>
              <a:rPr lang="en-US" dirty="0"/>
              <a:t>Press release and distribution to a media list</a:t>
            </a:r>
          </a:p>
          <a:p>
            <a:r>
              <a:rPr lang="en-US" dirty="0"/>
              <a:t>Press release and distribution to organizations, advocacy groups, or policy-makers</a:t>
            </a:r>
          </a:p>
          <a:p>
            <a:r>
              <a:rPr lang="en-US" dirty="0"/>
              <a:t>Direct outreach through phone calls, emails within your network, or meetings</a:t>
            </a:r>
          </a:p>
          <a:p>
            <a:r>
              <a:rPr lang="en-US" dirty="0"/>
              <a:t>Publishing on </a:t>
            </a:r>
            <a:r>
              <a:rPr lang="en-US" dirty="0" err="1"/>
              <a:t>LawAtlas.org</a:t>
            </a:r>
            <a:endParaRPr lang="en-US" dirty="0"/>
          </a:p>
        </p:txBody>
      </p:sp>
    </p:spTree>
    <p:extLst>
      <p:ext uri="{BB962C8B-B14F-4D97-AF65-F5344CB8AC3E}">
        <p14:creationId xmlns:p14="http://schemas.microsoft.com/office/powerpoint/2010/main" val="394491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AA33-83B6-EB48-9044-A72DB42774A1}"/>
              </a:ext>
            </a:extLst>
          </p:cNvPr>
          <p:cNvSpPr>
            <a:spLocks noGrp="1"/>
          </p:cNvSpPr>
          <p:nvPr>
            <p:ph type="title"/>
          </p:nvPr>
        </p:nvSpPr>
        <p:spPr>
          <a:xfrm>
            <a:off x="265500" y="1830600"/>
            <a:ext cx="4045200" cy="1482300"/>
          </a:xfrm>
        </p:spPr>
        <p:txBody>
          <a:bodyPr/>
          <a:lstStyle/>
          <a:p>
            <a:r>
              <a:rPr lang="en-US" dirty="0"/>
              <a:t>2. Final quality control checks</a:t>
            </a:r>
          </a:p>
        </p:txBody>
      </p:sp>
      <p:sp>
        <p:nvSpPr>
          <p:cNvPr id="5" name="Text Placeholder 4">
            <a:extLst>
              <a:ext uri="{FF2B5EF4-FFF2-40B4-BE49-F238E27FC236}">
                <a16:creationId xmlns:a16="http://schemas.microsoft.com/office/drawing/2014/main" id="{78CA6ED2-0E35-C940-AA7C-8971039E6C6F}"/>
              </a:ext>
            </a:extLst>
          </p:cNvPr>
          <p:cNvSpPr>
            <a:spLocks noGrp="1"/>
          </p:cNvSpPr>
          <p:nvPr>
            <p:ph type="body" idx="2"/>
          </p:nvPr>
        </p:nvSpPr>
        <p:spPr/>
        <p:txBody>
          <a:bodyPr/>
          <a:lstStyle/>
          <a:p>
            <a:pPr marL="114300" indent="0">
              <a:buNone/>
            </a:pPr>
            <a:r>
              <a:rPr lang="en-US" dirty="0"/>
              <a:t>Supervisor will review all the questions, responses, and citations prior to publishing the project to identify any outstanding issues, including:</a:t>
            </a:r>
          </a:p>
          <a:p>
            <a:r>
              <a:rPr lang="en-US" sz="1400" dirty="0"/>
              <a:t>Unanswered questions</a:t>
            </a:r>
          </a:p>
          <a:p>
            <a:r>
              <a:rPr lang="en-US" sz="1400" dirty="0"/>
              <a:t>Responses which are outliers when compared with the same question in other jurisdictions</a:t>
            </a:r>
          </a:p>
          <a:p>
            <a:r>
              <a:rPr lang="en-US" sz="1400" dirty="0"/>
              <a:t>Responses which do not have a citation listed</a:t>
            </a:r>
          </a:p>
          <a:p>
            <a:r>
              <a:rPr lang="en-US" sz="1400" dirty="0"/>
              <a:t>Caution notes addressing the same issue with inconsistent language</a:t>
            </a:r>
          </a:p>
        </p:txBody>
      </p:sp>
    </p:spTree>
    <p:extLst>
      <p:ext uri="{BB962C8B-B14F-4D97-AF65-F5344CB8AC3E}">
        <p14:creationId xmlns:p14="http://schemas.microsoft.com/office/powerpoint/2010/main" val="373208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265500" y="1138013"/>
            <a:ext cx="4045200" cy="14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latin typeface="+mj-lt"/>
              </a:rPr>
              <a:t>3. Finalize publication documents</a:t>
            </a:r>
            <a:endParaRPr sz="4000" dirty="0">
              <a:latin typeface="+mj-lt"/>
            </a:endParaRPr>
          </a:p>
        </p:txBody>
      </p:sp>
      <p:sp>
        <p:nvSpPr>
          <p:cNvPr id="84" name="Google Shape;84;p19"/>
          <p:cNvSpPr txBox="1">
            <a:spLocks noGrp="1"/>
          </p:cNvSpPr>
          <p:nvPr>
            <p:ph type="subTitle" idx="1"/>
          </p:nvPr>
        </p:nvSpPr>
        <p:spPr>
          <a:xfrm>
            <a:off x="265500" y="2463438"/>
            <a:ext cx="4045200" cy="88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4"/>
                </a:solidFill>
                <a:latin typeface="+mj-lt"/>
              </a:rPr>
              <a:t>Publishing on </a:t>
            </a:r>
            <a:r>
              <a:rPr lang="en" dirty="0" err="1">
                <a:solidFill>
                  <a:schemeClr val="accent4"/>
                </a:solidFill>
                <a:latin typeface="+mj-lt"/>
              </a:rPr>
              <a:t>LawAtlas.org</a:t>
            </a:r>
            <a:endParaRPr dirty="0">
              <a:solidFill>
                <a:schemeClr val="accent4"/>
              </a:solidFill>
              <a:latin typeface="+mj-lt"/>
            </a:endParaRPr>
          </a:p>
        </p:txBody>
      </p:sp>
      <p:sp>
        <p:nvSpPr>
          <p:cNvPr id="85" name="Google Shape;85;p19"/>
          <p:cNvSpPr txBox="1">
            <a:spLocks noGrp="1"/>
          </p:cNvSpPr>
          <p:nvPr>
            <p:ph type="body" idx="2"/>
          </p:nvPr>
        </p:nvSpPr>
        <p:spPr>
          <a:xfrm>
            <a:off x="4934875" y="532350"/>
            <a:ext cx="3837000" cy="4078800"/>
          </a:xfrm>
          <a:prstGeom prst="rect">
            <a:avLst/>
          </a:prstGeom>
        </p:spPr>
        <p:txBody>
          <a:bodyPr spcFirstLastPara="1" wrap="square" lIns="91425" tIns="91425" rIns="91425" bIns="91425" anchor="ctr" anchorCtr="0">
            <a:noAutofit/>
          </a:bodyPr>
          <a:lstStyle/>
          <a:p>
            <a:pPr marL="285750" indent="-285750">
              <a:spcAft>
                <a:spcPts val="1600"/>
              </a:spcAft>
            </a:pPr>
            <a:r>
              <a:rPr lang="en" sz="1400" b="0" dirty="0">
                <a:solidFill>
                  <a:schemeClr val="tx1"/>
                </a:solidFill>
                <a:latin typeface="+mn-lt"/>
              </a:rPr>
              <a:t>When using the </a:t>
            </a:r>
            <a:r>
              <a:rPr lang="en" sz="1400" b="0" dirty="0" err="1">
                <a:solidFill>
                  <a:schemeClr val="tx1"/>
                </a:solidFill>
                <a:latin typeface="+mn-lt"/>
              </a:rPr>
              <a:t>MonQcle</a:t>
            </a:r>
            <a:r>
              <a:rPr lang="en" sz="1400" b="0" dirty="0">
                <a:solidFill>
                  <a:schemeClr val="tx1"/>
                </a:solidFill>
                <a:latin typeface="+mn-lt"/>
              </a:rPr>
              <a:t> to publish on </a:t>
            </a:r>
            <a:r>
              <a:rPr lang="en" sz="1400" b="0" dirty="0" err="1">
                <a:solidFill>
                  <a:schemeClr val="tx1"/>
                </a:solidFill>
                <a:latin typeface="+mn-lt"/>
              </a:rPr>
              <a:t>LawAtlas</a:t>
            </a:r>
            <a:r>
              <a:rPr lang="en" sz="1400" b="0" dirty="0">
                <a:solidFill>
                  <a:schemeClr val="tx1"/>
                </a:solidFill>
                <a:latin typeface="+mn-lt"/>
              </a:rPr>
              <a:t>, it is mandatory that the following documents be published in addition to your data:</a:t>
            </a:r>
          </a:p>
          <a:p>
            <a:pPr marL="742950" lvl="1" indent="-285750">
              <a:spcBef>
                <a:spcPts val="0"/>
              </a:spcBef>
              <a:spcAft>
                <a:spcPts val="1600"/>
              </a:spcAft>
            </a:pPr>
            <a:r>
              <a:rPr lang="en" dirty="0">
                <a:solidFill>
                  <a:schemeClr val="tx1"/>
                </a:solidFill>
                <a:latin typeface="+mn-lt"/>
              </a:rPr>
              <a:t>Essential information</a:t>
            </a:r>
          </a:p>
          <a:p>
            <a:pPr marL="742950" lvl="1" indent="-285750">
              <a:spcBef>
                <a:spcPts val="0"/>
              </a:spcBef>
              <a:spcAft>
                <a:spcPts val="1600"/>
              </a:spcAft>
            </a:pPr>
            <a:r>
              <a:rPr lang="en" b="0" dirty="0">
                <a:solidFill>
                  <a:schemeClr val="tx1"/>
                </a:solidFill>
                <a:latin typeface="+mn-lt"/>
              </a:rPr>
              <a:t>Data file</a:t>
            </a:r>
          </a:p>
          <a:p>
            <a:pPr marL="742950" lvl="1" indent="-285750">
              <a:spcBef>
                <a:spcPts val="0"/>
              </a:spcBef>
              <a:spcAft>
                <a:spcPts val="1600"/>
              </a:spcAft>
            </a:pPr>
            <a:r>
              <a:rPr lang="en" dirty="0">
                <a:solidFill>
                  <a:schemeClr val="tx1"/>
                </a:solidFill>
                <a:latin typeface="+mn-lt"/>
              </a:rPr>
              <a:t>Codebook</a:t>
            </a:r>
          </a:p>
          <a:p>
            <a:pPr marL="285750" indent="-285750">
              <a:spcAft>
                <a:spcPts val="1600"/>
              </a:spcAft>
            </a:pPr>
            <a:r>
              <a:rPr lang="en" sz="1400" b="0" dirty="0">
                <a:solidFill>
                  <a:schemeClr val="tx1"/>
                </a:solidFill>
              </a:rPr>
              <a:t>It is optional to publish a one-page report when publishing on </a:t>
            </a:r>
            <a:r>
              <a:rPr lang="en" sz="1400" b="0" dirty="0" err="1">
                <a:solidFill>
                  <a:schemeClr val="tx1"/>
                </a:solidFill>
              </a:rPr>
              <a:t>LawAtlas</a:t>
            </a:r>
            <a:endParaRPr lang="en" sz="1400" b="0" dirty="0">
              <a:solidFill>
                <a:schemeClr val="tx1"/>
              </a:solidFill>
            </a:endParaRPr>
          </a:p>
          <a:p>
            <a:pPr marL="285750" indent="-285750">
              <a:spcAft>
                <a:spcPts val="1600"/>
              </a:spcAft>
            </a:pPr>
            <a:r>
              <a:rPr lang="en" sz="1400" dirty="0">
                <a:solidFill>
                  <a:schemeClr val="tx1"/>
                </a:solidFill>
                <a:latin typeface="+mn-lt"/>
              </a:rPr>
              <a:t>When publishing your </a:t>
            </a:r>
            <a:r>
              <a:rPr lang="en" sz="1400" dirty="0">
                <a:solidFill>
                  <a:schemeClr val="tx1"/>
                </a:solidFill>
              </a:rPr>
              <a:t>data through another site, you may use any publication documents</a:t>
            </a:r>
            <a:endParaRPr sz="1400" b="0" dirty="0">
              <a:solidFill>
                <a:schemeClr val="tx1"/>
              </a:solidFill>
              <a:latin typeface="+mn-lt"/>
            </a:endParaRPr>
          </a:p>
        </p:txBody>
      </p:sp>
    </p:spTree>
  </p:cSld>
  <p:clrMapOvr>
    <a:masterClrMapping/>
  </p:clrMapOvr>
</p:sld>
</file>

<file path=ppt/theme/theme1.xml><?xml version="1.0" encoding="utf-8"?>
<a:theme xmlns:a="http://schemas.openxmlformats.org/drawingml/2006/main" name="Temple University">
  <a:themeElements>
    <a:clrScheme name="CPHLR">
      <a:dk1>
        <a:srgbClr val="000000"/>
      </a:dk1>
      <a:lt1>
        <a:sysClr val="window" lastClr="FFFFFF"/>
      </a:lt1>
      <a:dk2>
        <a:srgbClr val="9D2235"/>
      </a:dk2>
      <a:lt2>
        <a:srgbClr val="E4E2DB"/>
      </a:lt2>
      <a:accent1>
        <a:srgbClr val="D22730"/>
      </a:accent1>
      <a:accent2>
        <a:srgbClr val="EAAA00"/>
      </a:accent2>
      <a:accent3>
        <a:srgbClr val="D1E2EC"/>
      </a:accent3>
      <a:accent4>
        <a:srgbClr val="CEB888"/>
      </a:accent4>
      <a:accent5>
        <a:srgbClr val="9A7E40"/>
      </a:accent5>
      <a:accent6>
        <a:srgbClr val="001E62"/>
      </a:accent6>
      <a:hlink>
        <a:srgbClr val="9D2235"/>
      </a:hlink>
      <a:folHlink>
        <a:srgbClr val="9D2235"/>
      </a:folHlink>
    </a:clrScheme>
    <a:fontScheme name="Custom 1">
      <a:majorFont>
        <a:latin typeface="Roboto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e University __ Presentation Template  May 2019 [Read-Only]" id="{6368B027-36AF-43CF-8CD3-5B833EE24CB6}" vid="{A39FD72F-5173-413C-851D-FF5B286A9A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16D9E501449E45B5F0911387805FB7" ma:contentTypeVersion="12" ma:contentTypeDescription="Create a new document." ma:contentTypeScope="" ma:versionID="b59fd36a3f74b4aa4eb5b4db9fe96712">
  <xsd:schema xmlns:xsd="http://www.w3.org/2001/XMLSchema" xmlns:xs="http://www.w3.org/2001/XMLSchema" xmlns:p="http://schemas.microsoft.com/office/2006/metadata/properties" xmlns:ns2="4f35ebbe-96a3-452c-9ad6-c433b66b3b7c" xmlns:ns3="d63cf58d-1ce7-4a91-a7fe-a31275f51f57" targetNamespace="http://schemas.microsoft.com/office/2006/metadata/properties" ma:root="true" ma:fieldsID="26552797bc1e2ea79f2a9fcd1de593f4" ns2:_="" ns3:_="">
    <xsd:import namespace="4f35ebbe-96a3-452c-9ad6-c433b66b3b7c"/>
    <xsd:import namespace="d63cf58d-1ce7-4a91-a7fe-a31275f51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5ebbe-96a3-452c-9ad6-c433b66b3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3cf58d-1ce7-4a91-a7fe-a31275f51f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4f35ebbe-96a3-452c-9ad6-c433b66b3b7c" xsi:nil="true"/>
  </documentManagement>
</p:properties>
</file>

<file path=customXml/itemProps1.xml><?xml version="1.0" encoding="utf-8"?>
<ds:datastoreItem xmlns:ds="http://schemas.openxmlformats.org/officeDocument/2006/customXml" ds:itemID="{DC29D897-3762-4533-96CB-F6FFCD0FB03E}">
  <ds:schemaRefs>
    <ds:schemaRef ds:uri="http://schemas.microsoft.com/sharepoint/v3/contenttype/forms"/>
  </ds:schemaRefs>
</ds:datastoreItem>
</file>

<file path=customXml/itemProps2.xml><?xml version="1.0" encoding="utf-8"?>
<ds:datastoreItem xmlns:ds="http://schemas.openxmlformats.org/officeDocument/2006/customXml" ds:itemID="{AA33FC72-03F6-42C0-8BD2-D9989AFBD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5ebbe-96a3-452c-9ad6-c433b66b3b7c"/>
    <ds:schemaRef ds:uri="d63cf58d-1ce7-4a91-a7fe-a31275f51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EC1EE3-43A7-4EF7-961C-C2F2CBEA0643}">
  <ds:schemaRefs>
    <ds:schemaRef ds:uri="http://schemas.microsoft.com/office/2006/metadata/properties"/>
    <ds:schemaRef ds:uri="http://schemas.microsoft.com/office/infopath/2007/PartnerControls"/>
    <ds:schemaRef ds:uri="4f35ebbe-96a3-452c-9ad6-c433b66b3b7c"/>
  </ds:schemaRefs>
</ds:datastoreItem>
</file>

<file path=docProps/app.xml><?xml version="1.0" encoding="utf-8"?>
<Properties xmlns="http://schemas.openxmlformats.org/officeDocument/2006/extended-properties" xmlns:vt="http://schemas.openxmlformats.org/officeDocument/2006/docPropsVTypes">
  <Template>Temple University CPHLR __ Presentation Template May 2019</Template>
  <TotalTime>347</TotalTime>
  <Words>1736</Words>
  <Application>Microsoft Macintosh PowerPoint</Application>
  <PresentationFormat>On-screen Show (16:9)</PresentationFormat>
  <Paragraphs>158</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Roboto</vt:lpstr>
      <vt:lpstr>Roboto Condensed</vt:lpstr>
      <vt:lpstr>Oswald</vt:lpstr>
      <vt:lpstr>Roboto Medium</vt:lpstr>
      <vt:lpstr>Temple University</vt:lpstr>
      <vt:lpstr>Publication and Dissemination</vt:lpstr>
      <vt:lpstr>Learning objectives</vt:lpstr>
      <vt:lpstr>Define “publishing your project”</vt:lpstr>
      <vt:lpstr>Define “disseminating your project”</vt:lpstr>
      <vt:lpstr>Steps in publishing and disseminating</vt:lpstr>
      <vt:lpstr>1. Plan the dissemination of the project</vt:lpstr>
      <vt:lpstr>1. Plan the dissemination of the project</vt:lpstr>
      <vt:lpstr>2. Final quality control checks</vt:lpstr>
      <vt:lpstr>3. Finalize publication documents</vt:lpstr>
      <vt:lpstr>Essential information</vt:lpstr>
      <vt:lpstr>Research protocol</vt:lpstr>
      <vt:lpstr>Data file</vt:lpstr>
      <vt:lpstr>Data file example</vt:lpstr>
      <vt:lpstr>Codebook</vt:lpstr>
      <vt:lpstr>Codebook</vt:lpstr>
      <vt:lpstr>4. Publish and disseminate</vt:lpstr>
      <vt:lpstr>4. Publish and disseminate</vt:lpstr>
      <vt:lpstr>Summary</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dc:title>
  <dc:creator>Bethany R Saxon</dc:creator>
  <cp:lastModifiedBy>Hope Holroyd</cp:lastModifiedBy>
  <cp:revision>17</cp:revision>
  <dcterms:created xsi:type="dcterms:W3CDTF">2021-04-22T16:43:57Z</dcterms:created>
  <dcterms:modified xsi:type="dcterms:W3CDTF">2022-02-22T20:44:40Z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0x0101003616D9E501449E45B5F0911387805FB7</vt:lpwstr>
  </property>
  <property fmtid="{D5CDD505-2E9C-101B-9397-08002B2CF9AE}" pid="3" name="Order">
    <vt:r8>600</vt:r8>
  </property>
  <property fmtid="{D5CDD505-2E9C-101B-9397-08002B2CF9AE}" pid="4" name="ComplianceAssetId">
    <vt:lpwstr/>
  </property>
  <property fmtid="{D5CDD505-2E9C-101B-9397-08002B2CF9AE}" pid="5" name="_ExtendedDescription">
    <vt:lpwstr/>
  </property>
  <property fmtid="{D5CDD505-2E9C-101B-9397-08002B2CF9AE}" pid="6" name="_SourceUrl">
    <vt:lpwstr/>
  </property>
  <property fmtid="{D5CDD505-2E9C-101B-9397-08002B2CF9AE}" pid="7" name="_SharedFileIndex">
    <vt:lpwstr/>
  </property>
</Properties>
</file>